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59" r:id="rId4"/>
    <p:sldId id="260" r:id="rId5"/>
    <p:sldId id="262" r:id="rId6"/>
    <p:sldId id="263" r:id="rId7"/>
    <p:sldId id="264" r:id="rId8"/>
    <p:sldId id="265" r:id="rId9"/>
    <p:sldId id="266" r:id="rId10"/>
    <p:sldId id="267" r:id="rId11"/>
    <p:sldId id="273" r:id="rId12"/>
    <p:sldId id="274" r:id="rId13"/>
    <p:sldId id="275" r:id="rId14"/>
    <p:sldId id="277" r:id="rId15"/>
    <p:sldId id="278" r:id="rId16"/>
    <p:sldId id="314" r:id="rId17"/>
    <p:sldId id="279" r:id="rId18"/>
    <p:sldId id="280" r:id="rId19"/>
    <p:sldId id="281" r:id="rId20"/>
    <p:sldId id="282" r:id="rId21"/>
    <p:sldId id="283" r:id="rId22"/>
    <p:sldId id="284" r:id="rId23"/>
    <p:sldId id="285" r:id="rId24"/>
    <p:sldId id="286" r:id="rId25"/>
    <p:sldId id="287" r:id="rId26"/>
    <p:sldId id="288" r:id="rId27"/>
    <p:sldId id="289" r:id="rId28"/>
    <p:sldId id="315" r:id="rId29"/>
    <p:sldId id="292" r:id="rId30"/>
    <p:sldId id="291" r:id="rId31"/>
    <p:sldId id="295" r:id="rId32"/>
    <p:sldId id="293" r:id="rId33"/>
    <p:sldId id="294" r:id="rId34"/>
    <p:sldId id="296" r:id="rId35"/>
    <p:sldId id="297" r:id="rId36"/>
    <p:sldId id="298" r:id="rId37"/>
    <p:sldId id="299" r:id="rId38"/>
    <p:sldId id="313" r:id="rId39"/>
    <p:sldId id="300" r:id="rId40"/>
    <p:sldId id="312" r:id="rId41"/>
    <p:sldId id="301" r:id="rId42"/>
    <p:sldId id="302" r:id="rId43"/>
    <p:sldId id="303" r:id="rId44"/>
    <p:sldId id="304" r:id="rId45"/>
    <p:sldId id="306" r:id="rId46"/>
    <p:sldId id="307" r:id="rId47"/>
    <p:sldId id="308" r:id="rId48"/>
    <p:sldId id="310" r:id="rId49"/>
    <p:sldId id="30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456"/>
      </p:cViewPr>
      <p:guideLst/>
    </p:cSldViewPr>
  </p:slideViewPr>
  <p:notesTextViewPr>
    <p:cViewPr>
      <p:scale>
        <a:sx n="1" d="1"/>
        <a:sy n="1" d="1"/>
      </p:scale>
      <p:origin x="0" y="0"/>
    </p:cViewPr>
  </p:notesTextViewPr>
  <p:sorterViewPr>
    <p:cViewPr varScale="1">
      <p:scale>
        <a:sx n="100" d="100"/>
        <a:sy n="100" d="100"/>
      </p:scale>
      <p:origin x="0" y="-978"/>
    </p:cViewPr>
  </p:sorterViewPr>
  <p:notesViewPr>
    <p:cSldViewPr snapToGrid="0">
      <p:cViewPr>
        <p:scale>
          <a:sx n="130" d="100"/>
          <a:sy n="130" d="100"/>
        </p:scale>
        <p:origin x="1260" y="-20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D48E6-CB61-464C-B169-7CE979417366}"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ACF95-066F-43C7-B876-F701F8497CA5}" type="slidenum">
              <a:rPr lang="en-GB" smtClean="0"/>
              <a:t>‹#›</a:t>
            </a:fld>
            <a:endParaRPr lang="en-GB"/>
          </a:p>
        </p:txBody>
      </p:sp>
    </p:spTree>
    <p:extLst>
      <p:ext uri="{BB962C8B-B14F-4D97-AF65-F5344CB8AC3E}">
        <p14:creationId xmlns:p14="http://schemas.microsoft.com/office/powerpoint/2010/main" val="178383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1</a:t>
            </a:fld>
            <a:endParaRPr lang="en-GB"/>
          </a:p>
        </p:txBody>
      </p:sp>
    </p:spTree>
    <p:extLst>
      <p:ext uri="{BB962C8B-B14F-4D97-AF65-F5344CB8AC3E}">
        <p14:creationId xmlns:p14="http://schemas.microsoft.com/office/powerpoint/2010/main" val="301051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can’t explain or describe how we are feeling, we can’t seek help.  Fear and anxiety are left to grow.</a:t>
            </a:r>
          </a:p>
          <a:p>
            <a:endParaRPr lang="en-GB" dirty="0"/>
          </a:p>
          <a:p>
            <a:r>
              <a:rPr lang="en-GB" dirty="0"/>
              <a:t>It’s important to give children a wide emotional vocabulary, and to teach them that it’s okay to talk about feelings. </a:t>
            </a:r>
          </a:p>
        </p:txBody>
      </p:sp>
      <p:sp>
        <p:nvSpPr>
          <p:cNvPr id="4" name="Slide Number Placeholder 3"/>
          <p:cNvSpPr>
            <a:spLocks noGrp="1"/>
          </p:cNvSpPr>
          <p:nvPr>
            <p:ph type="sldNum" sz="quarter" idx="10"/>
          </p:nvPr>
        </p:nvSpPr>
        <p:spPr/>
        <p:txBody>
          <a:bodyPr/>
          <a:lstStyle/>
          <a:p>
            <a:fld id="{789ACF95-066F-43C7-B876-F701F8497CA5}" type="slidenum">
              <a:rPr lang="en-GB" smtClean="0"/>
              <a:t>10</a:t>
            </a:fld>
            <a:endParaRPr lang="en-GB"/>
          </a:p>
        </p:txBody>
      </p:sp>
    </p:spTree>
    <p:extLst>
      <p:ext uri="{BB962C8B-B14F-4D97-AF65-F5344CB8AC3E}">
        <p14:creationId xmlns:p14="http://schemas.microsoft.com/office/powerpoint/2010/main" val="233425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11</a:t>
            </a:fld>
            <a:endParaRPr lang="en-GB"/>
          </a:p>
        </p:txBody>
      </p:sp>
    </p:spTree>
    <p:extLst>
      <p:ext uri="{BB962C8B-B14F-4D97-AF65-F5344CB8AC3E}">
        <p14:creationId xmlns:p14="http://schemas.microsoft.com/office/powerpoint/2010/main" val="65547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if we see someone who seems to be more successful or attractive than us,  we might try to find something negative about them to make ourselves feel better.</a:t>
            </a:r>
          </a:p>
        </p:txBody>
      </p:sp>
      <p:sp>
        <p:nvSpPr>
          <p:cNvPr id="4" name="Slide Number Placeholder 3"/>
          <p:cNvSpPr>
            <a:spLocks noGrp="1"/>
          </p:cNvSpPr>
          <p:nvPr>
            <p:ph type="sldNum" sz="quarter" idx="10"/>
          </p:nvPr>
        </p:nvSpPr>
        <p:spPr/>
        <p:txBody>
          <a:bodyPr/>
          <a:lstStyle/>
          <a:p>
            <a:fld id="{789ACF95-066F-43C7-B876-F701F8497CA5}" type="slidenum">
              <a:rPr lang="en-GB" smtClean="0"/>
              <a:t>12</a:t>
            </a:fld>
            <a:endParaRPr lang="en-GB"/>
          </a:p>
        </p:txBody>
      </p:sp>
    </p:spTree>
    <p:extLst>
      <p:ext uri="{BB962C8B-B14F-4D97-AF65-F5344CB8AC3E}">
        <p14:creationId xmlns:p14="http://schemas.microsoft.com/office/powerpoint/2010/main" val="244074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kind to yourself.  We are all only human.  We don’t always get it right.  Be patient and just try again next time.</a:t>
            </a:r>
          </a:p>
          <a:p>
            <a:endParaRPr lang="en-GB" dirty="0"/>
          </a:p>
          <a:p>
            <a:endParaRPr lang="en-GB" dirty="0"/>
          </a:p>
        </p:txBody>
      </p:sp>
      <p:sp>
        <p:nvSpPr>
          <p:cNvPr id="4" name="Slide Number Placeholder 3"/>
          <p:cNvSpPr>
            <a:spLocks noGrp="1"/>
          </p:cNvSpPr>
          <p:nvPr>
            <p:ph type="sldNum" sz="quarter" idx="10"/>
          </p:nvPr>
        </p:nvSpPr>
        <p:spPr/>
        <p:txBody>
          <a:bodyPr/>
          <a:lstStyle/>
          <a:p>
            <a:fld id="{789ACF95-066F-43C7-B876-F701F8497CA5}" type="slidenum">
              <a:rPr lang="en-GB" smtClean="0"/>
              <a:t>13</a:t>
            </a:fld>
            <a:endParaRPr lang="en-GB"/>
          </a:p>
        </p:txBody>
      </p:sp>
    </p:spTree>
    <p:extLst>
      <p:ext uri="{BB962C8B-B14F-4D97-AF65-F5344CB8AC3E}">
        <p14:creationId xmlns:p14="http://schemas.microsoft.com/office/powerpoint/2010/main" val="24722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infographic shows how the areas of our brain that are responsible for “executive functions”  do not fully develop until we are in our 20s. </a:t>
            </a:r>
          </a:p>
          <a:p>
            <a:endParaRPr lang="en-GB" dirty="0"/>
          </a:p>
          <a:p>
            <a:r>
              <a:rPr lang="en-GB" dirty="0"/>
              <a:t>Executive functions are things like decision making, empathy, managing risk, planning and so on.</a:t>
            </a:r>
          </a:p>
          <a:p>
            <a:endParaRPr lang="en-GB" dirty="0"/>
          </a:p>
          <a:p>
            <a:r>
              <a:rPr lang="en-GB" dirty="0"/>
              <a:t>This is why we can’t expect children and teenagers to think clearly about their actions – their brain is not fully wired up to allow them to be rational about how they behave or react. </a:t>
            </a:r>
          </a:p>
          <a:p>
            <a:endParaRPr lang="en-GB" dirty="0"/>
          </a:p>
          <a:p>
            <a:r>
              <a:rPr lang="en-GB" dirty="0"/>
              <a:t>This is why teenagers have been described as being like a Ferrari with no brakes!</a:t>
            </a:r>
          </a:p>
        </p:txBody>
      </p:sp>
      <p:sp>
        <p:nvSpPr>
          <p:cNvPr id="4" name="Slide Number Placeholder 3"/>
          <p:cNvSpPr>
            <a:spLocks noGrp="1"/>
          </p:cNvSpPr>
          <p:nvPr>
            <p:ph type="sldNum" sz="quarter" idx="10"/>
          </p:nvPr>
        </p:nvSpPr>
        <p:spPr/>
        <p:txBody>
          <a:bodyPr/>
          <a:lstStyle/>
          <a:p>
            <a:fld id="{B8A610EB-AB96-4DC5-99F7-199A9442B82D}" type="slidenum">
              <a:rPr lang="en-GB" smtClean="0"/>
              <a:t>14</a:t>
            </a:fld>
            <a:endParaRPr lang="en-GB"/>
          </a:p>
        </p:txBody>
      </p:sp>
    </p:spTree>
    <p:extLst>
      <p:ext uri="{BB962C8B-B14F-4D97-AF65-F5344CB8AC3E}">
        <p14:creationId xmlns:p14="http://schemas.microsoft.com/office/powerpoint/2010/main" val="2243637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3553"/>
          </a:xfrm>
        </p:spPr>
        <p:txBody>
          <a:bodyPr/>
          <a:lstStyle/>
          <a:p>
            <a:r>
              <a:rPr lang="en-GB" dirty="0"/>
              <a:t>The amygdala (we have a left and right one) are small structures in the brain.  They learn and store information based on emotional events, using memories as a reference for whether something is a threat or not.  It doesn’t distinguish between real or imagined danger.</a:t>
            </a:r>
          </a:p>
          <a:p>
            <a:endParaRPr lang="en-GB" dirty="0"/>
          </a:p>
          <a:p>
            <a:r>
              <a:rPr lang="en-GB" dirty="0"/>
              <a:t>The amygdala causes physical reactions to shock or fright by sending hormonal messages to the hippocampus.  These reactions include:</a:t>
            </a:r>
          </a:p>
          <a:p>
            <a:endParaRPr lang="en-GB" dirty="0"/>
          </a:p>
          <a:p>
            <a:r>
              <a:rPr lang="en-GB" dirty="0"/>
              <a:t>	Faster heart rate (gets blood to muscles)</a:t>
            </a:r>
          </a:p>
          <a:p>
            <a:r>
              <a:rPr lang="en-GB" dirty="0"/>
              <a:t>	Nausea  (halts digestion to divert energy for fright/flight)</a:t>
            </a:r>
          </a:p>
          <a:p>
            <a:r>
              <a:rPr lang="en-GB" dirty="0"/>
              <a:t>	Dry mouth (water diverted to the blood)</a:t>
            </a:r>
          </a:p>
          <a:p>
            <a:r>
              <a:rPr lang="en-GB" dirty="0"/>
              <a:t>	Red face (blood to surface of skin)	</a:t>
            </a:r>
          </a:p>
          <a:p>
            <a:r>
              <a:rPr lang="en-GB" dirty="0"/>
              <a:t>	Shaking (adrenaline and tension)</a:t>
            </a:r>
          </a:p>
          <a:p>
            <a:endParaRPr lang="en-GB" dirty="0"/>
          </a:p>
          <a:p>
            <a:r>
              <a:rPr lang="en-GB" dirty="0"/>
              <a:t> - all physical reactions aimed at escaping from danger, whether this actually exists or not (they also cause after-effects such as tiredness, headache etc.) </a:t>
            </a:r>
          </a:p>
          <a:p>
            <a:endParaRPr lang="en-GB" dirty="0"/>
          </a:p>
          <a:p>
            <a:r>
              <a:rPr lang="en-GB" dirty="0"/>
              <a:t>People with a damaged or missing amygdala often don’t feel fear even in extreme situations.</a:t>
            </a:r>
          </a:p>
          <a:p>
            <a:endParaRPr lang="en-GB" dirty="0"/>
          </a:p>
          <a:p>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30598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16</a:t>
            </a:fld>
            <a:endParaRPr lang="en-GB"/>
          </a:p>
        </p:txBody>
      </p:sp>
    </p:spTree>
    <p:extLst>
      <p:ext uri="{BB962C8B-B14F-4D97-AF65-F5344CB8AC3E}">
        <p14:creationId xmlns:p14="http://schemas.microsoft.com/office/powerpoint/2010/main" val="1207996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all reasons why we can’t expect children to behave in the same way as adults.</a:t>
            </a:r>
          </a:p>
          <a:p>
            <a:endParaRPr lang="en-GB" dirty="0"/>
          </a:p>
          <a:p>
            <a:r>
              <a:rPr lang="en-GB" dirty="0"/>
              <a:t>This is why we started with the exercise reminding us how important it is to see things from the child’s perspective.</a:t>
            </a:r>
          </a:p>
        </p:txBody>
      </p:sp>
      <p:sp>
        <p:nvSpPr>
          <p:cNvPr id="4" name="Slide Number Placeholder 3"/>
          <p:cNvSpPr>
            <a:spLocks noGrp="1"/>
          </p:cNvSpPr>
          <p:nvPr>
            <p:ph type="sldNum" sz="quarter" idx="10"/>
          </p:nvPr>
        </p:nvSpPr>
        <p:spPr/>
        <p:txBody>
          <a:bodyPr/>
          <a:lstStyle/>
          <a:p>
            <a:fld id="{B8A610EB-AB96-4DC5-99F7-199A9442B82D}" type="slidenum">
              <a:rPr lang="en-GB" smtClean="0"/>
              <a:t>17</a:t>
            </a:fld>
            <a:endParaRPr lang="en-GB"/>
          </a:p>
        </p:txBody>
      </p:sp>
    </p:spTree>
    <p:extLst>
      <p:ext uri="{BB962C8B-B14F-4D97-AF65-F5344CB8AC3E}">
        <p14:creationId xmlns:p14="http://schemas.microsoft.com/office/powerpoint/2010/main" val="67811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96759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64839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point of this exercise is to highlight the way that adults can lose sight of how it feels to be a child.  Being able to see things from a child’s perspective is key to being able to identify and deal with their anxiety.  </a:t>
            </a:r>
          </a:p>
          <a:p>
            <a:endParaRPr lang="en-GB" dirty="0"/>
          </a:p>
          <a:p>
            <a:r>
              <a:rPr lang="en-GB" dirty="0"/>
              <a:t>For example, an adult might respond to a falling-out between children by saying “just play with someone else.”  However, this is a response designed to suit the adult (it helps them avoid having to spend time on what feels like a trivial problem).  It does not help the child to deal with the situation, or to develop the skills they need to cope with conflict, or to manage their distress.</a:t>
            </a:r>
          </a:p>
          <a:p>
            <a:endParaRPr lang="en-GB" dirty="0"/>
          </a:p>
          <a:p>
            <a:r>
              <a:rPr lang="en-GB" dirty="0"/>
              <a:t>Thinking ourselves into the child’s world, seeing him or her as an individual, is the biggest part of being able to support them.</a:t>
            </a:r>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23214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because of this reliance on images that we can’t understand foreign languages until we learn to associate the sound with the image.</a:t>
            </a:r>
          </a:p>
          <a:p>
            <a:endParaRPr lang="en-GB" dirty="0"/>
          </a:p>
          <a:p>
            <a:r>
              <a:rPr lang="en-GB" dirty="0"/>
              <a:t>The amygdala basically uses memories to create a “reference library” to check if a situation is dangerous, but it always assumes that danger is present.  This is why, if you go into your bedroom and see your dressing gown hanging in an unfamiliar place, you might jump out of your skin thinking it’s someone standing there.  The amygdala has registered a person-shaped presence, and only thinks it’s a dressing gown rather than a burglar later.  Children have this reaction, without adult experience to help rationalise the situation.</a:t>
            </a:r>
          </a:p>
          <a:p>
            <a:endParaRPr lang="en-GB" dirty="0"/>
          </a:p>
          <a:p>
            <a:r>
              <a:rPr lang="en-GB" dirty="0"/>
              <a:t>If the amygdala is damaged, people often lose their sense of fear as they have no memory of why something is frightening.</a:t>
            </a:r>
          </a:p>
          <a:p>
            <a:endParaRPr lang="en-GB" dirty="0"/>
          </a:p>
          <a:p>
            <a:r>
              <a:rPr lang="en-GB" dirty="0"/>
              <a:t>If you go into a cave and see a shadow that looks like a bear, you can think “that’s a bear!” and run out again.  Or you can think “that’s just a shadow” and stay there.  Overall you are safer running out as it might indeed be a bear…whereas staying means you are possibly going to get eaten.   </a:t>
            </a:r>
          </a:p>
        </p:txBody>
      </p:sp>
      <p:sp>
        <p:nvSpPr>
          <p:cNvPr id="4" name="Slide Number Placeholder 3"/>
          <p:cNvSpPr>
            <a:spLocks noGrp="1"/>
          </p:cNvSpPr>
          <p:nvPr>
            <p:ph type="sldNum" sz="quarter" idx="10"/>
          </p:nvPr>
        </p:nvSpPr>
        <p:spPr/>
        <p:txBody>
          <a:bodyPr/>
          <a:lstStyle/>
          <a:p>
            <a:fld id="{A858356C-857A-418D-A957-DEF502150388}" type="slidenum">
              <a:rPr lang="en-GB">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51305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all examples of how we see “pictures” that aren’t really there – to illustrate how our brains are programmed to see things that might keep us safe.  We are especially drawn to things that look like faces.</a:t>
            </a:r>
          </a:p>
        </p:txBody>
      </p:sp>
      <p:sp>
        <p:nvSpPr>
          <p:cNvPr id="4" name="Slide Number Placeholder 3"/>
          <p:cNvSpPr>
            <a:spLocks noGrp="1"/>
          </p:cNvSpPr>
          <p:nvPr>
            <p:ph type="sldNum" sz="quarter" idx="10"/>
          </p:nvPr>
        </p:nvSpPr>
        <p:spPr/>
        <p:txBody>
          <a:bodyPr/>
          <a:lstStyle/>
          <a:p>
            <a:fld id="{B8A610EB-AB96-4DC5-99F7-199A9442B82D}" type="slidenum">
              <a:rPr lang="en-GB" smtClean="0"/>
              <a:t>21</a:t>
            </a:fld>
            <a:endParaRPr lang="en-GB"/>
          </a:p>
        </p:txBody>
      </p:sp>
    </p:spTree>
    <p:extLst>
      <p:ext uri="{BB962C8B-B14F-4D97-AF65-F5344CB8AC3E}">
        <p14:creationId xmlns:p14="http://schemas.microsoft.com/office/powerpoint/2010/main" val="425723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plastic bag cat</a:t>
            </a:r>
          </a:p>
        </p:txBody>
      </p:sp>
      <p:sp>
        <p:nvSpPr>
          <p:cNvPr id="4" name="Slide Number Placeholder 3"/>
          <p:cNvSpPr>
            <a:spLocks noGrp="1"/>
          </p:cNvSpPr>
          <p:nvPr>
            <p:ph type="sldNum" sz="quarter" idx="10"/>
          </p:nvPr>
        </p:nvSpPr>
        <p:spPr/>
        <p:txBody>
          <a:bodyPr/>
          <a:lstStyle/>
          <a:p>
            <a:fld id="{B8A610EB-AB96-4DC5-99F7-199A9442B82D}" type="slidenum">
              <a:rPr lang="en-GB" smtClean="0"/>
              <a:t>22</a:t>
            </a:fld>
            <a:endParaRPr lang="en-GB"/>
          </a:p>
        </p:txBody>
      </p:sp>
    </p:spTree>
    <p:extLst>
      <p:ext uri="{BB962C8B-B14F-4D97-AF65-F5344CB8AC3E}">
        <p14:creationId xmlns:p14="http://schemas.microsoft.com/office/powerpoint/2010/main" val="1121321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Elephant Rock, Iceland</a:t>
            </a:r>
          </a:p>
        </p:txBody>
      </p:sp>
      <p:sp>
        <p:nvSpPr>
          <p:cNvPr id="4" name="Slide Number Placeholder 3"/>
          <p:cNvSpPr>
            <a:spLocks noGrp="1"/>
          </p:cNvSpPr>
          <p:nvPr>
            <p:ph type="sldNum" sz="quarter" idx="10"/>
          </p:nvPr>
        </p:nvSpPr>
        <p:spPr/>
        <p:txBody>
          <a:bodyPr/>
          <a:lstStyle/>
          <a:p>
            <a:fld id="{B8A610EB-AB96-4DC5-99F7-199A9442B82D}" type="slidenum">
              <a:rPr lang="en-GB" smtClean="0"/>
              <a:t>23</a:t>
            </a:fld>
            <a:endParaRPr lang="en-GB"/>
          </a:p>
        </p:txBody>
      </p:sp>
    </p:spTree>
    <p:extLst>
      <p:ext uri="{BB962C8B-B14F-4D97-AF65-F5344CB8AC3E}">
        <p14:creationId xmlns:p14="http://schemas.microsoft.com/office/powerpoint/2010/main" val="188607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alarmed-looking building</a:t>
            </a:r>
          </a:p>
        </p:txBody>
      </p:sp>
      <p:sp>
        <p:nvSpPr>
          <p:cNvPr id="4" name="Slide Number Placeholder 3"/>
          <p:cNvSpPr>
            <a:spLocks noGrp="1"/>
          </p:cNvSpPr>
          <p:nvPr>
            <p:ph type="sldNum" sz="quarter" idx="10"/>
          </p:nvPr>
        </p:nvSpPr>
        <p:spPr/>
        <p:txBody>
          <a:bodyPr/>
          <a:lstStyle/>
          <a:p>
            <a:fld id="{B8A610EB-AB96-4DC5-99F7-199A9442B82D}" type="slidenum">
              <a:rPr lang="en-GB" smtClean="0"/>
              <a:t>24</a:t>
            </a:fld>
            <a:endParaRPr lang="en-GB"/>
          </a:p>
        </p:txBody>
      </p:sp>
    </p:spTree>
    <p:extLst>
      <p:ext uri="{BB962C8B-B14F-4D97-AF65-F5344CB8AC3E}">
        <p14:creationId xmlns:p14="http://schemas.microsoft.com/office/powerpoint/2010/main" val="255559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Dog or polar bear?!</a:t>
            </a:r>
          </a:p>
        </p:txBody>
      </p:sp>
      <p:sp>
        <p:nvSpPr>
          <p:cNvPr id="4" name="Slide Number Placeholder 3"/>
          <p:cNvSpPr>
            <a:spLocks noGrp="1"/>
          </p:cNvSpPr>
          <p:nvPr>
            <p:ph type="sldNum" sz="quarter" idx="10"/>
          </p:nvPr>
        </p:nvSpPr>
        <p:spPr/>
        <p:txBody>
          <a:bodyPr/>
          <a:lstStyle/>
          <a:p>
            <a:fld id="{B8A610EB-AB96-4DC5-99F7-199A9442B82D}" type="slidenum">
              <a:rPr lang="en-GB" smtClean="0"/>
              <a:t>25</a:t>
            </a:fld>
            <a:endParaRPr lang="en-GB"/>
          </a:p>
        </p:txBody>
      </p:sp>
    </p:spTree>
    <p:extLst>
      <p:ext uri="{BB962C8B-B14F-4D97-AF65-F5344CB8AC3E}">
        <p14:creationId xmlns:p14="http://schemas.microsoft.com/office/powerpoint/2010/main" val="2493371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personal favourite</a:t>
            </a:r>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88491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amygdala is responding to the threat it perceives, not the situation as it actually is.</a:t>
            </a:r>
          </a:p>
          <a:p>
            <a:endParaRPr lang="en-GB" dirty="0"/>
          </a:p>
          <a:p>
            <a:r>
              <a:rPr lang="en-GB" dirty="0"/>
              <a:t>This is why a child might react in a way that seems completely out of proportion.  The amygdala is responding to a stored memory.</a:t>
            </a:r>
          </a:p>
          <a:p>
            <a:endParaRPr lang="en-GB" dirty="0"/>
          </a:p>
          <a:p>
            <a:r>
              <a:rPr lang="en-GB" dirty="0"/>
              <a:t>I worked with a young woman who had been taken into care after a terrible childhood.  Her new carers brought her PE kit to school the day she forgot it and it caused her to have a huge meltdown.  Nobody could work out why, until someone realised it was because in this girl’s world, adults were abusive and cruel.  To her, an adult being kind was completely terrifying as she had never experienced it before.</a:t>
            </a:r>
          </a:p>
        </p:txBody>
      </p:sp>
      <p:sp>
        <p:nvSpPr>
          <p:cNvPr id="4" name="Slide Number Placeholder 3"/>
          <p:cNvSpPr>
            <a:spLocks noGrp="1"/>
          </p:cNvSpPr>
          <p:nvPr>
            <p:ph type="sldNum" sz="quarter" idx="10"/>
          </p:nvPr>
        </p:nvSpPr>
        <p:spPr/>
        <p:txBody>
          <a:bodyPr/>
          <a:lstStyle/>
          <a:p>
            <a:fld id="{A858356C-857A-418D-A957-DEF502150388}"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141230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get information about ourselves from people we trust and believe (like we did with toadstools). </a:t>
            </a:r>
          </a:p>
          <a:p>
            <a:endParaRPr lang="en-GB" dirty="0"/>
          </a:p>
          <a:p>
            <a:r>
              <a:rPr lang="en-GB" dirty="0"/>
              <a:t>Unfortunately these people may give us negative ideas about ourselves which can then go on to cause us problems.    We need to concentrate on using positive language which helps build a child’s resilience to life’s ups and downs.</a:t>
            </a:r>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568535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Are you a bad singer, dancer, cook?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Are you clumsy and accident prone?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Are you bad at science or sport?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Are you forgetful or untidy?</a:t>
            </a:r>
          </a:p>
          <a:p>
            <a:endParaRPr lang="en-GB" dirty="0"/>
          </a:p>
          <a:p>
            <a:r>
              <a:rPr lang="en-GB" dirty="0"/>
              <a:t>Why do you think this?  Who told you this about yourself?  Most importantly, is it true?</a:t>
            </a:r>
          </a:p>
          <a:p>
            <a:endParaRPr lang="en-GB" dirty="0"/>
          </a:p>
          <a:p>
            <a:r>
              <a:rPr lang="en-GB" dirty="0"/>
              <a:t>How does the belief you hold about yourself affect the things you do and how you feel?</a:t>
            </a:r>
          </a:p>
          <a:p>
            <a:endParaRPr lang="en-GB" dirty="0"/>
          </a:p>
          <a:p>
            <a:r>
              <a:rPr lang="en-GB" dirty="0"/>
              <a:t>Are you saying the same sort of thing to your child?  For example, are you helping them to become anxious and to feel they don’t have any control over events?</a:t>
            </a:r>
          </a:p>
        </p:txBody>
      </p:sp>
      <p:sp>
        <p:nvSpPr>
          <p:cNvPr id="4" name="Slide Number Placeholder 3"/>
          <p:cNvSpPr>
            <a:spLocks noGrp="1"/>
          </p:cNvSpPr>
          <p:nvPr>
            <p:ph type="sldNum" sz="quarter" idx="10"/>
          </p:nvPr>
        </p:nvSpPr>
        <p:spPr/>
        <p:txBody>
          <a:bodyPr/>
          <a:lstStyle/>
          <a:p>
            <a:fld id="{B8A610EB-AB96-4DC5-99F7-199A9442B82D}" type="slidenum">
              <a:rPr lang="en-GB" smtClean="0"/>
              <a:t>30</a:t>
            </a:fld>
            <a:endParaRPr lang="en-GB"/>
          </a:p>
        </p:txBody>
      </p:sp>
    </p:spTree>
    <p:extLst>
      <p:ext uri="{BB962C8B-B14F-4D97-AF65-F5344CB8AC3E}">
        <p14:creationId xmlns:p14="http://schemas.microsoft.com/office/powerpoint/2010/main" val="183516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own experiences shape our reactions and our attitudes.  These experiences might have been positive ones – for example, if our parents behaved in a way we liked, we might well copy it with our own children.  </a:t>
            </a:r>
          </a:p>
          <a:p>
            <a:endParaRPr lang="en-GB" dirty="0"/>
          </a:p>
          <a:p>
            <a:r>
              <a:rPr lang="en-GB" dirty="0"/>
              <a:t>However, negative experiences may have the opposite effect.  This is important when we remember that we might not recognise that things we went through were not okay.  </a:t>
            </a:r>
          </a:p>
          <a:p>
            <a:endParaRPr lang="en-GB" dirty="0"/>
          </a:p>
          <a:p>
            <a:r>
              <a:rPr lang="en-GB" dirty="0"/>
              <a:t>For instance, as a child we might have just accepted that being beaten or shouted at was a normal part of life, and then go on to repeat those behaviours with our own families.</a:t>
            </a:r>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504096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31</a:t>
            </a:fld>
            <a:endParaRPr lang="en-GB"/>
          </a:p>
        </p:txBody>
      </p:sp>
    </p:spTree>
    <p:extLst>
      <p:ext uri="{BB962C8B-B14F-4D97-AF65-F5344CB8AC3E}">
        <p14:creationId xmlns:p14="http://schemas.microsoft.com/office/powerpoint/2010/main" val="327910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Changing the way we talk to our children is perhaps one of the easiest and most effective ways we can help them to form positive images and to develop strong self-esteem.</a:t>
            </a:r>
          </a:p>
          <a:p>
            <a:endParaRPr lang="en-GB" dirty="0"/>
          </a:p>
          <a:p>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528140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ideas for re-phrasing the way we talk to our children.  We can still put the message over, but in a way that forms a positive memory for the amygdala to call on.</a:t>
            </a:r>
          </a:p>
          <a:p>
            <a:endParaRPr lang="en-GB" dirty="0"/>
          </a:p>
          <a:p>
            <a:r>
              <a:rPr lang="en-GB" dirty="0"/>
              <a:t>That way, positive behaviour becomes the “truth”.</a:t>
            </a:r>
          </a:p>
          <a:p>
            <a:endParaRPr lang="en-GB" dirty="0"/>
          </a:p>
          <a:p>
            <a:r>
              <a:rPr lang="en-GB" dirty="0"/>
              <a:t>“.”</a:t>
            </a:r>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064633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learn our reactions from our own families.  These can become habit, and it may be useful to think about them and to change the attitudes we don’t think are helpful.</a:t>
            </a:r>
          </a:p>
        </p:txBody>
      </p:sp>
      <p:sp>
        <p:nvSpPr>
          <p:cNvPr id="4" name="Slide Number Placeholder 3"/>
          <p:cNvSpPr>
            <a:spLocks noGrp="1"/>
          </p:cNvSpPr>
          <p:nvPr>
            <p:ph type="sldNum" sz="quarter" idx="10"/>
          </p:nvPr>
        </p:nvSpPr>
        <p:spPr/>
        <p:txBody>
          <a:bodyPr/>
          <a:lstStyle/>
          <a:p>
            <a:fld id="{B8A610EB-AB96-4DC5-99F7-199A9442B82D}" type="slidenum">
              <a:rPr lang="en-GB" smtClean="0"/>
              <a:t>34</a:t>
            </a:fld>
            <a:endParaRPr lang="en-GB"/>
          </a:p>
        </p:txBody>
      </p:sp>
    </p:spTree>
    <p:extLst>
      <p:ext uri="{BB962C8B-B14F-4D97-AF65-F5344CB8AC3E}">
        <p14:creationId xmlns:p14="http://schemas.microsoft.com/office/powerpoint/2010/main" val="2034276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188311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58423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strange superstition about voicing our worse fears, as if this will make them come true.  However we do need to speak about them, as this can  very often reduce anxiety and help us to see things in a better light.    As the slide says, we can’t plan for things we don’t explore.</a:t>
            </a:r>
          </a:p>
          <a:p>
            <a:endParaRPr lang="en-GB" dirty="0"/>
          </a:p>
          <a:p>
            <a:r>
              <a:rPr lang="en-GB" dirty="0"/>
              <a:t>Helping children to plan and to decide on their strategy in advance makes them feel much more in control.</a:t>
            </a:r>
          </a:p>
        </p:txBody>
      </p:sp>
      <p:sp>
        <p:nvSpPr>
          <p:cNvPr id="4" name="Slide Number Placeholder 3"/>
          <p:cNvSpPr>
            <a:spLocks noGrp="1"/>
          </p:cNvSpPr>
          <p:nvPr>
            <p:ph type="sldNum" sz="quarter" idx="10"/>
          </p:nvPr>
        </p:nvSpPr>
        <p:spPr/>
        <p:txBody>
          <a:bodyPr/>
          <a:lstStyle/>
          <a:p>
            <a:fld id="{B8A610EB-AB96-4DC5-99F7-199A9442B82D}" type="slidenum">
              <a:rPr lang="en-GB" smtClean="0"/>
              <a:t>37</a:t>
            </a:fld>
            <a:endParaRPr lang="en-GB"/>
          </a:p>
        </p:txBody>
      </p:sp>
    </p:spTree>
    <p:extLst>
      <p:ext uri="{BB962C8B-B14F-4D97-AF65-F5344CB8AC3E}">
        <p14:creationId xmlns:p14="http://schemas.microsoft.com/office/powerpoint/2010/main" val="4194642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Helping  your child to distinguish between the things they can control and the things they can’t is very important.</a:t>
            </a:r>
          </a:p>
          <a:p>
            <a:endParaRPr lang="en-GB" dirty="0"/>
          </a:p>
          <a:p>
            <a:r>
              <a:rPr lang="en-GB" dirty="0"/>
              <a:t>This gives a base for then thinking about solutions and strategies.  It also means it’s okay for them to accept that sometimes we can’t do anything except work out how to cope. </a:t>
            </a:r>
          </a:p>
        </p:txBody>
      </p:sp>
      <p:sp>
        <p:nvSpPr>
          <p:cNvPr id="4" name="Slide Number Placeholder 3"/>
          <p:cNvSpPr>
            <a:spLocks noGrp="1"/>
          </p:cNvSpPr>
          <p:nvPr>
            <p:ph type="sldNum" sz="quarter" idx="10"/>
          </p:nvPr>
        </p:nvSpPr>
        <p:spPr/>
        <p:txBody>
          <a:bodyPr/>
          <a:lstStyle/>
          <a:p>
            <a:fld id="{789ACF95-066F-43C7-B876-F701F8497CA5}" type="slidenum">
              <a:rPr lang="en-GB" smtClean="0"/>
              <a:t>38</a:t>
            </a:fld>
            <a:endParaRPr lang="en-GB"/>
          </a:p>
        </p:txBody>
      </p:sp>
    </p:spTree>
    <p:extLst>
      <p:ext uri="{BB962C8B-B14F-4D97-AF65-F5344CB8AC3E}">
        <p14:creationId xmlns:p14="http://schemas.microsoft.com/office/powerpoint/2010/main" val="1290244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39</a:t>
            </a:fld>
            <a:endParaRPr lang="en-GB"/>
          </a:p>
        </p:txBody>
      </p:sp>
    </p:spTree>
    <p:extLst>
      <p:ext uri="{BB962C8B-B14F-4D97-AF65-F5344CB8AC3E}">
        <p14:creationId xmlns:p14="http://schemas.microsoft.com/office/powerpoint/2010/main" val="3255353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40</a:t>
            </a:fld>
            <a:endParaRPr lang="en-GB"/>
          </a:p>
        </p:txBody>
      </p:sp>
    </p:spTree>
    <p:extLst>
      <p:ext uri="{BB962C8B-B14F-4D97-AF65-F5344CB8AC3E}">
        <p14:creationId xmlns:p14="http://schemas.microsoft.com/office/powerpoint/2010/main" val="21314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24050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515817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adapted to any sort of problem that can’t be removed entirely (in other words, things the child has to find a solution for – tests, family breakdown, illness, etc).</a:t>
            </a:r>
          </a:p>
          <a:p>
            <a:endParaRPr lang="en-GB" dirty="0"/>
          </a:p>
          <a:p>
            <a:r>
              <a:rPr lang="en-GB" dirty="0"/>
              <a:t>It can help to keep the thermometer picture and to look at it after the problem has passed.  This can show children how many things which seem huge at the time pass and we forget about them, but it also illustrates how we can learn from experience and deal with things better next time.  You can also discuss the things that didn’t go so well, and think about how they could be improved.</a:t>
            </a:r>
          </a:p>
        </p:txBody>
      </p:sp>
      <p:sp>
        <p:nvSpPr>
          <p:cNvPr id="4" name="Slide Number Placeholder 3"/>
          <p:cNvSpPr>
            <a:spLocks noGrp="1"/>
          </p:cNvSpPr>
          <p:nvPr>
            <p:ph type="sldNum" sz="quarter" idx="10"/>
          </p:nvPr>
        </p:nvSpPr>
        <p:spPr/>
        <p:txBody>
          <a:bodyPr/>
          <a:lstStyle/>
          <a:p>
            <a:fld id="{A858356C-857A-418D-A957-DEF502150388}" type="slidenum">
              <a:rPr lang="en-GB">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557616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child or young person draws three islands </a:t>
            </a:r>
          </a:p>
          <a:p>
            <a:endParaRPr lang="en-GB" dirty="0"/>
          </a:p>
          <a:p>
            <a:r>
              <a:rPr lang="en-GB" dirty="0"/>
              <a:t>On the first, they can draw or write all the things that are good in their life.  This can be anything – friends, family, pets, TV shows, favourite subject at school </a:t>
            </a:r>
          </a:p>
          <a:p>
            <a:endParaRPr lang="en-GB" dirty="0"/>
          </a:p>
          <a:p>
            <a:r>
              <a:rPr lang="en-GB" dirty="0"/>
              <a:t>On the second, they draw or write the things that are okay sometimes – their brother when he’s not playing bad music, PE when it’s not raining, their mum when she’s not moaning</a:t>
            </a:r>
          </a:p>
          <a:p>
            <a:endParaRPr lang="en-GB" dirty="0"/>
          </a:p>
          <a:p>
            <a:r>
              <a:rPr lang="en-GB" dirty="0"/>
              <a:t>On the third they draw/write the things they wish were not in their life – being diabetic, their dad’s new girlfriend, the bully on the school bus.  They can draw sharks, barbed wire etc to keep these things on the “bad” island</a:t>
            </a:r>
          </a:p>
          <a:p>
            <a:endParaRPr lang="en-GB" dirty="0"/>
          </a:p>
          <a:p>
            <a:r>
              <a:rPr lang="en-GB" dirty="0"/>
              <a:t>They can also draw a bridge between the islands, and use this to explore what needs to happen to shift things on to the “good” island – help mum with cooking so she’s not so tired and grumpy,  tell dad they’d like more time with him by himself</a:t>
            </a:r>
          </a:p>
          <a:p>
            <a:endParaRPr lang="en-GB" dirty="0"/>
          </a:p>
          <a:p>
            <a:endParaRPr lang="en-GB" dirty="0"/>
          </a:p>
        </p:txBody>
      </p:sp>
      <p:sp>
        <p:nvSpPr>
          <p:cNvPr id="4" name="Slide Number Placeholder 3"/>
          <p:cNvSpPr>
            <a:spLocks noGrp="1"/>
          </p:cNvSpPr>
          <p:nvPr>
            <p:ph type="sldNum" sz="quarter" idx="10"/>
          </p:nvPr>
        </p:nvSpPr>
        <p:spPr/>
        <p:txBody>
          <a:bodyPr/>
          <a:lstStyle/>
          <a:p>
            <a:fld id="{26F2082C-31B8-AB44-8099-091513F65D2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06265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44</a:t>
            </a:fld>
            <a:endParaRPr lang="en-GB"/>
          </a:p>
        </p:txBody>
      </p:sp>
    </p:spTree>
    <p:extLst>
      <p:ext uri="{BB962C8B-B14F-4D97-AF65-F5344CB8AC3E}">
        <p14:creationId xmlns:p14="http://schemas.microsoft.com/office/powerpoint/2010/main" val="3573529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lighthouse – someone who steers us, gives us someone to look up to, makes us feel safe.</a:t>
            </a:r>
          </a:p>
          <a:p>
            <a:endParaRPr lang="en-GB" dirty="0"/>
          </a:p>
          <a:p>
            <a:r>
              <a:rPr lang="en-GB" dirty="0"/>
              <a:t>Many children who live through trauma say that there was one adult who helped them survive.  It is often someone unexpected, like a friendly lollipop man or a dinner lady who gives them extra food.   We can be a lighthouse through our actions and the way we speak to our children.</a:t>
            </a:r>
          </a:p>
        </p:txBody>
      </p:sp>
      <p:sp>
        <p:nvSpPr>
          <p:cNvPr id="4" name="Slide Number Placeholder 3"/>
          <p:cNvSpPr>
            <a:spLocks noGrp="1"/>
          </p:cNvSpPr>
          <p:nvPr>
            <p:ph type="sldNum" sz="quarter" idx="10"/>
          </p:nvPr>
        </p:nvSpPr>
        <p:spPr/>
        <p:txBody>
          <a:bodyPr/>
          <a:lstStyle/>
          <a:p>
            <a:fld id="{B8A610EB-AB96-4DC5-99F7-199A9442B82D}" type="slidenum">
              <a:rPr lang="en-GB" smtClean="0"/>
              <a:t>45</a:t>
            </a:fld>
            <a:endParaRPr lang="en-GB"/>
          </a:p>
        </p:txBody>
      </p:sp>
    </p:spTree>
    <p:extLst>
      <p:ext uri="{BB962C8B-B14F-4D97-AF65-F5344CB8AC3E}">
        <p14:creationId xmlns:p14="http://schemas.microsoft.com/office/powerpoint/2010/main" val="1792247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46</a:t>
            </a:fld>
            <a:endParaRPr lang="en-GB"/>
          </a:p>
        </p:txBody>
      </p:sp>
    </p:spTree>
    <p:extLst>
      <p:ext uri="{BB962C8B-B14F-4D97-AF65-F5344CB8AC3E}">
        <p14:creationId xmlns:p14="http://schemas.microsoft.com/office/powerpoint/2010/main" val="2250952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47</a:t>
            </a:fld>
            <a:endParaRPr lang="en-GB"/>
          </a:p>
        </p:txBody>
      </p:sp>
    </p:spTree>
    <p:extLst>
      <p:ext uri="{BB962C8B-B14F-4D97-AF65-F5344CB8AC3E}">
        <p14:creationId xmlns:p14="http://schemas.microsoft.com/office/powerpoint/2010/main" val="313430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Peter Fonagy is a psychoanalyst,  and the chief  executive of the Anna Freud Centre.  On a recent radio programme he told this story to illustrate how important it is to see the person behind the problem or situation.</a:t>
            </a:r>
          </a:p>
          <a:p>
            <a:endParaRPr lang="en-GB" dirty="0"/>
          </a:p>
          <a:p>
            <a:r>
              <a:rPr lang="en-GB" dirty="0"/>
              <a:t>He was in therapy as a young man, talking about many significant issues in his life, including his experience as a refugee and being alone in England without his family.  He was very depressed and angry.</a:t>
            </a:r>
          </a:p>
          <a:p>
            <a:endParaRPr lang="en-GB" dirty="0"/>
          </a:p>
          <a:p>
            <a:r>
              <a:rPr lang="en-GB" dirty="0"/>
              <a:t>One day he arrived for his therapy appointment buzzing with excitement because he’d bought a Ford Anglia, his first car. </a:t>
            </a:r>
          </a:p>
          <a:p>
            <a:br>
              <a:rPr lang="en-GB" dirty="0"/>
            </a:br>
            <a:r>
              <a:rPr lang="en-GB" dirty="0"/>
              <a:t>His therapist didn’t try to drag him into her world.  Instead she entered his, by saying “Peter, that’s a wonderful car”  - making him feel she saw him as an individual, that she “held him in mind” as a person, and that he mattered as more than just a case.</a:t>
            </a:r>
          </a:p>
          <a:p>
            <a:endParaRPr lang="en-GB" dirty="0"/>
          </a:p>
          <a:p>
            <a:r>
              <a:rPr lang="en-GB" dirty="0"/>
              <a:t>(Radio 4, The Life Scientific)</a:t>
            </a:r>
          </a:p>
          <a:p>
            <a:endParaRPr lang="en-GB" dirty="0"/>
          </a:p>
          <a:p>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7210290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A610EB-AB96-4DC5-99F7-199A9442B82D}" type="slidenum">
              <a:rPr lang="en-GB" smtClean="0"/>
              <a:t>49</a:t>
            </a:fld>
            <a:endParaRPr lang="en-GB"/>
          </a:p>
        </p:txBody>
      </p:sp>
    </p:spTree>
    <p:extLst>
      <p:ext uri="{BB962C8B-B14F-4D97-AF65-F5344CB8AC3E}">
        <p14:creationId xmlns:p14="http://schemas.microsoft.com/office/powerpoint/2010/main" val="82581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is often a clue to what is really going on in a child’s mind.  They may develop very clever coping strategies to avoid situations that frighten them but these solutions may cause problems themselves.  </a:t>
            </a:r>
          </a:p>
          <a:p>
            <a:endParaRPr lang="en-GB" dirty="0"/>
          </a:p>
          <a:p>
            <a:r>
              <a:rPr lang="en-GB" dirty="0"/>
              <a:t>For instance, some children may learn that by misbehaving in a lesson that worries them, they can get sent outside and thus avoid having to do work that scares them. </a:t>
            </a:r>
          </a:p>
          <a:p>
            <a:endParaRPr lang="en-GB" dirty="0"/>
          </a:p>
          <a:p>
            <a:r>
              <a:rPr lang="en-GB" dirty="0"/>
              <a:t>Our anxiety is something we may not recognise but it can affect all aspects of our lives.  How much effort do we put into not booking that dentists’ appointment?!</a:t>
            </a:r>
          </a:p>
          <a:p>
            <a:endParaRPr lang="en-GB" dirty="0"/>
          </a:p>
          <a:p>
            <a:r>
              <a:rPr lang="en-GB" dirty="0"/>
              <a:t>Adults’ emotional reactions can:</a:t>
            </a:r>
          </a:p>
          <a:p>
            <a:endParaRPr lang="en-GB" dirty="0"/>
          </a:p>
          <a:p>
            <a:pPr marL="171450" indent="-171450">
              <a:buFont typeface="Arial" panose="020B0604020202020204" pitchFamily="34" charset="0"/>
              <a:buChar char="•"/>
            </a:pPr>
            <a:r>
              <a:rPr lang="en-GB" dirty="0"/>
              <a:t>Exacerbate or reduce the anxiety being felt by the child (and perhaps other adults)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Affect how they manage their own wellbeing (perhaps by taking problems home with them, feeling guilty for always being cross)</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A858356C-857A-418D-A957-DEF50215038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908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earliest days, we had to be able to rely on other people – to read their body language and expressions, to make a judgement on whether we would be safe with them.  For example, we had to trust when another person told us something like a mushroom was edible.  We still have this need today.  For instance, we choose which news source we trust and therefore believe. </a:t>
            </a:r>
          </a:p>
        </p:txBody>
      </p:sp>
      <p:sp>
        <p:nvSpPr>
          <p:cNvPr id="4" name="Slide Number Placeholder 3"/>
          <p:cNvSpPr>
            <a:spLocks noGrp="1"/>
          </p:cNvSpPr>
          <p:nvPr>
            <p:ph type="sldNum" sz="quarter" idx="10"/>
          </p:nvPr>
        </p:nvSpPr>
        <p:spPr/>
        <p:txBody>
          <a:bodyPr/>
          <a:lstStyle/>
          <a:p>
            <a:fld id="{430855E8-91DD-4EFE-A864-1EFA856F4243}" type="slidenum">
              <a:rPr lang="en-GB" smtClean="0"/>
              <a:t>6</a:t>
            </a:fld>
            <a:endParaRPr lang="en-GB"/>
          </a:p>
        </p:txBody>
      </p:sp>
    </p:spTree>
    <p:extLst>
      <p:ext uri="{BB962C8B-B14F-4D97-AF65-F5344CB8AC3E}">
        <p14:creationId xmlns:p14="http://schemas.microsoft.com/office/powerpoint/2010/main" val="41697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picking up a crying baby, feeding it, cuddling it and so on, the carer shows that its distress has been understood and that another human being can support this distress.  </a:t>
            </a:r>
          </a:p>
          <a:p>
            <a:endParaRPr lang="en-GB" dirty="0"/>
          </a:p>
          <a:p>
            <a:r>
              <a:rPr lang="en-GB" dirty="0"/>
              <a:t>The baby’s distress causes the release of stress hormones and more hormones are produced when the baby is soothed. </a:t>
            </a:r>
          </a:p>
        </p:txBody>
      </p:sp>
      <p:sp>
        <p:nvSpPr>
          <p:cNvPr id="4" name="Slide Number Placeholder 3"/>
          <p:cNvSpPr>
            <a:spLocks noGrp="1"/>
          </p:cNvSpPr>
          <p:nvPr>
            <p:ph type="sldNum" sz="quarter" idx="10"/>
          </p:nvPr>
        </p:nvSpPr>
        <p:spPr/>
        <p:txBody>
          <a:bodyPr/>
          <a:lstStyle/>
          <a:p>
            <a:fld id="{430855E8-91DD-4EFE-A864-1EFA856F4243}" type="slidenum">
              <a:rPr lang="en-GB" smtClean="0"/>
              <a:t>7</a:t>
            </a:fld>
            <a:endParaRPr lang="en-GB"/>
          </a:p>
        </p:txBody>
      </p:sp>
    </p:spTree>
    <p:extLst>
      <p:ext uri="{BB962C8B-B14F-4D97-AF65-F5344CB8AC3E}">
        <p14:creationId xmlns:p14="http://schemas.microsoft.com/office/powerpoint/2010/main" val="155444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if care is not given, the baby is being taught that its distress is not recognised and it does not learn about how to interact in a healthy way.   It does not develop that secure base from which it can explore life safely.</a:t>
            </a:r>
          </a:p>
          <a:p>
            <a:endParaRPr lang="en-GB" dirty="0"/>
          </a:p>
          <a:p>
            <a:r>
              <a:rPr lang="en-GB" dirty="0"/>
              <a:t>If  care does not come, stress hormones are not reduced.  These can eventually affect the development of the child’s brain.</a:t>
            </a:r>
          </a:p>
          <a:p>
            <a:endParaRPr lang="en-GB" dirty="0"/>
          </a:p>
        </p:txBody>
      </p:sp>
      <p:sp>
        <p:nvSpPr>
          <p:cNvPr id="4" name="Slide Number Placeholder 3"/>
          <p:cNvSpPr>
            <a:spLocks noGrp="1"/>
          </p:cNvSpPr>
          <p:nvPr>
            <p:ph type="sldNum" sz="quarter" idx="10"/>
          </p:nvPr>
        </p:nvSpPr>
        <p:spPr/>
        <p:txBody>
          <a:bodyPr/>
          <a:lstStyle/>
          <a:p>
            <a:fld id="{430855E8-91DD-4EFE-A864-1EFA856F4243}" type="slidenum">
              <a:rPr lang="en-GB" smtClean="0"/>
              <a:t>8</a:t>
            </a:fld>
            <a:endParaRPr lang="en-GB"/>
          </a:p>
        </p:txBody>
      </p:sp>
    </p:spTree>
    <p:extLst>
      <p:ext uri="{BB962C8B-B14F-4D97-AF65-F5344CB8AC3E}">
        <p14:creationId xmlns:p14="http://schemas.microsoft.com/office/powerpoint/2010/main" val="156996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9ACF95-066F-43C7-B876-F701F8497CA5}" type="slidenum">
              <a:rPr lang="en-GB" smtClean="0"/>
              <a:t>9</a:t>
            </a:fld>
            <a:endParaRPr lang="en-GB"/>
          </a:p>
        </p:txBody>
      </p:sp>
    </p:spTree>
    <p:extLst>
      <p:ext uri="{BB962C8B-B14F-4D97-AF65-F5344CB8AC3E}">
        <p14:creationId xmlns:p14="http://schemas.microsoft.com/office/powerpoint/2010/main" val="202628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414968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92897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259180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F076E7-CE5B-4F6F-82D5-4BF40EFAE389}"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52655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076E7-CE5B-4F6F-82D5-4BF40EFAE389}"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143439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F076E7-CE5B-4F6F-82D5-4BF40EFAE389}"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89789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F076E7-CE5B-4F6F-82D5-4BF40EFAE389}"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71564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F076E7-CE5B-4F6F-82D5-4BF40EFAE389}"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126289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076E7-CE5B-4F6F-82D5-4BF40EFAE389}"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31503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F076E7-CE5B-4F6F-82D5-4BF40EFAE389}"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205693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F076E7-CE5B-4F6F-82D5-4BF40EFAE389}"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65150F-331E-497D-87B6-6ABBCA08113E}" type="slidenum">
              <a:rPr lang="en-GB" smtClean="0"/>
              <a:t>‹#›</a:t>
            </a:fld>
            <a:endParaRPr lang="en-GB"/>
          </a:p>
        </p:txBody>
      </p:sp>
    </p:spTree>
    <p:extLst>
      <p:ext uri="{BB962C8B-B14F-4D97-AF65-F5344CB8AC3E}">
        <p14:creationId xmlns:p14="http://schemas.microsoft.com/office/powerpoint/2010/main" val="125166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076E7-CE5B-4F6F-82D5-4BF40EFAE389}"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5150F-331E-497D-87B6-6ABBCA08113E}" type="slidenum">
              <a:rPr lang="en-GB" smtClean="0"/>
              <a:t>‹#›</a:t>
            </a:fld>
            <a:endParaRPr lang="en-GB"/>
          </a:p>
        </p:txBody>
      </p:sp>
    </p:spTree>
    <p:extLst>
      <p:ext uri="{BB962C8B-B14F-4D97-AF65-F5344CB8AC3E}">
        <p14:creationId xmlns:p14="http://schemas.microsoft.com/office/powerpoint/2010/main" val="3524497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hyperlink" Target="http://www.annafreud.org/" TargetMode="External"/><Relationship Id="rId7" Type="http://schemas.openxmlformats.org/officeDocument/2006/relationships/hyperlink" Target="https://www.talkofftherecord.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croydondropin.org.uk/" TargetMode="External"/><Relationship Id="rId5" Type="http://schemas.openxmlformats.org/officeDocument/2006/relationships/hyperlink" Target="https://papyrus-uk.org/" TargetMode="External"/><Relationship Id="rId4" Type="http://schemas.openxmlformats.org/officeDocument/2006/relationships/hyperlink" Target="https://youngminds.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7030A0"/>
                </a:solidFill>
                <a:latin typeface="+mn-lt"/>
              </a:rPr>
              <a:t>Helping children to cope with anxiety</a:t>
            </a:r>
          </a:p>
        </p:txBody>
      </p:sp>
      <p:sp>
        <p:nvSpPr>
          <p:cNvPr id="3" name="Subtitle 2"/>
          <p:cNvSpPr>
            <a:spLocks noGrp="1"/>
          </p:cNvSpPr>
          <p:nvPr>
            <p:ph type="subTitle" idx="1"/>
          </p:nvPr>
        </p:nvSpPr>
        <p:spPr>
          <a:xfrm>
            <a:off x="1524000" y="4297497"/>
            <a:ext cx="9144000" cy="1655762"/>
          </a:xfrm>
        </p:spPr>
        <p:txBody>
          <a:bodyPr/>
          <a:lstStyle/>
          <a:p>
            <a:r>
              <a:rPr lang="en-GB" dirty="0"/>
              <a:t>Zoe Barkham Manlow</a:t>
            </a:r>
          </a:p>
          <a:p>
            <a:r>
              <a:rPr lang="en-GB" dirty="0"/>
              <a:t>Croydon Council </a:t>
            </a:r>
          </a:p>
        </p:txBody>
      </p:sp>
    </p:spTree>
    <p:extLst>
      <p:ext uri="{BB962C8B-B14F-4D97-AF65-F5344CB8AC3E}">
        <p14:creationId xmlns:p14="http://schemas.microsoft.com/office/powerpoint/2010/main" val="136674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47" y="245802"/>
            <a:ext cx="10515600" cy="1325563"/>
          </a:xfrm>
        </p:spPr>
        <p:txBody>
          <a:bodyPr/>
          <a:lstStyle/>
          <a:p>
            <a:r>
              <a:rPr lang="en-GB" b="1" dirty="0">
                <a:solidFill>
                  <a:srgbClr val="7030A0"/>
                </a:solidFill>
                <a:latin typeface="+mn-lt"/>
              </a:rPr>
              <a:t>The importance of language</a:t>
            </a:r>
          </a:p>
        </p:txBody>
      </p:sp>
      <p:sp>
        <p:nvSpPr>
          <p:cNvPr id="3" name="Content Placeholder 2"/>
          <p:cNvSpPr>
            <a:spLocks noGrp="1"/>
          </p:cNvSpPr>
          <p:nvPr>
            <p:ph idx="1"/>
          </p:nvPr>
        </p:nvSpPr>
        <p:spPr>
          <a:xfrm>
            <a:off x="186122" y="1955785"/>
            <a:ext cx="11304716" cy="4351338"/>
          </a:xfrm>
        </p:spPr>
        <p:txBody>
          <a:bodyPr>
            <a:normAutofit fontScale="92500"/>
          </a:bodyPr>
          <a:lstStyle/>
          <a:p>
            <a:r>
              <a:rPr lang="en-GB" sz="3200" dirty="0">
                <a:latin typeface="Tahoma" panose="020B0604030504040204" pitchFamily="34" charset="0"/>
                <a:ea typeface="Tahoma" panose="020B0604030504040204" pitchFamily="34" charset="0"/>
                <a:cs typeface="Tahoma" panose="020B0604030504040204" pitchFamily="34" charset="0"/>
              </a:rPr>
              <a:t>Words help the child to translate fear into thoughts</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This helps the child to explore their fear and to find solutions, with the help of supportive adults to offer containment</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It means we can describe what we are feeling</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Without this, the fear and uncertainty become overwhelming </a:t>
            </a:r>
          </a:p>
        </p:txBody>
      </p:sp>
      <p:pic>
        <p:nvPicPr>
          <p:cNvPr id="4" name="Picture 3"/>
          <p:cNvPicPr>
            <a:picLocks noChangeAspect="1"/>
          </p:cNvPicPr>
          <p:nvPr/>
        </p:nvPicPr>
        <p:blipFill>
          <a:blip r:embed="rId3"/>
          <a:stretch>
            <a:fillRect/>
          </a:stretch>
        </p:blipFill>
        <p:spPr>
          <a:xfrm>
            <a:off x="9539784" y="168442"/>
            <a:ext cx="2505727" cy="2263861"/>
          </a:xfrm>
          <a:prstGeom prst="rect">
            <a:avLst/>
          </a:prstGeom>
        </p:spPr>
      </p:pic>
    </p:spTree>
    <p:extLst>
      <p:ext uri="{BB962C8B-B14F-4D97-AF65-F5344CB8AC3E}">
        <p14:creationId xmlns:p14="http://schemas.microsoft.com/office/powerpoint/2010/main" val="298956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mn-lt"/>
              </a:rPr>
              <a:t>Splitting and projecting</a:t>
            </a:r>
          </a:p>
        </p:txBody>
      </p:sp>
      <p:sp>
        <p:nvSpPr>
          <p:cNvPr id="3" name="Content Placeholder 2"/>
          <p:cNvSpPr>
            <a:spLocks noGrp="1"/>
          </p:cNvSpPr>
          <p:nvPr>
            <p:ph idx="1"/>
          </p:nvPr>
        </p:nvSpPr>
        <p:spPr/>
        <p:txBody>
          <a:bodyPr/>
          <a:lstStyle/>
          <a:p>
            <a:r>
              <a:rPr lang="en-GB" sz="3200" dirty="0">
                <a:latin typeface="Tahoma" panose="020B0604030504040204" pitchFamily="34" charset="0"/>
                <a:ea typeface="Tahoma" panose="020B0604030504040204" pitchFamily="34" charset="0"/>
                <a:cs typeface="Tahoma" panose="020B0604030504040204" pitchFamily="34" charset="0"/>
              </a:rPr>
              <a:t>Strong feelings are too much for us so we split them off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They can then be projected onto other people who can “</a:t>
            </a:r>
            <a:r>
              <a:rPr lang="en-GB" sz="3200" b="1" dirty="0">
                <a:solidFill>
                  <a:srgbClr val="7030A0"/>
                </a:solidFill>
                <a:latin typeface="Tahoma" panose="020B0604030504040204" pitchFamily="34" charset="0"/>
                <a:ea typeface="Tahoma" panose="020B0604030504040204" pitchFamily="34" charset="0"/>
                <a:cs typeface="Tahoma" panose="020B0604030504040204" pitchFamily="34" charset="0"/>
              </a:rPr>
              <a:t>feel</a:t>
            </a:r>
            <a:r>
              <a:rPr lang="en-GB" sz="3200" dirty="0">
                <a:latin typeface="Tahoma" panose="020B0604030504040204" pitchFamily="34" charset="0"/>
                <a:ea typeface="Tahoma" panose="020B0604030504040204" pitchFamily="34" charset="0"/>
                <a:cs typeface="Tahoma" panose="020B0604030504040204" pitchFamily="34" charset="0"/>
              </a:rPr>
              <a:t>” them for us</a:t>
            </a:r>
          </a:p>
        </p:txBody>
      </p:sp>
      <p:pic>
        <p:nvPicPr>
          <p:cNvPr id="4" name="Picture 3"/>
          <p:cNvPicPr>
            <a:picLocks noChangeAspect="1"/>
          </p:cNvPicPr>
          <p:nvPr/>
        </p:nvPicPr>
        <p:blipFill>
          <a:blip r:embed="rId3"/>
          <a:stretch>
            <a:fillRect/>
          </a:stretch>
        </p:blipFill>
        <p:spPr>
          <a:xfrm>
            <a:off x="5318244" y="3814870"/>
            <a:ext cx="3609473" cy="2574758"/>
          </a:xfrm>
          <a:prstGeom prst="rect">
            <a:avLst/>
          </a:prstGeom>
          <a:ln w="22225">
            <a:solidFill>
              <a:schemeClr val="tx1"/>
            </a:solidFill>
          </a:ln>
        </p:spPr>
      </p:pic>
    </p:spTree>
    <p:extLst>
      <p:ext uri="{BB962C8B-B14F-4D97-AF65-F5344CB8AC3E}">
        <p14:creationId xmlns:p14="http://schemas.microsoft.com/office/powerpoint/2010/main" val="268368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6448539" y="891920"/>
            <a:ext cx="5257546" cy="4827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ahoma" panose="020B0604030504040204" pitchFamily="34" charset="0"/>
                <a:ea typeface="Tahoma" panose="020B0604030504040204" pitchFamily="34" charset="0"/>
                <a:cs typeface="Tahoma" panose="020B0604030504040204" pitchFamily="34" charset="0"/>
              </a:rPr>
              <a:t>Children who feel ashamed of their own lack of skill may mock other children to make themselves  feel superior</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A child who picks on another child for sharing one of their traits may be punishing the problem in the shape of the other person</a:t>
            </a:r>
          </a:p>
          <a:p>
            <a:endParaRPr lang="en-GB" dirty="0"/>
          </a:p>
        </p:txBody>
      </p:sp>
      <p:sp>
        <p:nvSpPr>
          <p:cNvPr id="4" name="Text Placeholder 2"/>
          <p:cNvSpPr txBox="1">
            <a:spLocks/>
          </p:cNvSpPr>
          <p:nvPr/>
        </p:nvSpPr>
        <p:spPr>
          <a:xfrm>
            <a:off x="368300" y="948236"/>
            <a:ext cx="5257546" cy="4827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A child who is bullied may scare others in order to make them feel the fear and anger the child cannot bear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The child who laughs at others for getting something wrong may have been very scared about not knowing the answer themselves </a:t>
            </a:r>
          </a:p>
        </p:txBody>
      </p:sp>
      <p:sp>
        <p:nvSpPr>
          <p:cNvPr id="2" name="TextBox 1"/>
          <p:cNvSpPr txBox="1"/>
          <p:nvPr/>
        </p:nvSpPr>
        <p:spPr>
          <a:xfrm>
            <a:off x="1184856" y="5860045"/>
            <a:ext cx="8281116" cy="584775"/>
          </a:xfrm>
          <a:prstGeom prst="rect">
            <a:avLst/>
          </a:prstGeom>
          <a:noFill/>
        </p:spPr>
        <p:txBody>
          <a:bodyPr wrap="square" rtlCol="0">
            <a:spAutoFit/>
          </a:bodyPr>
          <a:lstStyle/>
          <a:p>
            <a:pPr algn="ctr"/>
            <a:r>
              <a:rPr lang="en-GB" sz="3200" b="1" dirty="0">
                <a:solidFill>
                  <a:srgbClr val="7030A0"/>
                </a:solidFill>
              </a:rPr>
              <a:t>We all do this, even as adults….</a:t>
            </a:r>
          </a:p>
        </p:txBody>
      </p:sp>
    </p:spTree>
    <p:extLst>
      <p:ext uri="{BB962C8B-B14F-4D97-AF65-F5344CB8AC3E}">
        <p14:creationId xmlns:p14="http://schemas.microsoft.com/office/powerpoint/2010/main" val="321901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87" y="210578"/>
            <a:ext cx="10515600" cy="1325563"/>
          </a:xfrm>
        </p:spPr>
        <p:txBody>
          <a:bodyPr/>
          <a:lstStyle/>
          <a:p>
            <a:r>
              <a:rPr lang="en-GB" b="1" dirty="0">
                <a:solidFill>
                  <a:srgbClr val="7030A0"/>
                </a:solidFill>
                <a:latin typeface="+mn-lt"/>
              </a:rPr>
              <a:t>What can be done?</a:t>
            </a:r>
          </a:p>
        </p:txBody>
      </p:sp>
      <p:sp>
        <p:nvSpPr>
          <p:cNvPr id="3" name="Content Placeholder 2"/>
          <p:cNvSpPr>
            <a:spLocks noGrp="1"/>
          </p:cNvSpPr>
          <p:nvPr>
            <p:ph idx="1"/>
          </p:nvPr>
        </p:nvSpPr>
        <p:spPr>
          <a:xfrm>
            <a:off x="683730" y="1342345"/>
            <a:ext cx="11216425" cy="4854491"/>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Ask yourself “what is the behaviour trying to tell me?”</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Remember that the anxiety and fear may make it hard for the child to express what is going on (more on this later!)</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Respond with patience, consistency and kindness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Do not add to the child’s fear – we all remember scary teachers but for the wrong reasons! </a:t>
            </a:r>
          </a:p>
          <a:p>
            <a:endParaRPr lang="en-GB" sz="3200" dirty="0">
              <a:cs typeface="Arial" panose="020B0604020202020204" pitchFamily="34" charset="0"/>
            </a:endParaRPr>
          </a:p>
          <a:p>
            <a:pPr marL="0" indent="0">
              <a:buNone/>
            </a:pPr>
            <a:endParaRPr lang="en-GB" sz="3200" dirty="0"/>
          </a:p>
        </p:txBody>
      </p:sp>
    </p:spTree>
    <p:extLst>
      <p:ext uri="{BB962C8B-B14F-4D97-AF65-F5344CB8AC3E}">
        <p14:creationId xmlns:p14="http://schemas.microsoft.com/office/powerpoint/2010/main" val="50169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87" y="185243"/>
            <a:ext cx="10515600" cy="1325563"/>
          </a:xfrm>
        </p:spPr>
        <p:txBody>
          <a:bodyPr/>
          <a:lstStyle/>
          <a:p>
            <a:r>
              <a:rPr lang="en-GB" b="1" dirty="0">
                <a:solidFill>
                  <a:srgbClr val="7030A0"/>
                </a:solidFill>
                <a:latin typeface="+mn-lt"/>
              </a:rPr>
              <a:t>What on earth are they thinking? </a:t>
            </a:r>
          </a:p>
        </p:txBody>
      </p:sp>
      <p:pic>
        <p:nvPicPr>
          <p:cNvPr id="7" name="Picture 6"/>
          <p:cNvPicPr>
            <a:picLocks noChangeAspect="1"/>
          </p:cNvPicPr>
          <p:nvPr/>
        </p:nvPicPr>
        <p:blipFill>
          <a:blip r:embed="rId3"/>
          <a:stretch>
            <a:fillRect/>
          </a:stretch>
        </p:blipFill>
        <p:spPr>
          <a:xfrm>
            <a:off x="674557" y="1708880"/>
            <a:ext cx="10394429" cy="4916774"/>
          </a:xfrm>
          <a:prstGeom prst="rect">
            <a:avLst/>
          </a:prstGeom>
          <a:ln w="22225">
            <a:solidFill>
              <a:schemeClr val="tx1"/>
            </a:solidFill>
          </a:ln>
        </p:spPr>
      </p:pic>
    </p:spTree>
    <p:extLst>
      <p:ext uri="{BB962C8B-B14F-4D97-AF65-F5344CB8AC3E}">
        <p14:creationId xmlns:p14="http://schemas.microsoft.com/office/powerpoint/2010/main" val="68415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76" y="223458"/>
            <a:ext cx="10515600" cy="1064430"/>
          </a:xfrm>
        </p:spPr>
        <p:txBody>
          <a:bodyPr/>
          <a:lstStyle/>
          <a:p>
            <a:r>
              <a:rPr lang="en-GB" b="1" dirty="0">
                <a:solidFill>
                  <a:srgbClr val="7030A0"/>
                </a:solidFill>
                <a:latin typeface="+mn-lt"/>
              </a:rPr>
              <a:t>The amygdala – part of your “lizard brain”</a:t>
            </a:r>
          </a:p>
        </p:txBody>
      </p:sp>
      <p:sp>
        <p:nvSpPr>
          <p:cNvPr id="3" name="Content Placeholder 2"/>
          <p:cNvSpPr>
            <a:spLocks noGrp="1"/>
          </p:cNvSpPr>
          <p:nvPr>
            <p:ph sz="half" idx="1"/>
          </p:nvPr>
        </p:nvSpPr>
        <p:spPr>
          <a:xfrm>
            <a:off x="283336" y="1404257"/>
            <a:ext cx="6993228" cy="5000971"/>
          </a:xfrm>
        </p:spPr>
        <p:txBody>
          <a:bodyPr>
            <a:normAutofit fontScale="92500" lnSpcReduction="20000"/>
          </a:bodyPr>
          <a:lstStyle/>
          <a:p>
            <a:r>
              <a:rPr lang="en-GB" sz="3500" dirty="0">
                <a:latin typeface="Tahoma" panose="020B0604030504040204" pitchFamily="34" charset="0"/>
                <a:ea typeface="Tahoma" panose="020B0604030504040204" pitchFamily="34" charset="0"/>
                <a:cs typeface="Tahoma" panose="020B0604030504040204" pitchFamily="34" charset="0"/>
              </a:rPr>
              <a:t>Linked to survival responses – “fright, flight, freeze, food and fornication” </a:t>
            </a:r>
          </a:p>
          <a:p>
            <a:endParaRPr lang="en-GB" sz="3500" dirty="0">
              <a:latin typeface="Tahoma" panose="020B0604030504040204" pitchFamily="34" charset="0"/>
              <a:ea typeface="Tahoma" panose="020B0604030504040204" pitchFamily="34" charset="0"/>
              <a:cs typeface="Tahoma" panose="020B0604030504040204" pitchFamily="34" charset="0"/>
            </a:endParaRPr>
          </a:p>
          <a:p>
            <a:r>
              <a:rPr lang="en-GB" sz="3500" dirty="0">
                <a:latin typeface="Tahoma" panose="020B0604030504040204" pitchFamily="34" charset="0"/>
                <a:ea typeface="Tahoma" panose="020B0604030504040204" pitchFamily="34" charset="0"/>
                <a:cs typeface="Tahoma" panose="020B0604030504040204" pitchFamily="34" charset="0"/>
              </a:rPr>
              <a:t>Triggers an uncontrollable and unthinking physiological response</a:t>
            </a:r>
          </a:p>
          <a:p>
            <a:endParaRPr lang="en-GB" sz="3500" dirty="0">
              <a:latin typeface="Tahoma" panose="020B0604030504040204" pitchFamily="34" charset="0"/>
              <a:ea typeface="Tahoma" panose="020B0604030504040204" pitchFamily="34" charset="0"/>
              <a:cs typeface="Tahoma" panose="020B0604030504040204" pitchFamily="34" charset="0"/>
            </a:endParaRPr>
          </a:p>
          <a:p>
            <a:r>
              <a:rPr lang="en-GB" sz="3500" dirty="0">
                <a:latin typeface="Tahoma" panose="020B0604030504040204" pitchFamily="34" charset="0"/>
                <a:ea typeface="Tahoma" panose="020B0604030504040204" pitchFamily="34" charset="0"/>
                <a:cs typeface="Tahoma" panose="020B0604030504040204" pitchFamily="34" charset="0"/>
              </a:rPr>
              <a:t>Can’t tell the difference between real or perceived threats</a:t>
            </a:r>
          </a:p>
          <a:p>
            <a:endParaRPr lang="en-GB" sz="3500" dirty="0">
              <a:latin typeface="Tahoma" panose="020B0604030504040204" pitchFamily="34" charset="0"/>
              <a:ea typeface="Tahoma" panose="020B0604030504040204" pitchFamily="34" charset="0"/>
              <a:cs typeface="Tahoma" panose="020B0604030504040204" pitchFamily="34" charset="0"/>
            </a:endParaRPr>
          </a:p>
          <a:p>
            <a:r>
              <a:rPr lang="en-GB" sz="3500" dirty="0">
                <a:latin typeface="Tahoma" panose="020B0604030504040204" pitchFamily="34" charset="0"/>
                <a:ea typeface="Tahoma" panose="020B0604030504040204" pitchFamily="34" charset="0"/>
                <a:cs typeface="Tahoma" panose="020B0604030504040204" pitchFamily="34" charset="0"/>
              </a:rPr>
              <a:t>Strong links to stored memories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p:cNvPicPr>
            <a:picLocks noGrp="1" noChangeAspect="1"/>
          </p:cNvPicPr>
          <p:nvPr>
            <p:ph sz="half" idx="2"/>
          </p:nvPr>
        </p:nvPicPr>
        <p:blipFill>
          <a:blip r:embed="rId3"/>
          <a:stretch>
            <a:fillRect/>
          </a:stretch>
        </p:blipFill>
        <p:spPr>
          <a:xfrm>
            <a:off x="7418231" y="1558343"/>
            <a:ext cx="4523559" cy="4746923"/>
          </a:xfrm>
          <a:prstGeom prst="rect">
            <a:avLst/>
          </a:prstGeom>
          <a:ln w="25400">
            <a:solidFill>
              <a:schemeClr val="tx1"/>
            </a:solidFill>
          </a:ln>
        </p:spPr>
      </p:pic>
      <p:sp>
        <p:nvSpPr>
          <p:cNvPr id="6" name="Right Arrow 5"/>
          <p:cNvSpPr/>
          <p:nvPr/>
        </p:nvSpPr>
        <p:spPr>
          <a:xfrm>
            <a:off x="7598535" y="4404576"/>
            <a:ext cx="1609859" cy="7727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759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mn-lt"/>
              </a:rPr>
              <a:t>The brain and hormones</a:t>
            </a:r>
          </a:p>
        </p:txBody>
      </p:sp>
      <p:sp>
        <p:nvSpPr>
          <p:cNvPr id="3" name="Content Placeholder 2"/>
          <p:cNvSpPr>
            <a:spLocks noGrp="1"/>
          </p:cNvSpPr>
          <p:nvPr>
            <p:ph idx="1"/>
          </p:nvPr>
        </p:nvSpPr>
        <p:spPr>
          <a:xfrm>
            <a:off x="838200" y="1825624"/>
            <a:ext cx="11190668" cy="4897147"/>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Some stress is useful – it stimulates us and helps us to learn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The fright/flight response is controlled by stress hormones released by the brain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Being soothed produces calming, feel-good hormones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However, high levels of stress hormones that are not reduced by care can affect the development of the brain – stress becomes “hard wired” </a:t>
            </a:r>
          </a:p>
        </p:txBody>
      </p:sp>
    </p:spTree>
    <p:extLst>
      <p:ext uri="{BB962C8B-B14F-4D97-AF65-F5344CB8AC3E}">
        <p14:creationId xmlns:p14="http://schemas.microsoft.com/office/powerpoint/2010/main" val="200568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49" y="300731"/>
            <a:ext cx="10515600" cy="1325563"/>
          </a:xfrm>
        </p:spPr>
        <p:txBody>
          <a:bodyPr/>
          <a:lstStyle/>
          <a:p>
            <a:r>
              <a:rPr lang="en-GB" b="1" dirty="0">
                <a:solidFill>
                  <a:srgbClr val="7030A0"/>
                </a:solidFill>
                <a:latin typeface="+mn-lt"/>
              </a:rPr>
              <a:t>Other brain issues for children</a:t>
            </a:r>
          </a:p>
        </p:txBody>
      </p:sp>
      <p:sp>
        <p:nvSpPr>
          <p:cNvPr id="3" name="Content Placeholder 2"/>
          <p:cNvSpPr>
            <a:spLocks noGrp="1"/>
          </p:cNvSpPr>
          <p:nvPr>
            <p:ph sz="half" idx="1"/>
          </p:nvPr>
        </p:nvSpPr>
        <p:spPr>
          <a:xfrm>
            <a:off x="503349" y="1822450"/>
            <a:ext cx="5181600" cy="4351338"/>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The amygdala is not fully mature or connected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The hippocampus, which controls memory, is not fully developed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The neurons related to empathy and compassion are changing</a:t>
            </a:r>
          </a:p>
          <a:p>
            <a:endParaRPr lang="en-GB" dirty="0"/>
          </a:p>
          <a:p>
            <a:endParaRPr lang="en-GB" dirty="0"/>
          </a:p>
        </p:txBody>
      </p:sp>
      <p:sp>
        <p:nvSpPr>
          <p:cNvPr id="4" name="Content Placeholder 3"/>
          <p:cNvSpPr>
            <a:spLocks noGrp="1"/>
          </p:cNvSpPr>
          <p:nvPr>
            <p:ph sz="half" idx="2"/>
          </p:nvPr>
        </p:nvSpPr>
        <p:spPr>
          <a:xfrm>
            <a:off x="6172199" y="1825625"/>
            <a:ext cx="5663485" cy="4351338"/>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A brain chemical called dopamine increases at puberty, which means the brain becomes hyperactive</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Technology can stimulate the brain and reduce the quality of sleep</a:t>
            </a:r>
          </a:p>
          <a:p>
            <a:endParaRPr lang="en-GB" dirty="0"/>
          </a:p>
          <a:p>
            <a:endParaRPr lang="en-GB" dirty="0"/>
          </a:p>
        </p:txBody>
      </p:sp>
      <p:pic>
        <p:nvPicPr>
          <p:cNvPr id="5" name="Picture 4"/>
          <p:cNvPicPr>
            <a:picLocks noChangeAspect="1"/>
          </p:cNvPicPr>
          <p:nvPr/>
        </p:nvPicPr>
        <p:blipFill>
          <a:blip r:embed="rId3"/>
          <a:stretch>
            <a:fillRect/>
          </a:stretch>
        </p:blipFill>
        <p:spPr>
          <a:xfrm>
            <a:off x="9625886" y="4799459"/>
            <a:ext cx="1981200" cy="1895475"/>
          </a:xfrm>
          <a:prstGeom prst="rect">
            <a:avLst/>
          </a:prstGeom>
          <a:ln w="22225">
            <a:solidFill>
              <a:schemeClr val="tx1"/>
            </a:solidFill>
          </a:ln>
        </p:spPr>
      </p:pic>
    </p:spTree>
    <p:extLst>
      <p:ext uri="{BB962C8B-B14F-4D97-AF65-F5344CB8AC3E}">
        <p14:creationId xmlns:p14="http://schemas.microsoft.com/office/powerpoint/2010/main" val="343163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169"/>
            <a:ext cx="10515600" cy="1090188"/>
          </a:xfrm>
        </p:spPr>
        <p:txBody>
          <a:bodyPr/>
          <a:lstStyle/>
          <a:p>
            <a:r>
              <a:rPr lang="en-GB" b="1" dirty="0">
                <a:solidFill>
                  <a:srgbClr val="7030A0"/>
                </a:solidFill>
                <a:latin typeface="+mn-lt"/>
              </a:rPr>
              <a:t>How we can help</a:t>
            </a:r>
          </a:p>
        </p:txBody>
      </p:sp>
      <p:sp>
        <p:nvSpPr>
          <p:cNvPr id="3" name="Content Placeholder 2"/>
          <p:cNvSpPr>
            <a:spLocks noGrp="1"/>
          </p:cNvSpPr>
          <p:nvPr>
            <p:ph idx="1"/>
          </p:nvPr>
        </p:nvSpPr>
        <p:spPr>
          <a:xfrm>
            <a:off x="794657" y="1472974"/>
            <a:ext cx="10804300" cy="4486275"/>
          </a:xfrm>
        </p:spPr>
        <p:txBody>
          <a:bodyPr>
            <a:normAutofit lnSpcReduction="10000"/>
          </a:bodyPr>
          <a:lstStyle/>
          <a:p>
            <a:r>
              <a:rPr lang="en-GB" sz="3200" dirty="0">
                <a:latin typeface="Tahoma" panose="020B0604030504040204" pitchFamily="34" charset="0"/>
                <a:ea typeface="Tahoma" panose="020B0604030504040204" pitchFamily="34" charset="0"/>
                <a:cs typeface="Tahoma" panose="020B0604030504040204" pitchFamily="34" charset="0"/>
              </a:rPr>
              <a:t>Help children explore the causes of their anxiety, and identify ways to defuse things</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Remember that the “flight-fright” response is often irrational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Replace stressful mental images with positive ones</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Challenge unhelpful versions of the “truth” </a:t>
            </a:r>
          </a:p>
          <a:p>
            <a:endParaRPr lang="en-GB" sz="3200" dirty="0"/>
          </a:p>
          <a:p>
            <a:endParaRPr lang="en-GB" sz="3200" dirty="0"/>
          </a:p>
        </p:txBody>
      </p:sp>
    </p:spTree>
    <p:extLst>
      <p:ext uri="{BB962C8B-B14F-4D97-AF65-F5344CB8AC3E}">
        <p14:creationId xmlns:p14="http://schemas.microsoft.com/office/powerpoint/2010/main" val="251786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006" y="592428"/>
            <a:ext cx="9942490" cy="2523768"/>
          </a:xfrm>
          <a:prstGeom prst="rect">
            <a:avLst/>
          </a:prstGeom>
          <a:noFill/>
          <a:ln w="22225">
            <a:solidFill>
              <a:schemeClr val="tx1"/>
            </a:solidFill>
          </a:ln>
        </p:spPr>
        <p:txBody>
          <a:bodyPr wrap="square" rtlCol="0">
            <a:spAutoFit/>
          </a:bodyPr>
          <a:lstStyle/>
          <a:p>
            <a:r>
              <a:rPr lang="en-GB" sz="2800" dirty="0">
                <a:solidFill>
                  <a:prstClr val="black"/>
                </a:solidFill>
                <a:latin typeface="Tahoma" panose="020B0604030504040204" pitchFamily="34" charset="0"/>
                <a:ea typeface="Tahoma" panose="020B0604030504040204" pitchFamily="34" charset="0"/>
                <a:cs typeface="Tahoma" panose="020B0604030504040204" pitchFamily="34" charset="0"/>
              </a:rPr>
              <a:t>Beneath every behaviour is a feeling.  And beneath every feeling is a need.  And when we meet that need rather than focus on the behaviour, we begin to deal with the cause not the symptom.</a:t>
            </a:r>
          </a:p>
          <a:p>
            <a:endParaRPr lang="en-GB"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Ashleigh Warner, psychologist</a:t>
            </a:r>
          </a:p>
        </p:txBody>
      </p:sp>
      <p:pic>
        <p:nvPicPr>
          <p:cNvPr id="4" name="Picture 3"/>
          <p:cNvPicPr>
            <a:picLocks noChangeAspect="1"/>
          </p:cNvPicPr>
          <p:nvPr/>
        </p:nvPicPr>
        <p:blipFill>
          <a:blip r:embed="rId3"/>
          <a:stretch>
            <a:fillRect/>
          </a:stretch>
        </p:blipFill>
        <p:spPr>
          <a:xfrm>
            <a:off x="3387144" y="3052294"/>
            <a:ext cx="4507605" cy="3631842"/>
          </a:xfrm>
          <a:prstGeom prst="rect">
            <a:avLst/>
          </a:prstGeom>
          <a:ln w="25400">
            <a:solidFill>
              <a:schemeClr val="tx1"/>
            </a:solidFill>
          </a:ln>
        </p:spPr>
      </p:pic>
    </p:spTree>
    <p:extLst>
      <p:ext uri="{BB962C8B-B14F-4D97-AF65-F5344CB8AC3E}">
        <p14:creationId xmlns:p14="http://schemas.microsoft.com/office/powerpoint/2010/main" val="191603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365125"/>
            <a:ext cx="10515600" cy="1325563"/>
          </a:xfrm>
        </p:spPr>
        <p:txBody>
          <a:bodyPr/>
          <a:lstStyle/>
          <a:p>
            <a:r>
              <a:rPr lang="en-GB" b="1" dirty="0">
                <a:solidFill>
                  <a:srgbClr val="7030A0"/>
                </a:solidFill>
                <a:latin typeface="+mn-lt"/>
              </a:rPr>
              <a:t>Down memory lane…</a:t>
            </a:r>
          </a:p>
        </p:txBody>
      </p:sp>
      <p:sp>
        <p:nvSpPr>
          <p:cNvPr id="3" name="Content Placeholder 2"/>
          <p:cNvSpPr>
            <a:spLocks noGrp="1"/>
          </p:cNvSpPr>
          <p:nvPr>
            <p:ph idx="1"/>
          </p:nvPr>
        </p:nvSpPr>
        <p:spPr>
          <a:xfrm>
            <a:off x="352176" y="1937590"/>
            <a:ext cx="11163634" cy="4351338"/>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What made you happy when you were a child?</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This might be your favourite toy, place, pair of shoes or song</a:t>
            </a:r>
          </a:p>
          <a:p>
            <a:pPr marL="0" indent="0">
              <a:buNone/>
            </a:pPr>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What emotions is this memory giving you?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This exercise is helpful when thinking about how to help children</a:t>
            </a:r>
          </a:p>
        </p:txBody>
      </p:sp>
      <p:pic>
        <p:nvPicPr>
          <p:cNvPr id="4" name="Picture 3"/>
          <p:cNvPicPr>
            <a:picLocks noChangeAspect="1"/>
          </p:cNvPicPr>
          <p:nvPr/>
        </p:nvPicPr>
        <p:blipFill>
          <a:blip r:embed="rId3"/>
          <a:stretch>
            <a:fillRect/>
          </a:stretch>
        </p:blipFill>
        <p:spPr>
          <a:xfrm>
            <a:off x="9299374" y="244699"/>
            <a:ext cx="2586550" cy="2500043"/>
          </a:xfrm>
          <a:prstGeom prst="rect">
            <a:avLst/>
          </a:prstGeom>
          <a:ln w="22225">
            <a:solidFill>
              <a:schemeClr val="tx1"/>
            </a:solidFill>
          </a:ln>
        </p:spPr>
      </p:pic>
    </p:spTree>
    <p:extLst>
      <p:ext uri="{BB962C8B-B14F-4D97-AF65-F5344CB8AC3E}">
        <p14:creationId xmlns:p14="http://schemas.microsoft.com/office/powerpoint/2010/main" val="1387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202722"/>
            <a:ext cx="10515600" cy="926318"/>
          </a:xfrm>
        </p:spPr>
        <p:txBody>
          <a:bodyPr/>
          <a:lstStyle/>
          <a:p>
            <a:r>
              <a:rPr lang="en-GB" sz="3600" b="1" dirty="0">
                <a:solidFill>
                  <a:srgbClr val="7030A0"/>
                </a:solidFill>
                <a:latin typeface="+mn-lt"/>
              </a:rPr>
              <a:t>Pareidolia and the power of pictures</a:t>
            </a:r>
          </a:p>
        </p:txBody>
      </p:sp>
      <p:sp>
        <p:nvSpPr>
          <p:cNvPr id="3" name="Content Placeholder 2"/>
          <p:cNvSpPr>
            <a:spLocks noGrp="1"/>
          </p:cNvSpPr>
          <p:nvPr>
            <p:ph idx="1"/>
          </p:nvPr>
        </p:nvSpPr>
        <p:spPr>
          <a:xfrm>
            <a:off x="553791" y="1337481"/>
            <a:ext cx="11204619" cy="5520519"/>
          </a:xfrm>
        </p:spPr>
        <p:txBody>
          <a:bodyP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Human brains work on images rather than words</a:t>
            </a:r>
          </a:p>
          <a:p>
            <a:endParaRPr lang="en-GB" sz="3600" dirty="0">
              <a:latin typeface="Tahoma" panose="020B0604030504040204" pitchFamily="34" charset="0"/>
              <a:ea typeface="Tahoma" panose="020B0604030504040204" pitchFamily="34" charset="0"/>
              <a:cs typeface="Tahoma" panose="020B0604030504040204" pitchFamily="34" charset="0"/>
            </a:endParaRPr>
          </a:p>
          <a:p>
            <a:r>
              <a:rPr lang="en-GB" sz="3600" dirty="0">
                <a:latin typeface="Tahoma" panose="020B0604030504040204" pitchFamily="34" charset="0"/>
                <a:ea typeface="Tahoma" panose="020B0604030504040204" pitchFamily="34" charset="0"/>
                <a:cs typeface="Tahoma" panose="020B0604030504040204" pitchFamily="34" charset="0"/>
              </a:rPr>
              <a:t>New born babies are attracted to things that look like faces</a:t>
            </a:r>
          </a:p>
          <a:p>
            <a:pPr marL="0" indent="0">
              <a:buNone/>
            </a:pPr>
            <a:endParaRPr lang="en-GB" sz="3600" dirty="0">
              <a:latin typeface="Tahoma" panose="020B0604030504040204" pitchFamily="34" charset="0"/>
              <a:ea typeface="Tahoma" panose="020B0604030504040204" pitchFamily="34" charset="0"/>
              <a:cs typeface="Tahoma" panose="020B0604030504040204" pitchFamily="34" charset="0"/>
            </a:endParaRPr>
          </a:p>
          <a:p>
            <a:r>
              <a:rPr lang="en-GB" sz="3600" dirty="0">
                <a:latin typeface="Tahoma" panose="020B0604030504040204" pitchFamily="34" charset="0"/>
                <a:ea typeface="Tahoma" panose="020B0604030504040204" pitchFamily="34" charset="0"/>
                <a:cs typeface="Tahoma" panose="020B0604030504040204" pitchFamily="34" charset="0"/>
              </a:rPr>
              <a:t>Our lizard brain links images to memories and emotions, and this reinforces our “truth” </a:t>
            </a:r>
          </a:p>
          <a:p>
            <a:endParaRPr lang="en-GB" sz="3600" dirty="0">
              <a:latin typeface="Tahoma" panose="020B0604030504040204" pitchFamily="34" charset="0"/>
              <a:ea typeface="Tahoma" panose="020B0604030504040204" pitchFamily="34" charset="0"/>
              <a:cs typeface="Tahoma" panose="020B0604030504040204" pitchFamily="34" charset="0"/>
            </a:endParaRPr>
          </a:p>
          <a:p>
            <a:r>
              <a:rPr lang="en-GB" sz="3600" dirty="0">
                <a:latin typeface="Tahoma" panose="020B0604030504040204" pitchFamily="34" charset="0"/>
                <a:ea typeface="Tahoma" panose="020B0604030504040204" pitchFamily="34" charset="0"/>
                <a:cs typeface="Tahoma" panose="020B0604030504040204" pitchFamily="34" charset="0"/>
              </a:rPr>
              <a:t>Is it a shadow, or a bear?</a:t>
            </a:r>
            <a:r>
              <a:rPr lang="en-GB" sz="3200"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 </a:t>
            </a:r>
          </a:p>
          <a:p>
            <a:endParaRPr lang="en-GB" dirty="0"/>
          </a:p>
          <a:p>
            <a:endParaRPr lang="en-GB" dirty="0"/>
          </a:p>
        </p:txBody>
      </p:sp>
      <p:sp>
        <p:nvSpPr>
          <p:cNvPr id="4" name="Slide Number Placeholder 3"/>
          <p:cNvSpPr>
            <a:spLocks noGrp="1"/>
          </p:cNvSpPr>
          <p:nvPr>
            <p:ph type="sldNum" sz="quarter" idx="4294967295"/>
          </p:nvPr>
        </p:nvSpPr>
        <p:spPr>
          <a:xfrm>
            <a:off x="9872871" y="202721"/>
            <a:ext cx="529195" cy="230832"/>
          </a:xfrm>
          <a:prstGeom prst="rect">
            <a:avLst/>
          </a:prstGeom>
        </p:spPr>
        <p:txBody>
          <a:bodyPr/>
          <a:lstStyle/>
          <a:p>
            <a:fld id="{462AC695-DD95-4246-9D7F-71FDA65D9A0C}" type="slidenum">
              <a:rPr lang="en-US" smtClean="0">
                <a:solidFill>
                  <a:srgbClr val="796E65">
                    <a:tint val="75000"/>
                  </a:srgbClr>
                </a:solidFill>
              </a:rPr>
              <a:pPr/>
              <a:t>20</a:t>
            </a:fld>
            <a:endParaRPr lang="en-US" dirty="0">
              <a:solidFill>
                <a:srgbClr val="796E65">
                  <a:tint val="75000"/>
                </a:srgbClr>
              </a:solidFill>
            </a:endParaRPr>
          </a:p>
        </p:txBody>
      </p:sp>
      <p:pic>
        <p:nvPicPr>
          <p:cNvPr id="8" name="Picture 7"/>
          <p:cNvPicPr>
            <a:picLocks noChangeAspect="1"/>
          </p:cNvPicPr>
          <p:nvPr/>
        </p:nvPicPr>
        <p:blipFill>
          <a:blip r:embed="rId3"/>
          <a:stretch>
            <a:fillRect/>
          </a:stretch>
        </p:blipFill>
        <p:spPr>
          <a:xfrm>
            <a:off x="9295444" y="5040086"/>
            <a:ext cx="2462966" cy="1615192"/>
          </a:xfrm>
          <a:prstGeom prst="rect">
            <a:avLst/>
          </a:prstGeom>
          <a:ln w="25400">
            <a:solidFill>
              <a:schemeClr val="tx1"/>
            </a:solidFill>
          </a:ln>
        </p:spPr>
      </p:pic>
    </p:spTree>
    <p:extLst>
      <p:ext uri="{BB962C8B-B14F-4D97-AF65-F5344CB8AC3E}">
        <p14:creationId xmlns:p14="http://schemas.microsoft.com/office/powerpoint/2010/main" val="283290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16405" y="1091821"/>
            <a:ext cx="5186149" cy="4995080"/>
          </a:xfrm>
          <a:prstGeom prst="rect">
            <a:avLst/>
          </a:prstGeom>
        </p:spPr>
      </p:pic>
    </p:spTree>
    <p:extLst>
      <p:ext uri="{BB962C8B-B14F-4D97-AF65-F5344CB8AC3E}">
        <p14:creationId xmlns:p14="http://schemas.microsoft.com/office/powerpoint/2010/main" val="214074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20871" y="491319"/>
            <a:ext cx="5609229" cy="5609229"/>
          </a:xfrm>
          <a:prstGeom prst="rect">
            <a:avLst/>
          </a:prstGeom>
        </p:spPr>
      </p:pic>
    </p:spTree>
    <p:extLst>
      <p:ext uri="{BB962C8B-B14F-4D97-AF65-F5344CB8AC3E}">
        <p14:creationId xmlns:p14="http://schemas.microsoft.com/office/powerpoint/2010/main" val="3572512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66280" y="545911"/>
            <a:ext cx="5622877" cy="5854889"/>
          </a:xfrm>
          <a:prstGeom prst="rect">
            <a:avLst/>
          </a:prstGeom>
        </p:spPr>
      </p:pic>
    </p:spTree>
    <p:extLst>
      <p:ext uri="{BB962C8B-B14F-4D97-AF65-F5344CB8AC3E}">
        <p14:creationId xmlns:p14="http://schemas.microsoft.com/office/powerpoint/2010/main" val="3711594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6683" y="463639"/>
            <a:ext cx="7006106" cy="5988676"/>
          </a:xfrm>
          <a:prstGeom prst="rect">
            <a:avLst/>
          </a:prstGeom>
          <a:ln w="22225">
            <a:solidFill>
              <a:schemeClr val="tx1"/>
            </a:solidFill>
          </a:ln>
        </p:spPr>
      </p:pic>
    </p:spTree>
    <p:extLst>
      <p:ext uri="{BB962C8B-B14F-4D97-AF65-F5344CB8AC3E}">
        <p14:creationId xmlns:p14="http://schemas.microsoft.com/office/powerpoint/2010/main" val="1348076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65779" y="573206"/>
            <a:ext cx="6264321" cy="5704763"/>
          </a:xfrm>
          <a:prstGeom prst="rect">
            <a:avLst/>
          </a:prstGeom>
        </p:spPr>
      </p:pic>
    </p:spTree>
    <p:extLst>
      <p:ext uri="{BB962C8B-B14F-4D97-AF65-F5344CB8AC3E}">
        <p14:creationId xmlns:p14="http://schemas.microsoft.com/office/powerpoint/2010/main" val="326536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81104" y="1339403"/>
            <a:ext cx="4616548" cy="4675031"/>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674557" y="1339404"/>
            <a:ext cx="4616971" cy="4675030"/>
          </a:xfrm>
          <a:prstGeom prst="rect">
            <a:avLst/>
          </a:prstGeom>
          <a:ln w="22225">
            <a:solidFill>
              <a:schemeClr val="tx1"/>
            </a:solidFill>
          </a:ln>
        </p:spPr>
      </p:pic>
    </p:spTree>
    <p:extLst>
      <p:ext uri="{BB962C8B-B14F-4D97-AF65-F5344CB8AC3E}">
        <p14:creationId xmlns:p14="http://schemas.microsoft.com/office/powerpoint/2010/main" val="39655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2" y="230213"/>
            <a:ext cx="10515600" cy="1325563"/>
          </a:xfrm>
        </p:spPr>
        <p:txBody>
          <a:bodyPr/>
          <a:lstStyle/>
          <a:p>
            <a:r>
              <a:rPr lang="en-GB" b="1" dirty="0">
                <a:solidFill>
                  <a:srgbClr val="7030A0"/>
                </a:solidFill>
                <a:latin typeface="+mn-lt"/>
              </a:rPr>
              <a:t>The impact of this in real life</a:t>
            </a:r>
          </a:p>
        </p:txBody>
      </p:sp>
      <p:pic>
        <p:nvPicPr>
          <p:cNvPr id="5" name="Picture 4"/>
          <p:cNvPicPr>
            <a:picLocks noChangeAspect="1"/>
          </p:cNvPicPr>
          <p:nvPr/>
        </p:nvPicPr>
        <p:blipFill>
          <a:blip r:embed="rId3"/>
          <a:stretch>
            <a:fillRect/>
          </a:stretch>
        </p:blipFill>
        <p:spPr>
          <a:xfrm>
            <a:off x="6787166" y="3013471"/>
            <a:ext cx="5010093" cy="3519028"/>
          </a:xfrm>
          <a:prstGeom prst="rect">
            <a:avLst/>
          </a:prstGeom>
          <a:ln w="25400">
            <a:solidFill>
              <a:schemeClr val="tx1"/>
            </a:solidFill>
          </a:ln>
        </p:spPr>
      </p:pic>
      <p:sp>
        <p:nvSpPr>
          <p:cNvPr id="9" name="TextBox 8"/>
          <p:cNvSpPr txBox="1"/>
          <p:nvPr/>
        </p:nvSpPr>
        <p:spPr>
          <a:xfrm>
            <a:off x="669702" y="1698816"/>
            <a:ext cx="3181082" cy="646331"/>
          </a:xfrm>
          <a:prstGeom prst="rect">
            <a:avLst/>
          </a:prstGeom>
          <a:noFill/>
        </p:spPr>
        <p:txBody>
          <a:bodyPr wrap="square" rtlCol="0">
            <a:spAutoFit/>
          </a:bodyPr>
          <a:lstStyle/>
          <a:p>
            <a:r>
              <a:rPr lang="en-GB" sz="3600" dirty="0">
                <a:solidFill>
                  <a:prstClr val="black"/>
                </a:solidFill>
                <a:latin typeface="Tahoma" panose="020B0604030504040204" pitchFamily="34" charset="0"/>
                <a:ea typeface="Tahoma" panose="020B0604030504040204" pitchFamily="34" charset="0"/>
                <a:cs typeface="Tahoma" panose="020B0604030504040204" pitchFamily="34" charset="0"/>
              </a:rPr>
              <a:t>You see….</a:t>
            </a:r>
          </a:p>
        </p:txBody>
      </p:sp>
      <p:sp>
        <p:nvSpPr>
          <p:cNvPr id="10" name="TextBox 9"/>
          <p:cNvSpPr txBox="1"/>
          <p:nvPr/>
        </p:nvSpPr>
        <p:spPr>
          <a:xfrm>
            <a:off x="6787166" y="1773671"/>
            <a:ext cx="4566634" cy="584775"/>
          </a:xfrm>
          <a:prstGeom prst="rect">
            <a:avLst/>
          </a:prstGeom>
          <a:noFill/>
        </p:spPr>
        <p:txBody>
          <a:bodyPr wrap="square" rtlCol="0">
            <a:spAutoFit/>
          </a:bodyPr>
          <a:lstStyle/>
          <a:p>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The amygdala sees…</a:t>
            </a:r>
          </a:p>
        </p:txBody>
      </p:sp>
      <p:pic>
        <p:nvPicPr>
          <p:cNvPr id="3" name="Picture 2"/>
          <p:cNvPicPr>
            <a:picLocks noChangeAspect="1"/>
          </p:cNvPicPr>
          <p:nvPr/>
        </p:nvPicPr>
        <p:blipFill>
          <a:blip r:embed="rId4"/>
          <a:stretch>
            <a:fillRect/>
          </a:stretch>
        </p:blipFill>
        <p:spPr>
          <a:xfrm>
            <a:off x="759854" y="3013471"/>
            <a:ext cx="4675031" cy="3400208"/>
          </a:xfrm>
          <a:prstGeom prst="rect">
            <a:avLst/>
          </a:prstGeom>
          <a:ln w="22225">
            <a:solidFill>
              <a:schemeClr val="tx1"/>
            </a:solidFill>
          </a:ln>
        </p:spPr>
      </p:pic>
    </p:spTree>
    <p:extLst>
      <p:ext uri="{BB962C8B-B14F-4D97-AF65-F5344CB8AC3E}">
        <p14:creationId xmlns:p14="http://schemas.microsoft.com/office/powerpoint/2010/main" val="11067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2258319"/>
            <a:ext cx="10515600" cy="1325563"/>
          </a:xfrm>
        </p:spPr>
        <p:txBody>
          <a:bodyPr/>
          <a:lstStyle/>
          <a:p>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Working with the brain to make things better</a:t>
            </a:r>
          </a:p>
        </p:txBody>
      </p:sp>
    </p:spTree>
    <p:extLst>
      <p:ext uri="{BB962C8B-B14F-4D97-AF65-F5344CB8AC3E}">
        <p14:creationId xmlns:p14="http://schemas.microsoft.com/office/powerpoint/2010/main" val="302356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mn-lt"/>
              </a:rPr>
              <a:t>The self-talk cycle </a:t>
            </a:r>
            <a:r>
              <a:rPr lang="en-GB" sz="1400" b="1" dirty="0">
                <a:solidFill>
                  <a:srgbClr val="7030A0"/>
                </a:solidFill>
                <a:latin typeface="+mn-lt"/>
              </a:rPr>
              <a:t> </a:t>
            </a:r>
            <a:r>
              <a:rPr lang="en-GB" sz="2000" b="1" dirty="0">
                <a:solidFill>
                  <a:srgbClr val="7030A0"/>
                </a:solidFill>
                <a:latin typeface="+mn-lt"/>
              </a:rPr>
              <a:t>(with thanks to the Pacific Institute)</a:t>
            </a:r>
          </a:p>
        </p:txBody>
      </p:sp>
      <p:sp>
        <p:nvSpPr>
          <p:cNvPr id="4" name="TextBox 3"/>
          <p:cNvSpPr txBox="1"/>
          <p:nvPr/>
        </p:nvSpPr>
        <p:spPr>
          <a:xfrm>
            <a:off x="1086163" y="1690688"/>
            <a:ext cx="10418163" cy="584775"/>
          </a:xfrm>
          <a:prstGeom prst="rect">
            <a:avLst/>
          </a:prstGeom>
          <a:noFill/>
        </p:spPr>
        <p:txBody>
          <a:bodyPr wrap="square" rtlCol="0">
            <a:spAutoFit/>
          </a:bodyPr>
          <a:lstStyle/>
          <a:p>
            <a:pPr algn="ctr"/>
            <a:r>
              <a:rPr lang="en-GB" sz="3200" b="1" dirty="0">
                <a:solidFill>
                  <a:srgbClr val="FF0000"/>
                </a:solidFill>
              </a:rPr>
              <a:t>Someone we believe</a:t>
            </a:r>
            <a:r>
              <a:rPr lang="en-GB" sz="3200" dirty="0">
                <a:solidFill>
                  <a:prstClr val="black"/>
                </a:solidFill>
              </a:rPr>
              <a:t> gives us information about ourselves</a:t>
            </a:r>
            <a:r>
              <a:rPr lang="en-GB" dirty="0">
                <a:solidFill>
                  <a:prstClr val="black"/>
                </a:solidFill>
              </a:rPr>
              <a:t> </a:t>
            </a:r>
          </a:p>
        </p:txBody>
      </p:sp>
      <p:sp>
        <p:nvSpPr>
          <p:cNvPr id="5" name="TextBox 4"/>
          <p:cNvSpPr txBox="1"/>
          <p:nvPr/>
        </p:nvSpPr>
        <p:spPr>
          <a:xfrm>
            <a:off x="838201" y="2758190"/>
            <a:ext cx="10914088" cy="584775"/>
          </a:xfrm>
          <a:prstGeom prst="rect">
            <a:avLst/>
          </a:prstGeom>
          <a:noFill/>
        </p:spPr>
        <p:txBody>
          <a:bodyPr wrap="square" rtlCol="0">
            <a:spAutoFit/>
          </a:bodyPr>
          <a:lstStyle/>
          <a:p>
            <a:pPr algn="ctr"/>
            <a:r>
              <a:rPr lang="en-GB" sz="3200" dirty="0">
                <a:solidFill>
                  <a:prstClr val="black"/>
                </a:solidFill>
              </a:rPr>
              <a:t>This becomes our “truth”, stored subconsciously</a:t>
            </a:r>
            <a:r>
              <a:rPr lang="en-GB" sz="2800" dirty="0">
                <a:solidFill>
                  <a:prstClr val="black"/>
                </a:solidFill>
              </a:rPr>
              <a:t> </a:t>
            </a:r>
            <a:r>
              <a:rPr lang="en-GB" dirty="0">
                <a:solidFill>
                  <a:prstClr val="black"/>
                </a:solidFill>
              </a:rPr>
              <a:t> </a:t>
            </a:r>
          </a:p>
        </p:txBody>
      </p:sp>
      <p:sp>
        <p:nvSpPr>
          <p:cNvPr id="6" name="TextBox 5"/>
          <p:cNvSpPr txBox="1"/>
          <p:nvPr/>
        </p:nvSpPr>
        <p:spPr>
          <a:xfrm>
            <a:off x="464696" y="3844259"/>
            <a:ext cx="11572406" cy="1077218"/>
          </a:xfrm>
          <a:prstGeom prst="rect">
            <a:avLst/>
          </a:prstGeom>
          <a:noFill/>
        </p:spPr>
        <p:txBody>
          <a:bodyPr wrap="square" rtlCol="0">
            <a:spAutoFit/>
          </a:bodyPr>
          <a:lstStyle/>
          <a:p>
            <a:pPr algn="ctr"/>
            <a:r>
              <a:rPr lang="en-GB" sz="3200" dirty="0">
                <a:solidFill>
                  <a:prstClr val="black"/>
                </a:solidFill>
              </a:rPr>
              <a:t>We cannot bear the unconscious anxiety when we move</a:t>
            </a:r>
          </a:p>
          <a:p>
            <a:pPr algn="ctr"/>
            <a:r>
              <a:rPr lang="en-GB" sz="3200" dirty="0">
                <a:solidFill>
                  <a:prstClr val="black"/>
                </a:solidFill>
              </a:rPr>
              <a:t> away from our “truth”</a:t>
            </a:r>
          </a:p>
        </p:txBody>
      </p:sp>
      <p:sp>
        <p:nvSpPr>
          <p:cNvPr id="7" name="TextBox 6"/>
          <p:cNvSpPr txBox="1"/>
          <p:nvPr/>
        </p:nvSpPr>
        <p:spPr>
          <a:xfrm>
            <a:off x="1714061" y="5422771"/>
            <a:ext cx="9548734" cy="1077218"/>
          </a:xfrm>
          <a:prstGeom prst="rect">
            <a:avLst/>
          </a:prstGeom>
          <a:noFill/>
        </p:spPr>
        <p:txBody>
          <a:bodyPr wrap="square" rtlCol="0">
            <a:spAutoFit/>
          </a:bodyPr>
          <a:lstStyle/>
          <a:p>
            <a:r>
              <a:rPr lang="en-GB" sz="3200" dirty="0">
                <a:solidFill>
                  <a:prstClr val="black"/>
                </a:solidFill>
              </a:rPr>
              <a:t>We go out of our way to make things “true” again -</a:t>
            </a:r>
          </a:p>
          <a:p>
            <a:pPr algn="ctr"/>
            <a:r>
              <a:rPr lang="en-GB" sz="3200" i="1" dirty="0">
                <a:solidFill>
                  <a:prstClr val="black"/>
                </a:solidFill>
              </a:rPr>
              <a:t> behaviour becomes a solution</a:t>
            </a:r>
            <a:r>
              <a:rPr lang="en-GB" sz="2800" dirty="0">
                <a:solidFill>
                  <a:prstClr val="black"/>
                </a:solidFill>
              </a:rPr>
              <a:t> </a:t>
            </a:r>
          </a:p>
        </p:txBody>
      </p:sp>
    </p:spTree>
    <p:extLst>
      <p:ext uri="{BB962C8B-B14F-4D97-AF65-F5344CB8AC3E}">
        <p14:creationId xmlns:p14="http://schemas.microsoft.com/office/powerpoint/2010/main" val="190767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mn-lt"/>
              </a:rPr>
              <a:t>Your “frame of reference”</a:t>
            </a:r>
          </a:p>
        </p:txBody>
      </p:sp>
      <p:sp>
        <p:nvSpPr>
          <p:cNvPr id="3" name="Content Placeholder 2"/>
          <p:cNvSpPr>
            <a:spLocks noGrp="1"/>
          </p:cNvSpPr>
          <p:nvPr>
            <p:ph idx="1"/>
          </p:nvPr>
        </p:nvSpPr>
        <p:spPr>
          <a:xfrm>
            <a:off x="838200" y="1509939"/>
            <a:ext cx="10515600" cy="4794116"/>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It’s important to be able to think ourselves into the mind of a child</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We need to enter their reality so they </a:t>
            </a:r>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believe we understand </a:t>
            </a:r>
            <a:r>
              <a:rPr lang="en-GB" dirty="0">
                <a:solidFill>
                  <a:srgbClr val="7030A0"/>
                </a:solidFill>
                <a:latin typeface="Tahoma" panose="020B0604030504040204" pitchFamily="34" charset="0"/>
                <a:ea typeface="Tahoma" panose="020B0604030504040204" pitchFamily="34" charset="0"/>
                <a:cs typeface="Tahoma" panose="020B0604030504040204" pitchFamily="34" charset="0"/>
              </a:rPr>
              <a:t>them</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We are shaped by our own experiences and we need to acknowledge them</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Feel free to ask questions as we go along, but it’s okay if you’d rather just listen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92414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25556" y="213053"/>
            <a:ext cx="2521543" cy="3293482"/>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875763" y="224852"/>
            <a:ext cx="3021103" cy="2505469"/>
          </a:xfrm>
          <a:prstGeom prst="rect">
            <a:avLst/>
          </a:prstGeom>
          <a:ln w="22225">
            <a:solidFill>
              <a:schemeClr val="tx1"/>
            </a:solidFill>
          </a:ln>
        </p:spPr>
      </p:pic>
      <p:pic>
        <p:nvPicPr>
          <p:cNvPr id="6" name="Picture 5"/>
          <p:cNvPicPr>
            <a:picLocks noChangeAspect="1"/>
          </p:cNvPicPr>
          <p:nvPr/>
        </p:nvPicPr>
        <p:blipFill>
          <a:blip r:embed="rId5"/>
          <a:stretch>
            <a:fillRect/>
          </a:stretch>
        </p:blipFill>
        <p:spPr>
          <a:xfrm>
            <a:off x="295345" y="2428678"/>
            <a:ext cx="2869283" cy="2621861"/>
          </a:xfrm>
          <a:prstGeom prst="rect">
            <a:avLst/>
          </a:prstGeom>
          <a:ln w="22225">
            <a:solidFill>
              <a:schemeClr val="tx1"/>
            </a:solidFill>
          </a:ln>
        </p:spPr>
      </p:pic>
      <p:pic>
        <p:nvPicPr>
          <p:cNvPr id="7" name="Picture 6"/>
          <p:cNvPicPr>
            <a:picLocks noChangeAspect="1"/>
          </p:cNvPicPr>
          <p:nvPr/>
        </p:nvPicPr>
        <p:blipFill>
          <a:blip r:embed="rId6"/>
          <a:stretch>
            <a:fillRect/>
          </a:stretch>
        </p:blipFill>
        <p:spPr>
          <a:xfrm>
            <a:off x="6309658" y="3216135"/>
            <a:ext cx="2821463" cy="2698229"/>
          </a:xfrm>
          <a:prstGeom prst="rect">
            <a:avLst/>
          </a:prstGeom>
          <a:ln w="22225">
            <a:solidFill>
              <a:schemeClr val="tx1"/>
            </a:solidFill>
          </a:ln>
        </p:spPr>
      </p:pic>
      <p:pic>
        <p:nvPicPr>
          <p:cNvPr id="8" name="Picture 7"/>
          <p:cNvPicPr>
            <a:picLocks noChangeAspect="1"/>
          </p:cNvPicPr>
          <p:nvPr/>
        </p:nvPicPr>
        <p:blipFill>
          <a:blip r:embed="rId7"/>
          <a:stretch>
            <a:fillRect/>
          </a:stretch>
        </p:blipFill>
        <p:spPr>
          <a:xfrm>
            <a:off x="4192090" y="505758"/>
            <a:ext cx="2653048" cy="3000777"/>
          </a:xfrm>
          <a:prstGeom prst="rect">
            <a:avLst/>
          </a:prstGeom>
          <a:ln w="22225">
            <a:solidFill>
              <a:schemeClr val="tx1"/>
            </a:solidFill>
          </a:ln>
        </p:spPr>
      </p:pic>
      <p:pic>
        <p:nvPicPr>
          <p:cNvPr id="10" name="Picture 9"/>
          <p:cNvPicPr>
            <a:picLocks noChangeAspect="1"/>
          </p:cNvPicPr>
          <p:nvPr/>
        </p:nvPicPr>
        <p:blipFill>
          <a:blip r:embed="rId8"/>
          <a:stretch>
            <a:fillRect/>
          </a:stretch>
        </p:blipFill>
        <p:spPr>
          <a:xfrm>
            <a:off x="3516790" y="3216135"/>
            <a:ext cx="2593230" cy="2901474"/>
          </a:xfrm>
          <a:prstGeom prst="rect">
            <a:avLst/>
          </a:prstGeom>
          <a:ln w="22225">
            <a:solidFill>
              <a:schemeClr val="tx1"/>
            </a:solidFill>
          </a:ln>
        </p:spPr>
      </p:pic>
      <p:sp>
        <p:nvSpPr>
          <p:cNvPr id="4" name="TextBox 3"/>
          <p:cNvSpPr txBox="1"/>
          <p:nvPr/>
        </p:nvSpPr>
        <p:spPr>
          <a:xfrm>
            <a:off x="9491730" y="4443211"/>
            <a:ext cx="2434107" cy="2246769"/>
          </a:xfrm>
          <a:prstGeom prst="rect">
            <a:avLst/>
          </a:prstGeom>
          <a:noFill/>
        </p:spPr>
        <p:txBody>
          <a:bodyPr wrap="square" rtlCol="0">
            <a:spAutoFit/>
          </a:bodyPr>
          <a:lstStyle/>
          <a:p>
            <a:r>
              <a:rPr lang="en-GB" sz="2800" b="1" dirty="0">
                <a:solidFill>
                  <a:srgbClr val="7030A0"/>
                </a:solidFill>
              </a:rPr>
              <a:t>Who gave you your “truth”?</a:t>
            </a:r>
          </a:p>
          <a:p>
            <a:endParaRPr lang="en-GB" sz="2800" b="1" dirty="0">
              <a:solidFill>
                <a:srgbClr val="7030A0"/>
              </a:solidFill>
            </a:endParaRPr>
          </a:p>
          <a:p>
            <a:r>
              <a:rPr lang="en-GB" sz="2800" b="1" dirty="0">
                <a:solidFill>
                  <a:srgbClr val="7030A0"/>
                </a:solidFill>
              </a:rPr>
              <a:t>Why did you believe them?</a:t>
            </a:r>
          </a:p>
        </p:txBody>
      </p:sp>
      <p:pic>
        <p:nvPicPr>
          <p:cNvPr id="5" name="Picture 4"/>
          <p:cNvPicPr>
            <a:picLocks noChangeAspect="1"/>
          </p:cNvPicPr>
          <p:nvPr/>
        </p:nvPicPr>
        <p:blipFill>
          <a:blip r:embed="rId9"/>
          <a:stretch>
            <a:fillRect/>
          </a:stretch>
        </p:blipFill>
        <p:spPr>
          <a:xfrm>
            <a:off x="9827720" y="940158"/>
            <a:ext cx="2214026" cy="2099993"/>
          </a:xfrm>
          <a:prstGeom prst="rect">
            <a:avLst/>
          </a:prstGeom>
          <a:ln w="22225">
            <a:solidFill>
              <a:schemeClr val="tx1"/>
            </a:solidFill>
          </a:ln>
        </p:spPr>
      </p:pic>
      <p:pic>
        <p:nvPicPr>
          <p:cNvPr id="9" name="Picture 8"/>
          <p:cNvPicPr>
            <a:picLocks noChangeAspect="1"/>
          </p:cNvPicPr>
          <p:nvPr/>
        </p:nvPicPr>
        <p:blipFill>
          <a:blip r:embed="rId10"/>
          <a:stretch>
            <a:fillRect/>
          </a:stretch>
        </p:blipFill>
        <p:spPr>
          <a:xfrm>
            <a:off x="1751528" y="4803820"/>
            <a:ext cx="2240924" cy="1980269"/>
          </a:xfrm>
          <a:prstGeom prst="rect">
            <a:avLst/>
          </a:prstGeom>
          <a:ln w="22225">
            <a:solidFill>
              <a:schemeClr val="tx1"/>
            </a:solidFill>
          </a:ln>
        </p:spPr>
      </p:pic>
    </p:spTree>
    <p:extLst>
      <p:ext uri="{BB962C8B-B14F-4D97-AF65-F5344CB8AC3E}">
        <p14:creationId xmlns:p14="http://schemas.microsoft.com/office/powerpoint/2010/main" val="1769605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2537138"/>
            <a:ext cx="10792496" cy="1323439"/>
          </a:xfrm>
          <a:prstGeom prst="rect">
            <a:avLst/>
          </a:prstGeom>
          <a:noFill/>
        </p:spPr>
        <p:txBody>
          <a:bodyPr wrap="square" rtlCol="0">
            <a:spAutoFit/>
          </a:bodyPr>
          <a:lstStyle/>
          <a:p>
            <a:r>
              <a:rPr lang="en-GB" sz="4000" b="1" dirty="0">
                <a:solidFill>
                  <a:srgbClr val="7030A0"/>
                </a:solidFill>
                <a:latin typeface="Tahoma" panose="020B0604030504040204" pitchFamily="34" charset="0"/>
                <a:ea typeface="Tahoma" panose="020B0604030504040204" pitchFamily="34" charset="0"/>
                <a:cs typeface="Tahoma" panose="020B0604030504040204" pitchFamily="34" charset="0"/>
              </a:rPr>
              <a:t>Practical ideas for use at home and at school (they also work for grownups!)</a:t>
            </a:r>
          </a:p>
        </p:txBody>
      </p:sp>
    </p:spTree>
    <p:extLst>
      <p:ext uri="{BB962C8B-B14F-4D97-AF65-F5344CB8AC3E}">
        <p14:creationId xmlns:p14="http://schemas.microsoft.com/office/powerpoint/2010/main" val="4029282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8534" y="764498"/>
            <a:ext cx="5181600" cy="5352504"/>
          </a:xfrm>
        </p:spPr>
        <p:txBody>
          <a:bodyPr>
            <a:normAutofit fontScale="92500" lnSpcReduction="20000"/>
          </a:bodyPr>
          <a:lstStyle/>
          <a:p>
            <a:r>
              <a:rPr lang="en-GB" sz="3200" dirty="0"/>
              <a:t>“</a:t>
            </a:r>
            <a:r>
              <a:rPr lang="en-GB" sz="3200" dirty="0">
                <a:latin typeface="Tahoma" panose="020B0604030504040204" pitchFamily="34" charset="0"/>
                <a:ea typeface="Tahoma" panose="020B0604030504040204" pitchFamily="34" charset="0"/>
                <a:cs typeface="Tahoma" panose="020B0604030504040204" pitchFamily="34" charset="0"/>
              </a:rPr>
              <a:t>Your room is always messy.”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Mum says I’m a messy person.  Mum must be right.</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Messy people don’t put their pants in the laundry basket.</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My room is a mess. Pants all over the place.</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See?  Mum was right! </a:t>
            </a:r>
          </a:p>
        </p:txBody>
      </p:sp>
      <p:sp>
        <p:nvSpPr>
          <p:cNvPr id="4" name="Content Placeholder 3"/>
          <p:cNvSpPr>
            <a:spLocks noGrp="1"/>
          </p:cNvSpPr>
          <p:nvPr>
            <p:ph sz="half" idx="2"/>
          </p:nvPr>
        </p:nvSpPr>
        <p:spPr>
          <a:xfrm>
            <a:off x="6546954" y="764498"/>
            <a:ext cx="5181600" cy="5352504"/>
          </a:xfrm>
        </p:spPr>
        <p:txBody>
          <a:bodyPr>
            <a:normAutofit fontScale="92500" lnSpcReduction="20000"/>
          </a:bodyPr>
          <a:lstStyle/>
          <a:p>
            <a:r>
              <a:rPr lang="en-GB" sz="3200" dirty="0">
                <a:latin typeface="Tahoma" panose="020B0604030504040204" pitchFamily="34" charset="0"/>
                <a:ea typeface="Tahoma" panose="020B0604030504040204" pitchFamily="34" charset="0"/>
                <a:cs typeface="Tahoma" panose="020B0604030504040204" pitchFamily="34" charset="0"/>
              </a:rPr>
              <a:t>“You’re usually much tidier than this.”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Mum says I’m a tidy person.  Mum must be right.</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Tidy people put their pants in the laundry basket.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My room’s tidy again.  Everything’s been put away.</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See?  Mum was right! </a:t>
            </a:r>
          </a:p>
        </p:txBody>
      </p:sp>
    </p:spTree>
    <p:extLst>
      <p:ext uri="{BB962C8B-B14F-4D97-AF65-F5344CB8AC3E}">
        <p14:creationId xmlns:p14="http://schemas.microsoft.com/office/powerpoint/2010/main" val="6329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84" y="220239"/>
            <a:ext cx="10515600" cy="1056964"/>
          </a:xfrm>
        </p:spPr>
        <p:txBody>
          <a:bodyPr/>
          <a:lstStyle/>
          <a:p>
            <a:r>
              <a:rPr lang="en-GB" b="1" dirty="0">
                <a:solidFill>
                  <a:srgbClr val="7030A0"/>
                </a:solidFill>
                <a:latin typeface="+mn-lt"/>
              </a:rPr>
              <a:t>Creating a new truth – tricking the lizard</a:t>
            </a:r>
          </a:p>
        </p:txBody>
      </p:sp>
      <p:sp>
        <p:nvSpPr>
          <p:cNvPr id="4" name="Content Placeholder 3"/>
          <p:cNvSpPr>
            <a:spLocks noGrp="1"/>
          </p:cNvSpPr>
          <p:nvPr>
            <p:ph sz="half" idx="2"/>
          </p:nvPr>
        </p:nvSpPr>
        <p:spPr>
          <a:xfrm>
            <a:off x="6714961" y="1697004"/>
            <a:ext cx="5245747" cy="4351338"/>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You are a calm person.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It’s not like you</a:t>
            </a:r>
            <a:r>
              <a:rPr lang="en-GB" dirty="0">
                <a:latin typeface="Tahoma" panose="020B0604030504040204" pitchFamily="34" charset="0"/>
                <a:ea typeface="Tahoma" panose="020B0604030504040204" pitchFamily="34" charset="0"/>
                <a:cs typeface="Tahoma" panose="020B0604030504040204" pitchFamily="34" charset="0"/>
              </a:rPr>
              <a:t> to worry too much</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know that talking is not okay.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I see you</a:t>
            </a:r>
            <a:r>
              <a:rPr lang="en-GB" dirty="0">
                <a:latin typeface="Tahoma" panose="020B0604030504040204" pitchFamily="34" charset="0"/>
                <a:ea typeface="Tahoma" panose="020B0604030504040204" pitchFamily="34" charset="0"/>
                <a:cs typeface="Tahoma" panose="020B0604030504040204" pitchFamily="34" charset="0"/>
              </a:rPr>
              <a:t> as an attentive person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Being scared is okay but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I see you</a:t>
            </a:r>
            <a:r>
              <a:rPr lang="en-GB" dirty="0">
                <a:latin typeface="Tahoma" panose="020B0604030504040204" pitchFamily="34" charset="0"/>
                <a:ea typeface="Tahoma" panose="020B0604030504040204" pitchFamily="34" charset="0"/>
                <a:cs typeface="Tahoma" panose="020B0604030504040204" pitchFamily="34" charset="0"/>
              </a:rPr>
              <a:t> as a thoughtful person</a:t>
            </a:r>
            <a:endParaRPr lang="en-GB"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a:p>
            <a:endParaRPr lang="en-GB" dirty="0"/>
          </a:p>
        </p:txBody>
      </p:sp>
      <p:pic>
        <p:nvPicPr>
          <p:cNvPr id="5" name="Picture 4"/>
          <p:cNvPicPr>
            <a:picLocks noChangeAspect="1"/>
          </p:cNvPicPr>
          <p:nvPr/>
        </p:nvPicPr>
        <p:blipFill>
          <a:blip r:embed="rId3"/>
          <a:stretch>
            <a:fillRect/>
          </a:stretch>
        </p:blipFill>
        <p:spPr>
          <a:xfrm>
            <a:off x="10222951" y="85940"/>
            <a:ext cx="1579001" cy="1476766"/>
          </a:xfrm>
          <a:prstGeom prst="rect">
            <a:avLst/>
          </a:prstGeom>
        </p:spPr>
      </p:pic>
      <p:sp>
        <p:nvSpPr>
          <p:cNvPr id="6" name="Right Arrow 5"/>
          <p:cNvSpPr/>
          <p:nvPr/>
        </p:nvSpPr>
        <p:spPr>
          <a:xfrm>
            <a:off x="5596084" y="1994995"/>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4"/>
          <a:stretch>
            <a:fillRect/>
          </a:stretch>
        </p:blipFill>
        <p:spPr>
          <a:xfrm>
            <a:off x="5596084" y="3219698"/>
            <a:ext cx="999831" cy="518205"/>
          </a:xfrm>
          <a:prstGeom prst="rect">
            <a:avLst/>
          </a:prstGeom>
        </p:spPr>
      </p:pic>
      <p:pic>
        <p:nvPicPr>
          <p:cNvPr id="10" name="Picture 9"/>
          <p:cNvPicPr>
            <a:picLocks noChangeAspect="1"/>
          </p:cNvPicPr>
          <p:nvPr/>
        </p:nvPicPr>
        <p:blipFill>
          <a:blip r:embed="rId4"/>
          <a:stretch>
            <a:fillRect/>
          </a:stretch>
        </p:blipFill>
        <p:spPr>
          <a:xfrm>
            <a:off x="5585372" y="4515663"/>
            <a:ext cx="999831" cy="518205"/>
          </a:xfrm>
          <a:prstGeom prst="rect">
            <a:avLst/>
          </a:prstGeom>
        </p:spPr>
      </p:pic>
      <p:sp>
        <p:nvSpPr>
          <p:cNvPr id="8" name="Content Placeholder 7"/>
          <p:cNvSpPr>
            <a:spLocks noGrp="1"/>
          </p:cNvSpPr>
          <p:nvPr>
            <p:ph sz="half" idx="1"/>
          </p:nvPr>
        </p:nvSpPr>
        <p:spPr>
          <a:xfrm>
            <a:off x="295438" y="1697004"/>
            <a:ext cx="5181600" cy="4351338"/>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You always get nervous about tests, don’t you?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never stop talking when we are trying to learn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always make so much fuss about the lockdown</a:t>
            </a:r>
          </a:p>
        </p:txBody>
      </p:sp>
      <p:sp>
        <p:nvSpPr>
          <p:cNvPr id="3" name="TextBox 2"/>
          <p:cNvSpPr txBox="1"/>
          <p:nvPr/>
        </p:nvSpPr>
        <p:spPr>
          <a:xfrm>
            <a:off x="1350134" y="6033042"/>
            <a:ext cx="9970396" cy="523220"/>
          </a:xfrm>
          <a:prstGeom prst="rect">
            <a:avLst/>
          </a:prstGeom>
          <a:noFill/>
        </p:spPr>
        <p:txBody>
          <a:bodyPr wrap="square" rtlCol="0">
            <a:spAutoFit/>
          </a:bodyPr>
          <a:lstStyle/>
          <a:p>
            <a:r>
              <a:rPr lang="en-GB" sz="2800" b="1" dirty="0">
                <a:solidFill>
                  <a:srgbClr val="FF0000"/>
                </a:solidFill>
              </a:rPr>
              <a:t>That’s Not Like You/I See You As…  key phrases to use and repeat</a:t>
            </a:r>
          </a:p>
        </p:txBody>
      </p:sp>
    </p:spTree>
    <p:extLst>
      <p:ext uri="{BB962C8B-B14F-4D97-AF65-F5344CB8AC3E}">
        <p14:creationId xmlns:p14="http://schemas.microsoft.com/office/powerpoint/2010/main" val="11959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39" y="295388"/>
            <a:ext cx="10515600" cy="1325563"/>
          </a:xfrm>
        </p:spPr>
        <p:txBody>
          <a:bodyPr/>
          <a:lstStyle/>
          <a:p>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Is your child learning your self-talk?</a:t>
            </a:r>
          </a:p>
        </p:txBody>
      </p:sp>
      <p:sp>
        <p:nvSpPr>
          <p:cNvPr id="3" name="Content Placeholder 2"/>
          <p:cNvSpPr>
            <a:spLocks noGrp="1"/>
          </p:cNvSpPr>
          <p:nvPr>
            <p:ph idx="1"/>
          </p:nvPr>
        </p:nvSpPr>
        <p:spPr>
          <a:xfrm>
            <a:off x="632139" y="1956718"/>
            <a:ext cx="11152030" cy="4692337"/>
          </a:xfrm>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Take a moment to think about your own reactions to stress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Are you too optimistic?</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Or are you a negative fortune teller?</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Could changing your reactions help your child?</a:t>
            </a:r>
          </a:p>
          <a:p>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p:txBody>
      </p:sp>
      <p:pic>
        <p:nvPicPr>
          <p:cNvPr id="5" name="Picture 4"/>
          <p:cNvPicPr>
            <a:picLocks noChangeAspect="1"/>
          </p:cNvPicPr>
          <p:nvPr/>
        </p:nvPicPr>
        <p:blipFill>
          <a:blip r:embed="rId3"/>
          <a:stretch>
            <a:fillRect/>
          </a:stretch>
        </p:blipFill>
        <p:spPr>
          <a:xfrm>
            <a:off x="8152327" y="2738103"/>
            <a:ext cx="3850783" cy="3662697"/>
          </a:xfrm>
          <a:prstGeom prst="rect">
            <a:avLst/>
          </a:prstGeom>
        </p:spPr>
      </p:pic>
    </p:spTree>
    <p:extLst>
      <p:ext uri="{BB962C8B-B14F-4D97-AF65-F5344CB8AC3E}">
        <p14:creationId xmlns:p14="http://schemas.microsoft.com/office/powerpoint/2010/main" val="3317189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4" y="365125"/>
            <a:ext cx="10515600" cy="1325563"/>
          </a:xfrm>
        </p:spPr>
        <p:txBody>
          <a:bodyPr/>
          <a:lstStyle/>
          <a:p>
            <a:r>
              <a:rPr lang="en-GB" b="1" dirty="0">
                <a:solidFill>
                  <a:srgbClr val="7030A0"/>
                </a:solidFill>
                <a:latin typeface="+mn-lt"/>
              </a:rPr>
              <a:t>Statement Cards</a:t>
            </a:r>
          </a:p>
        </p:txBody>
      </p:sp>
      <p:sp>
        <p:nvSpPr>
          <p:cNvPr id="3" name="Content Placeholder 2"/>
          <p:cNvSpPr>
            <a:spLocks noGrp="1"/>
          </p:cNvSpPr>
          <p:nvPr>
            <p:ph idx="1"/>
          </p:nvPr>
        </p:nvSpPr>
        <p:spPr>
          <a:xfrm>
            <a:off x="554865" y="1854558"/>
            <a:ext cx="10515600" cy="4631499"/>
          </a:xfrm>
        </p:spPr>
        <p:txBody>
          <a:bodyPr>
            <a:normAutofit fontScale="92500"/>
          </a:bodyPr>
          <a:lstStyle/>
          <a:p>
            <a:r>
              <a:rPr lang="en-GB" sz="3200" dirty="0">
                <a:latin typeface="Tahoma" panose="020B0604030504040204" pitchFamily="34" charset="0"/>
                <a:ea typeface="Tahoma" panose="020B0604030504040204" pitchFamily="34" charset="0"/>
                <a:cs typeface="Tahoma" panose="020B0604030504040204" pitchFamily="34" charset="0"/>
              </a:rPr>
              <a:t>Get ideas and information from advice/support charity websites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Print these off on small cards and leave for your child to take and carry around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Or help your children write and create their own</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Children can also make cases/boxes for storing the cards </a:t>
            </a:r>
          </a:p>
        </p:txBody>
      </p:sp>
    </p:spTree>
    <p:extLst>
      <p:ext uri="{BB962C8B-B14F-4D97-AF65-F5344CB8AC3E}">
        <p14:creationId xmlns:p14="http://schemas.microsoft.com/office/powerpoint/2010/main" val="48247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210578"/>
            <a:ext cx="10748493" cy="1325563"/>
          </a:xfrm>
        </p:spPr>
        <p:txBody>
          <a:bodyPr/>
          <a:lstStyle/>
          <a:p>
            <a:r>
              <a:rPr lang="en-GB" b="1" dirty="0">
                <a:solidFill>
                  <a:srgbClr val="7030A0"/>
                </a:solidFill>
                <a:latin typeface="+mn-lt"/>
              </a:rPr>
              <a:t>Suggestions for anxiety cards</a:t>
            </a:r>
          </a:p>
        </p:txBody>
      </p:sp>
      <p:sp>
        <p:nvSpPr>
          <p:cNvPr id="3" name="Content Placeholder 2"/>
          <p:cNvSpPr>
            <a:spLocks noGrp="1"/>
          </p:cNvSpPr>
          <p:nvPr>
            <p:ph sz="half" idx="1"/>
          </p:nvPr>
        </p:nvSpPr>
        <p:spPr>
          <a:xfrm>
            <a:off x="477592" y="1835329"/>
            <a:ext cx="5181600" cy="4351338"/>
          </a:xfrm>
        </p:spPr>
        <p:txBody>
          <a:bodyPr>
            <a:normAutofit fontScale="85000" lnSpcReduction="20000"/>
          </a:bodyPr>
          <a:lstStyle/>
          <a:p>
            <a:r>
              <a:rPr lang="en-GB" dirty="0">
                <a:latin typeface="Tahoma" panose="020B0604030504040204" pitchFamily="34" charset="0"/>
                <a:ea typeface="Tahoma" panose="020B0604030504040204" pitchFamily="34" charset="0"/>
                <a:cs typeface="Tahoma" panose="020B0604030504040204" pitchFamily="34" charset="0"/>
              </a:rPr>
              <a:t>Everyone feels scared sometimes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It will all be okay in the end</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will feel better again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are not alone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Mistakes are the best way to learn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We can find a way around this </a:t>
            </a:r>
          </a:p>
          <a:p>
            <a:endParaRPr lang="en-GB" dirty="0"/>
          </a:p>
          <a:p>
            <a:endParaRPr lang="en-GB" dirty="0"/>
          </a:p>
        </p:txBody>
      </p:sp>
      <p:sp>
        <p:nvSpPr>
          <p:cNvPr id="4" name="Content Placeholder 3"/>
          <p:cNvSpPr>
            <a:spLocks noGrp="1"/>
          </p:cNvSpPr>
          <p:nvPr>
            <p:ph sz="half" idx="2"/>
          </p:nvPr>
        </p:nvSpPr>
        <p:spPr>
          <a:xfrm>
            <a:off x="6172199" y="1825625"/>
            <a:ext cx="5766516" cy="4351338"/>
          </a:xfrm>
        </p:spPr>
        <p:txBody>
          <a:bodyPr>
            <a:normAutofit fontScale="85000" lnSpcReduction="20000"/>
          </a:bodyPr>
          <a:lstStyle/>
          <a:p>
            <a:r>
              <a:rPr lang="en-GB" dirty="0">
                <a:latin typeface="Tahoma" panose="020B0604030504040204" pitchFamily="34" charset="0"/>
                <a:ea typeface="Tahoma" panose="020B0604030504040204" pitchFamily="34" charset="0"/>
                <a:cs typeface="Tahoma" panose="020B0604030504040204" pitchFamily="34" charset="0"/>
              </a:rPr>
              <a:t>There is always someone who can help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have strengths and skills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don’t have to be like everyone else</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You can always control the way that you react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This is only temporary and things will get better </a:t>
            </a:r>
          </a:p>
          <a:p>
            <a:pPr marL="0" indent="0">
              <a:buNone/>
            </a:pPr>
            <a:endParaRPr lang="en-GB" dirty="0"/>
          </a:p>
          <a:p>
            <a:pPr marL="0" indent="0">
              <a:buNone/>
            </a:pPr>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47528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245660"/>
            <a:ext cx="10515600" cy="1325563"/>
          </a:xfrm>
        </p:spPr>
        <p:txBody>
          <a:bodyPr/>
          <a:lstStyle/>
          <a:p>
            <a:r>
              <a:rPr lang="en-GB" b="1" dirty="0">
                <a:solidFill>
                  <a:srgbClr val="7030A0"/>
                </a:solidFill>
                <a:latin typeface="+mn-lt"/>
              </a:rPr>
              <a:t>Hope for the best, prepare for the worst</a:t>
            </a:r>
          </a:p>
        </p:txBody>
      </p:sp>
      <p:sp>
        <p:nvSpPr>
          <p:cNvPr id="3" name="Content Placeholder 2"/>
          <p:cNvSpPr>
            <a:spLocks noGrp="1"/>
          </p:cNvSpPr>
          <p:nvPr>
            <p:ph idx="1"/>
          </p:nvPr>
        </p:nvSpPr>
        <p:spPr>
          <a:xfrm>
            <a:off x="670774" y="1751528"/>
            <a:ext cx="11100515" cy="4850439"/>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Say the unsayable – “What’s the worst thing that can happen?”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Help your child to have a realistic perspective and gain a sense of control</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Explore how it will feel if something less good happens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Then make a plan for dealing with the situation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If you don’t explore the possibilities, you can’t plan for them</a:t>
            </a:r>
          </a:p>
        </p:txBody>
      </p:sp>
    </p:spTree>
    <p:extLst>
      <p:ext uri="{BB962C8B-B14F-4D97-AF65-F5344CB8AC3E}">
        <p14:creationId xmlns:p14="http://schemas.microsoft.com/office/powerpoint/2010/main" val="3403651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0159" y="321972"/>
            <a:ext cx="10019762" cy="6400800"/>
          </a:xfrm>
          <a:prstGeom prst="rect">
            <a:avLst/>
          </a:prstGeom>
          <a:ln w="22225">
            <a:solidFill>
              <a:schemeClr val="tx1"/>
            </a:solidFill>
          </a:ln>
        </p:spPr>
      </p:pic>
    </p:spTree>
    <p:extLst>
      <p:ext uri="{BB962C8B-B14F-4D97-AF65-F5344CB8AC3E}">
        <p14:creationId xmlns:p14="http://schemas.microsoft.com/office/powerpoint/2010/main" val="4248440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084" y="580945"/>
            <a:ext cx="3847563" cy="830997"/>
          </a:xfrm>
          <a:prstGeom prst="rect">
            <a:avLst/>
          </a:prstGeom>
          <a:noFill/>
        </p:spPr>
        <p:txBody>
          <a:bodyPr wrap="square" rtlCol="0">
            <a:spAutoFit/>
          </a:bodyPr>
          <a:lstStyle/>
          <a:p>
            <a:r>
              <a:rPr lang="en-GB" sz="2400" b="1" dirty="0">
                <a:solidFill>
                  <a:prstClr val="black"/>
                </a:solidFill>
              </a:rPr>
              <a:t>“I’m so sad I’m not seeing my friends any more”</a:t>
            </a:r>
          </a:p>
        </p:txBody>
      </p:sp>
      <p:sp>
        <p:nvSpPr>
          <p:cNvPr id="3" name="TextBox 2"/>
          <p:cNvSpPr txBox="1"/>
          <p:nvPr/>
        </p:nvSpPr>
        <p:spPr>
          <a:xfrm>
            <a:off x="6036973" y="679512"/>
            <a:ext cx="5125791" cy="914400"/>
          </a:xfrm>
          <a:prstGeom prst="rect">
            <a:avLst/>
          </a:prstGeom>
          <a:noFill/>
        </p:spPr>
        <p:txBody>
          <a:bodyPr wrap="square" rtlCol="0">
            <a:spAutoFit/>
          </a:bodyPr>
          <a:lstStyle/>
          <a:p>
            <a:endParaRPr lang="en-GB" dirty="0">
              <a:solidFill>
                <a:prstClr val="black"/>
              </a:solidFill>
            </a:endParaRPr>
          </a:p>
        </p:txBody>
      </p:sp>
      <p:sp>
        <p:nvSpPr>
          <p:cNvPr id="7" name="TextBox 6"/>
          <p:cNvSpPr txBox="1"/>
          <p:nvPr/>
        </p:nvSpPr>
        <p:spPr>
          <a:xfrm>
            <a:off x="177083" y="4642702"/>
            <a:ext cx="4262907" cy="1200329"/>
          </a:xfrm>
          <a:prstGeom prst="rect">
            <a:avLst/>
          </a:prstGeom>
          <a:noFill/>
        </p:spPr>
        <p:txBody>
          <a:bodyPr wrap="square" rtlCol="0">
            <a:spAutoFit/>
          </a:bodyPr>
          <a:lstStyle/>
          <a:p>
            <a:r>
              <a:rPr lang="en-GB" sz="2400" b="1" dirty="0">
                <a:solidFill>
                  <a:prstClr val="black"/>
                </a:solidFill>
              </a:rPr>
              <a:t>“I won’t learn anything for ages and everyone else will know more than me”</a:t>
            </a:r>
          </a:p>
        </p:txBody>
      </p:sp>
      <p:sp>
        <p:nvSpPr>
          <p:cNvPr id="9" name="TextBox 8"/>
          <p:cNvSpPr txBox="1"/>
          <p:nvPr/>
        </p:nvSpPr>
        <p:spPr>
          <a:xfrm>
            <a:off x="318751" y="3007267"/>
            <a:ext cx="3979572" cy="830997"/>
          </a:xfrm>
          <a:prstGeom prst="rect">
            <a:avLst/>
          </a:prstGeom>
          <a:noFill/>
        </p:spPr>
        <p:txBody>
          <a:bodyPr wrap="square" rtlCol="0">
            <a:spAutoFit/>
          </a:bodyPr>
          <a:lstStyle/>
          <a:p>
            <a:r>
              <a:rPr lang="en-GB" sz="2400" b="1" dirty="0">
                <a:solidFill>
                  <a:prstClr val="black"/>
                </a:solidFill>
              </a:rPr>
              <a:t>“I’m scared I’ll get the virus and give it to my mum”</a:t>
            </a:r>
          </a:p>
        </p:txBody>
      </p:sp>
      <p:sp>
        <p:nvSpPr>
          <p:cNvPr id="10" name="TextBox 9"/>
          <p:cNvSpPr txBox="1"/>
          <p:nvPr/>
        </p:nvSpPr>
        <p:spPr>
          <a:xfrm>
            <a:off x="4581659" y="548160"/>
            <a:ext cx="7434330" cy="1938992"/>
          </a:xfrm>
          <a:prstGeom prst="rect">
            <a:avLst/>
          </a:prstGeom>
          <a:noFill/>
        </p:spPr>
        <p:txBody>
          <a:bodyPr wrap="square" rtlCol="0">
            <a:spAutoFit/>
          </a:bodyPr>
          <a:lstStyle/>
          <a:p>
            <a:r>
              <a:rPr lang="en-GB" sz="2400" dirty="0">
                <a:solidFill>
                  <a:prstClr val="black"/>
                </a:solidFill>
              </a:rPr>
              <a:t>It’s really hard not to see people we love.  It would make me sad too.  Let’s try to think of ways you can keep in touch.  Maybe you can all keep a diary so you can show each other everything you’ve done when you see them again?</a:t>
            </a:r>
            <a:endParaRPr lang="en-GB" dirty="0">
              <a:solidFill>
                <a:prstClr val="black"/>
              </a:solidFill>
            </a:endParaRPr>
          </a:p>
        </p:txBody>
      </p:sp>
      <p:sp>
        <p:nvSpPr>
          <p:cNvPr id="11" name="TextBox 10"/>
          <p:cNvSpPr txBox="1"/>
          <p:nvPr/>
        </p:nvSpPr>
        <p:spPr>
          <a:xfrm>
            <a:off x="4581659" y="2947492"/>
            <a:ext cx="7434330" cy="1200329"/>
          </a:xfrm>
          <a:prstGeom prst="rect">
            <a:avLst/>
          </a:prstGeom>
          <a:noFill/>
        </p:spPr>
        <p:txBody>
          <a:bodyPr wrap="square" rtlCol="0">
            <a:spAutoFit/>
          </a:bodyPr>
          <a:lstStyle/>
          <a:p>
            <a:r>
              <a:rPr lang="en-GB" sz="2400" dirty="0">
                <a:solidFill>
                  <a:prstClr val="black"/>
                </a:solidFill>
              </a:rPr>
              <a:t>Let’s look up advice about the things we can do to help mum stay safe.  It’s great you want to be responsible, that’s really grown up.  I’m proud of you.</a:t>
            </a:r>
          </a:p>
        </p:txBody>
      </p:sp>
      <p:sp>
        <p:nvSpPr>
          <p:cNvPr id="14" name="TextBox 13"/>
          <p:cNvSpPr txBox="1"/>
          <p:nvPr/>
        </p:nvSpPr>
        <p:spPr>
          <a:xfrm>
            <a:off x="4581659" y="4608161"/>
            <a:ext cx="7434330" cy="1569660"/>
          </a:xfrm>
          <a:prstGeom prst="rect">
            <a:avLst/>
          </a:prstGeom>
          <a:noFill/>
        </p:spPr>
        <p:txBody>
          <a:bodyPr wrap="square" rtlCol="0">
            <a:spAutoFit/>
          </a:bodyPr>
          <a:lstStyle/>
          <a:p>
            <a:r>
              <a:rPr lang="en-GB" sz="2400" dirty="0">
                <a:solidFill>
                  <a:prstClr val="black"/>
                </a:solidFill>
              </a:rPr>
              <a:t>Everyone will be learning different things while they are out of school.  Let’s make a list of all the things you have already done.  Then we can look at where you might need a bit more help.</a:t>
            </a:r>
          </a:p>
        </p:txBody>
      </p:sp>
      <p:sp>
        <p:nvSpPr>
          <p:cNvPr id="16" name="TextBox 15"/>
          <p:cNvSpPr txBox="1"/>
          <p:nvPr/>
        </p:nvSpPr>
        <p:spPr>
          <a:xfrm>
            <a:off x="837127" y="6318077"/>
            <a:ext cx="10325637" cy="461665"/>
          </a:xfrm>
          <a:prstGeom prst="rect">
            <a:avLst/>
          </a:prstGeom>
          <a:noFill/>
        </p:spPr>
        <p:txBody>
          <a:bodyPr wrap="square" rtlCol="0">
            <a:spAutoFit/>
          </a:bodyPr>
          <a:lstStyle/>
          <a:p>
            <a:pPr algn="ctr"/>
            <a:r>
              <a:rPr lang="en-GB" sz="2400" b="1" dirty="0">
                <a:solidFill>
                  <a:srgbClr val="7030A0"/>
                </a:solidFill>
              </a:rPr>
              <a:t>Remember, the fears are the child‘s “truth.”  Dismissing them won’t help.</a:t>
            </a:r>
          </a:p>
        </p:txBody>
      </p:sp>
    </p:spTree>
    <p:extLst>
      <p:ext uri="{BB962C8B-B14F-4D97-AF65-F5344CB8AC3E}">
        <p14:creationId xmlns:p14="http://schemas.microsoft.com/office/powerpoint/2010/main" val="407526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76" y="532550"/>
            <a:ext cx="10515600" cy="1325563"/>
          </a:xfrm>
        </p:spPr>
        <p:txBody>
          <a:bodyPr/>
          <a:lstStyle/>
          <a:p>
            <a:r>
              <a:rPr lang="en-GB" b="1" dirty="0">
                <a:solidFill>
                  <a:srgbClr val="7030A0"/>
                </a:solidFill>
                <a:latin typeface="+mn-lt"/>
              </a:rPr>
              <a:t>What we’ll be talking about:</a:t>
            </a:r>
          </a:p>
        </p:txBody>
      </p:sp>
      <p:sp>
        <p:nvSpPr>
          <p:cNvPr id="3" name="Content Placeholder 2"/>
          <p:cNvSpPr>
            <a:spLocks noGrp="1"/>
          </p:cNvSpPr>
          <p:nvPr>
            <p:ph idx="1"/>
          </p:nvPr>
        </p:nvSpPr>
        <p:spPr>
          <a:xfrm>
            <a:off x="284409" y="2017265"/>
            <a:ext cx="10515600" cy="3791107"/>
          </a:xfrm>
        </p:spPr>
        <p:txBody>
          <a:bodyPr>
            <a:normAutofit/>
          </a:bodyPr>
          <a:lstStyle/>
          <a:p>
            <a:r>
              <a:rPr lang="en-GB" sz="3000" dirty="0">
                <a:latin typeface="Tahoma" panose="020B0604030504040204" pitchFamily="34" charset="0"/>
                <a:ea typeface="Tahoma" panose="020B0604030504040204" pitchFamily="34" charset="0"/>
                <a:cs typeface="Tahoma" panose="020B0604030504040204" pitchFamily="34" charset="0"/>
              </a:rPr>
              <a:t>The brain, how it develops, and how it affects behaviour</a:t>
            </a:r>
          </a:p>
          <a:p>
            <a:endParaRPr lang="en-GB" sz="3000" dirty="0">
              <a:latin typeface="Tahoma" panose="020B0604030504040204" pitchFamily="34" charset="0"/>
              <a:ea typeface="Tahoma" panose="020B0604030504040204" pitchFamily="34" charset="0"/>
              <a:cs typeface="Tahoma" panose="020B0604030504040204" pitchFamily="34" charset="0"/>
            </a:endParaRPr>
          </a:p>
          <a:p>
            <a:r>
              <a:rPr lang="en-GB" sz="3000" dirty="0">
                <a:latin typeface="Tahoma" panose="020B0604030504040204" pitchFamily="34" charset="0"/>
                <a:ea typeface="Tahoma" panose="020B0604030504040204" pitchFamily="34" charset="0"/>
                <a:cs typeface="Tahoma" panose="020B0604030504040204" pitchFamily="34" charset="0"/>
              </a:rPr>
              <a:t>What anxiety is and what it’s for</a:t>
            </a:r>
          </a:p>
          <a:p>
            <a:endParaRPr lang="en-GB" sz="3000" dirty="0">
              <a:latin typeface="Tahoma" panose="020B0604030504040204" pitchFamily="34" charset="0"/>
              <a:ea typeface="Tahoma" panose="020B0604030504040204" pitchFamily="34" charset="0"/>
              <a:cs typeface="Tahoma" panose="020B0604030504040204" pitchFamily="34" charset="0"/>
            </a:endParaRPr>
          </a:p>
          <a:p>
            <a:r>
              <a:rPr lang="en-GB" sz="3000" dirty="0">
                <a:latin typeface="Tahoma" panose="020B0604030504040204" pitchFamily="34" charset="0"/>
                <a:ea typeface="Tahoma" panose="020B0604030504040204" pitchFamily="34" charset="0"/>
                <a:cs typeface="Tahoma" panose="020B0604030504040204" pitchFamily="34" charset="0"/>
              </a:rPr>
              <a:t>Guiding principles for working on resilience</a:t>
            </a:r>
          </a:p>
          <a:p>
            <a:endParaRPr lang="en-GB" sz="3000" dirty="0">
              <a:latin typeface="Tahoma" panose="020B0604030504040204" pitchFamily="34" charset="0"/>
              <a:ea typeface="Tahoma" panose="020B0604030504040204" pitchFamily="34" charset="0"/>
              <a:cs typeface="Tahoma" panose="020B0604030504040204" pitchFamily="34" charset="0"/>
            </a:endParaRPr>
          </a:p>
          <a:p>
            <a:r>
              <a:rPr lang="en-GB" sz="3000" dirty="0">
                <a:latin typeface="Tahoma" panose="020B0604030504040204" pitchFamily="34" charset="0"/>
                <a:ea typeface="Tahoma" panose="020B0604030504040204" pitchFamily="34" charset="0"/>
                <a:cs typeface="Tahoma" panose="020B0604030504040204" pitchFamily="34" charset="0"/>
              </a:rPr>
              <a:t>Practical ideas for use at home </a:t>
            </a:r>
            <a:endParaRPr lang="en-GB" sz="3600" dirty="0">
              <a:latin typeface="Tahoma" panose="020B0604030504040204" pitchFamily="34" charset="0"/>
              <a:ea typeface="Tahoma" panose="020B0604030504040204" pitchFamily="34" charset="0"/>
              <a:cs typeface="Tahoma" panose="020B0604030504040204" pitchFamily="34" charset="0"/>
            </a:endParaRPr>
          </a:p>
          <a:p>
            <a:endParaRPr lang="en-GB" dirty="0"/>
          </a:p>
          <a:p>
            <a:pPr marL="0" indent="0">
              <a:buNone/>
            </a:pPr>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8796270" y="4159876"/>
            <a:ext cx="3111321" cy="2290361"/>
          </a:xfrm>
          <a:prstGeom prst="rect">
            <a:avLst/>
          </a:prstGeom>
          <a:ln w="22225">
            <a:solidFill>
              <a:schemeClr val="tx1"/>
            </a:solidFill>
          </a:ln>
        </p:spPr>
      </p:pic>
    </p:spTree>
    <p:extLst>
      <p:ext uri="{BB962C8B-B14F-4D97-AF65-F5344CB8AC3E}">
        <p14:creationId xmlns:p14="http://schemas.microsoft.com/office/powerpoint/2010/main" val="3741019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2" y="287851"/>
            <a:ext cx="10515600" cy="1325563"/>
          </a:xfrm>
        </p:spPr>
        <p:txBody>
          <a:bodyPr/>
          <a:lstStyle/>
          <a:p>
            <a:r>
              <a:rPr lang="en-GB" b="1" dirty="0">
                <a:solidFill>
                  <a:srgbClr val="7030A0"/>
                </a:solidFill>
                <a:latin typeface="+mn-lt"/>
              </a:rPr>
              <a:t>These responses:</a:t>
            </a:r>
            <a:endParaRPr lang="en-GB" dirty="0">
              <a:latin typeface="+mn-lt"/>
            </a:endParaRPr>
          </a:p>
        </p:txBody>
      </p:sp>
      <p:sp>
        <p:nvSpPr>
          <p:cNvPr id="3" name="Content Placeholder 2"/>
          <p:cNvSpPr>
            <a:spLocks noGrp="1"/>
          </p:cNvSpPr>
          <p:nvPr>
            <p:ph sz="half" idx="1"/>
          </p:nvPr>
        </p:nvSpPr>
        <p:spPr>
          <a:xfrm>
            <a:off x="181377" y="1825624"/>
            <a:ext cx="5626994" cy="4679459"/>
          </a:xfrm>
        </p:spPr>
        <p:txBody>
          <a:bodyPr>
            <a:normAutofit fontScale="92500" lnSpcReduction="20000"/>
          </a:bodyPr>
          <a:lstStyle/>
          <a:p>
            <a:r>
              <a:rPr lang="en-GB" dirty="0"/>
              <a:t>Show respect for the child’s feelings</a:t>
            </a:r>
          </a:p>
          <a:p>
            <a:endParaRPr lang="en-GB" dirty="0"/>
          </a:p>
          <a:p>
            <a:r>
              <a:rPr lang="en-GB" dirty="0"/>
              <a:t>Reassure the child that these feelings are normal and okay</a:t>
            </a:r>
          </a:p>
          <a:p>
            <a:endParaRPr lang="en-GB" dirty="0"/>
          </a:p>
          <a:p>
            <a:r>
              <a:rPr lang="en-GB" dirty="0"/>
              <a:t>Are realistic and honest</a:t>
            </a:r>
          </a:p>
          <a:p>
            <a:endParaRPr lang="en-GB" dirty="0"/>
          </a:p>
          <a:p>
            <a:r>
              <a:rPr lang="en-GB" dirty="0"/>
              <a:t>Offer practical, optimistic solutions </a:t>
            </a:r>
          </a:p>
          <a:p>
            <a:r>
              <a:rPr lang="en-GB" dirty="0">
                <a:solidFill>
                  <a:prstClr val="black"/>
                </a:solidFill>
              </a:rPr>
              <a:t> </a:t>
            </a:r>
          </a:p>
          <a:p>
            <a:r>
              <a:rPr lang="en-GB" dirty="0">
                <a:solidFill>
                  <a:prstClr val="black"/>
                </a:solidFill>
              </a:rPr>
              <a:t>Make the child feel they are in control</a:t>
            </a:r>
            <a:endParaRPr lang="en-GB" dirty="0"/>
          </a:p>
        </p:txBody>
      </p:sp>
      <p:sp>
        <p:nvSpPr>
          <p:cNvPr id="4" name="Content Placeholder 3"/>
          <p:cNvSpPr>
            <a:spLocks noGrp="1"/>
          </p:cNvSpPr>
          <p:nvPr>
            <p:ph sz="half" idx="2"/>
          </p:nvPr>
        </p:nvSpPr>
        <p:spPr>
          <a:xfrm>
            <a:off x="6404019" y="1729658"/>
            <a:ext cx="5663485" cy="4871389"/>
          </a:xfrm>
        </p:spPr>
        <p:txBody>
          <a:bodyPr>
            <a:normAutofit fontScale="92500" lnSpcReduction="20000"/>
          </a:bodyPr>
          <a:lstStyle/>
          <a:p>
            <a:r>
              <a:rPr lang="en-GB" i="1" dirty="0">
                <a:solidFill>
                  <a:prstClr val="black"/>
                </a:solidFill>
              </a:rPr>
              <a:t>It’s really hard not to see people we love</a:t>
            </a:r>
          </a:p>
          <a:p>
            <a:endParaRPr lang="en-GB" i="1" dirty="0">
              <a:solidFill>
                <a:prstClr val="black"/>
              </a:solidFill>
            </a:endParaRPr>
          </a:p>
          <a:p>
            <a:r>
              <a:rPr lang="en-GB" i="1" dirty="0">
                <a:solidFill>
                  <a:prstClr val="black"/>
                </a:solidFill>
              </a:rPr>
              <a:t>Let’s try to think of ways you can keep in touch</a:t>
            </a:r>
          </a:p>
          <a:p>
            <a:endParaRPr lang="en-GB" i="1" dirty="0">
              <a:solidFill>
                <a:prstClr val="black"/>
              </a:solidFill>
            </a:endParaRPr>
          </a:p>
          <a:p>
            <a:r>
              <a:rPr lang="en-GB" i="1" dirty="0">
                <a:solidFill>
                  <a:prstClr val="black"/>
                </a:solidFill>
              </a:rPr>
              <a:t>It would make me sad too</a:t>
            </a:r>
          </a:p>
          <a:p>
            <a:endParaRPr lang="en-GB" i="1" dirty="0"/>
          </a:p>
          <a:p>
            <a:r>
              <a:rPr lang="en-GB" i="1" dirty="0">
                <a:solidFill>
                  <a:prstClr val="black"/>
                </a:solidFill>
              </a:rPr>
              <a:t>It’s great you want to be responsible, that’s really grown up</a:t>
            </a:r>
          </a:p>
          <a:p>
            <a:endParaRPr lang="en-GB" i="1" dirty="0"/>
          </a:p>
          <a:p>
            <a:r>
              <a:rPr lang="en-GB" i="1" dirty="0">
                <a:solidFill>
                  <a:prstClr val="black"/>
                </a:solidFill>
              </a:rPr>
              <a:t>We can look at where you might need a bit more help</a:t>
            </a:r>
            <a:endParaRPr lang="en-GB" dirty="0"/>
          </a:p>
        </p:txBody>
      </p:sp>
    </p:spTree>
    <p:extLst>
      <p:ext uri="{BB962C8B-B14F-4D97-AF65-F5344CB8AC3E}">
        <p14:creationId xmlns:p14="http://schemas.microsoft.com/office/powerpoint/2010/main" val="95341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mn-lt"/>
              </a:rPr>
              <a:t>Solution-focussed thinking </a:t>
            </a:r>
            <a:r>
              <a:rPr lang="en-GB" dirty="0"/>
              <a:t> </a:t>
            </a:r>
          </a:p>
        </p:txBody>
      </p:sp>
      <p:sp>
        <p:nvSpPr>
          <p:cNvPr id="3" name="Content Placeholder 2"/>
          <p:cNvSpPr>
            <a:spLocks noGrp="1"/>
          </p:cNvSpPr>
          <p:nvPr>
            <p:ph idx="1"/>
          </p:nvPr>
        </p:nvSpPr>
        <p:spPr>
          <a:xfrm>
            <a:off x="838200" y="2042544"/>
            <a:ext cx="10515600" cy="4513742"/>
          </a:xfrm>
        </p:spPr>
        <p:txBody>
          <a:bodyPr>
            <a:normAutofit/>
          </a:bodyPr>
          <a:lstStyle/>
          <a:p>
            <a:r>
              <a:rPr lang="en-GB" dirty="0"/>
              <a:t>“If you had a magic wand…?” can be a helpful question</a:t>
            </a:r>
          </a:p>
          <a:p>
            <a:endParaRPr lang="en-GB" dirty="0"/>
          </a:p>
          <a:p>
            <a:r>
              <a:rPr lang="en-GB" dirty="0"/>
              <a:t>Identify small, practical steps that can be taken</a:t>
            </a:r>
          </a:p>
          <a:p>
            <a:endParaRPr lang="en-GB" dirty="0"/>
          </a:p>
          <a:p>
            <a:r>
              <a:rPr lang="en-GB" dirty="0"/>
              <a:t>The steps won’t address the underlying problem but will help alleviate the “symptomatic” behaviours or worries </a:t>
            </a:r>
          </a:p>
          <a:p>
            <a:endParaRPr lang="en-GB" dirty="0"/>
          </a:p>
          <a:p>
            <a:r>
              <a:rPr lang="en-GB" dirty="0"/>
              <a:t>Use a thermometer scale to assess change</a:t>
            </a:r>
          </a:p>
        </p:txBody>
      </p:sp>
      <p:sp>
        <p:nvSpPr>
          <p:cNvPr id="4" name="Slide Number Placeholder 3"/>
          <p:cNvSpPr>
            <a:spLocks noGrp="1"/>
          </p:cNvSpPr>
          <p:nvPr>
            <p:ph type="sldNum" sz="quarter" idx="4294967295"/>
          </p:nvPr>
        </p:nvSpPr>
        <p:spPr>
          <a:xfrm>
            <a:off x="9872871" y="202721"/>
            <a:ext cx="529195" cy="230832"/>
          </a:xfrm>
          <a:prstGeom prst="rect">
            <a:avLst/>
          </a:prstGeom>
        </p:spPr>
        <p:txBody>
          <a:bodyPr/>
          <a:lstStyle/>
          <a:p>
            <a:fld id="{462AC695-DD95-4246-9D7F-71FDA65D9A0C}" type="slidenum">
              <a:rPr lang="en-US" smtClean="0">
                <a:solidFill>
                  <a:srgbClr val="796E65">
                    <a:tint val="75000"/>
                  </a:srgbClr>
                </a:solidFill>
              </a:rPr>
              <a:pPr/>
              <a:t>41</a:t>
            </a:fld>
            <a:endParaRPr lang="en-US" dirty="0">
              <a:solidFill>
                <a:srgbClr val="796E65">
                  <a:tint val="75000"/>
                </a:srgbClr>
              </a:solidFill>
            </a:endParaRPr>
          </a:p>
        </p:txBody>
      </p:sp>
      <p:pic>
        <p:nvPicPr>
          <p:cNvPr id="5" name="Picture 4"/>
          <p:cNvPicPr>
            <a:picLocks noChangeAspect="1"/>
          </p:cNvPicPr>
          <p:nvPr/>
        </p:nvPicPr>
        <p:blipFill>
          <a:blip r:embed="rId3"/>
          <a:stretch>
            <a:fillRect/>
          </a:stretch>
        </p:blipFill>
        <p:spPr>
          <a:xfrm>
            <a:off x="10028412" y="202721"/>
            <a:ext cx="1801255" cy="1677419"/>
          </a:xfrm>
          <a:prstGeom prst="rect">
            <a:avLst/>
          </a:prstGeom>
        </p:spPr>
      </p:pic>
    </p:spTree>
    <p:extLst>
      <p:ext uri="{BB962C8B-B14F-4D97-AF65-F5344CB8AC3E}">
        <p14:creationId xmlns:p14="http://schemas.microsoft.com/office/powerpoint/2010/main" val="4133848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446791" y="0"/>
            <a:ext cx="2533650" cy="6168979"/>
          </a:xfrm>
          <a:prstGeom prst="rect">
            <a:avLst/>
          </a:prstGeom>
        </p:spPr>
      </p:pic>
      <p:sp>
        <p:nvSpPr>
          <p:cNvPr id="5" name="TextBox 4"/>
          <p:cNvSpPr txBox="1"/>
          <p:nvPr/>
        </p:nvSpPr>
        <p:spPr>
          <a:xfrm>
            <a:off x="334850" y="4818169"/>
            <a:ext cx="3639273" cy="1569660"/>
          </a:xfrm>
          <a:prstGeom prst="rect">
            <a:avLst/>
          </a:prstGeom>
          <a:noFill/>
          <a:ln w="28575">
            <a:solidFill>
              <a:srgbClr val="FF0000"/>
            </a:solidFill>
          </a:ln>
        </p:spPr>
        <p:txBody>
          <a:bodyPr wrap="square" rtlCol="0">
            <a:spAutoFit/>
          </a:bodyPr>
          <a:lstStyle/>
          <a:p>
            <a:r>
              <a:rPr lang="en-GB" sz="2400" dirty="0">
                <a:solidFill>
                  <a:prstClr val="black"/>
                </a:solidFill>
              </a:rPr>
              <a:t>0 – how things are with the problem</a:t>
            </a:r>
          </a:p>
          <a:p>
            <a:r>
              <a:rPr lang="en-GB" sz="2400" i="1" dirty="0">
                <a:solidFill>
                  <a:srgbClr val="FF0000"/>
                </a:solidFill>
              </a:rPr>
              <a:t>(I’m really scared about SATS)</a:t>
            </a:r>
          </a:p>
        </p:txBody>
      </p:sp>
      <p:sp>
        <p:nvSpPr>
          <p:cNvPr id="6" name="TextBox 5"/>
          <p:cNvSpPr txBox="1"/>
          <p:nvPr/>
        </p:nvSpPr>
        <p:spPr>
          <a:xfrm>
            <a:off x="8160951" y="406503"/>
            <a:ext cx="3938747" cy="1569660"/>
          </a:xfrm>
          <a:prstGeom prst="rect">
            <a:avLst/>
          </a:prstGeom>
          <a:noFill/>
          <a:ln w="28575">
            <a:solidFill>
              <a:srgbClr val="FF0000"/>
            </a:solidFill>
          </a:ln>
        </p:spPr>
        <p:txBody>
          <a:bodyPr wrap="square" rtlCol="0">
            <a:spAutoFit/>
          </a:bodyPr>
          <a:lstStyle/>
          <a:p>
            <a:r>
              <a:rPr lang="en-GB" sz="2400" dirty="0">
                <a:solidFill>
                  <a:prstClr val="black"/>
                </a:solidFill>
              </a:rPr>
              <a:t>10 - The day after the magic wand has worked</a:t>
            </a:r>
            <a:r>
              <a:rPr lang="en-GB" dirty="0">
                <a:solidFill>
                  <a:prstClr val="black"/>
                </a:solidFill>
              </a:rPr>
              <a:t> </a:t>
            </a:r>
          </a:p>
          <a:p>
            <a:r>
              <a:rPr lang="en-GB" sz="2400" i="1" dirty="0">
                <a:solidFill>
                  <a:srgbClr val="FF0000"/>
                </a:solidFill>
              </a:rPr>
              <a:t>(I did my SATS without getting upset)</a:t>
            </a:r>
          </a:p>
        </p:txBody>
      </p:sp>
      <p:sp>
        <p:nvSpPr>
          <p:cNvPr id="2" name="TextBox 1"/>
          <p:cNvSpPr txBox="1"/>
          <p:nvPr/>
        </p:nvSpPr>
        <p:spPr>
          <a:xfrm>
            <a:off x="7634267" y="6387829"/>
            <a:ext cx="4250028" cy="369332"/>
          </a:xfrm>
          <a:prstGeom prst="rect">
            <a:avLst/>
          </a:prstGeom>
          <a:noFill/>
        </p:spPr>
        <p:txBody>
          <a:bodyPr wrap="square" rtlCol="0">
            <a:spAutoFit/>
          </a:bodyPr>
          <a:lstStyle/>
          <a:p>
            <a:pPr algn="r"/>
            <a:r>
              <a:rPr lang="en-GB" dirty="0">
                <a:solidFill>
                  <a:prstClr val="black"/>
                </a:solidFill>
              </a:rPr>
              <a:t>(With thanks to Brief Solutions)</a:t>
            </a:r>
          </a:p>
        </p:txBody>
      </p:sp>
      <p:cxnSp>
        <p:nvCxnSpPr>
          <p:cNvPr id="9" name="Straight Arrow Connector 8"/>
          <p:cNvCxnSpPr/>
          <p:nvPr/>
        </p:nvCxnSpPr>
        <p:spPr>
          <a:xfrm>
            <a:off x="4288665" y="5602999"/>
            <a:ext cx="1014571" cy="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367549" y="964276"/>
            <a:ext cx="160926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67200" y="4356504"/>
            <a:ext cx="3832497" cy="830997"/>
          </a:xfrm>
          <a:prstGeom prst="rect">
            <a:avLst/>
          </a:prstGeom>
          <a:noFill/>
        </p:spPr>
        <p:txBody>
          <a:bodyPr wrap="square" rtlCol="0">
            <a:spAutoFit/>
          </a:bodyPr>
          <a:lstStyle/>
          <a:p>
            <a:r>
              <a:rPr lang="en-GB" sz="2400" b="1" dirty="0">
                <a:solidFill>
                  <a:prstClr val="black"/>
                </a:solidFill>
              </a:rPr>
              <a:t>2 </a:t>
            </a:r>
            <a:r>
              <a:rPr lang="en-GB" sz="2400" dirty="0">
                <a:solidFill>
                  <a:prstClr val="black"/>
                </a:solidFill>
              </a:rPr>
              <a:t>– I’ve talked to my teacher about how I’m feeling</a:t>
            </a:r>
          </a:p>
        </p:txBody>
      </p:sp>
      <p:cxnSp>
        <p:nvCxnSpPr>
          <p:cNvPr id="16" name="Straight Arrow Connector 15"/>
          <p:cNvCxnSpPr/>
          <p:nvPr/>
        </p:nvCxnSpPr>
        <p:spPr>
          <a:xfrm flipH="1" flipV="1">
            <a:off x="6425577" y="4632871"/>
            <a:ext cx="160926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60951" y="2602178"/>
            <a:ext cx="3938747" cy="830997"/>
          </a:xfrm>
          <a:prstGeom prst="rect">
            <a:avLst/>
          </a:prstGeom>
          <a:noFill/>
        </p:spPr>
        <p:txBody>
          <a:bodyPr wrap="square" rtlCol="0">
            <a:spAutoFit/>
          </a:bodyPr>
          <a:lstStyle/>
          <a:p>
            <a:r>
              <a:rPr lang="en-GB" sz="2400" b="1" dirty="0">
                <a:solidFill>
                  <a:prstClr val="black"/>
                </a:solidFill>
              </a:rPr>
              <a:t>5 </a:t>
            </a:r>
            <a:r>
              <a:rPr lang="en-GB" sz="2400" dirty="0">
                <a:solidFill>
                  <a:prstClr val="black"/>
                </a:solidFill>
              </a:rPr>
              <a:t>– I’ve done 30 minutes’ revision every day </a:t>
            </a:r>
          </a:p>
        </p:txBody>
      </p:sp>
      <p:pic>
        <p:nvPicPr>
          <p:cNvPr id="18" name="Picture 17"/>
          <p:cNvPicPr>
            <a:picLocks noChangeAspect="1"/>
          </p:cNvPicPr>
          <p:nvPr/>
        </p:nvPicPr>
        <p:blipFill>
          <a:blip r:embed="rId4"/>
          <a:stretch>
            <a:fillRect/>
          </a:stretch>
        </p:blipFill>
        <p:spPr>
          <a:xfrm>
            <a:off x="6309521" y="2876071"/>
            <a:ext cx="1725318" cy="231668"/>
          </a:xfrm>
          <a:prstGeom prst="rect">
            <a:avLst/>
          </a:prstGeom>
        </p:spPr>
      </p:pic>
      <p:pic>
        <p:nvPicPr>
          <p:cNvPr id="13" name="Picture 12"/>
          <p:cNvPicPr>
            <a:picLocks noChangeAspect="1"/>
          </p:cNvPicPr>
          <p:nvPr/>
        </p:nvPicPr>
        <p:blipFill>
          <a:blip r:embed="rId4"/>
          <a:stretch>
            <a:fillRect/>
          </a:stretch>
        </p:blipFill>
        <p:spPr>
          <a:xfrm rot="10800000">
            <a:off x="3745363" y="3353454"/>
            <a:ext cx="1725318" cy="231668"/>
          </a:xfrm>
          <a:prstGeom prst="rect">
            <a:avLst/>
          </a:prstGeom>
        </p:spPr>
      </p:pic>
      <p:sp>
        <p:nvSpPr>
          <p:cNvPr id="3" name="TextBox 2"/>
          <p:cNvSpPr txBox="1"/>
          <p:nvPr/>
        </p:nvSpPr>
        <p:spPr>
          <a:xfrm>
            <a:off x="196492" y="2984958"/>
            <a:ext cx="3696484" cy="830997"/>
          </a:xfrm>
          <a:prstGeom prst="rect">
            <a:avLst/>
          </a:prstGeom>
          <a:noFill/>
        </p:spPr>
        <p:txBody>
          <a:bodyPr wrap="square" rtlCol="0">
            <a:spAutoFit/>
          </a:bodyPr>
          <a:lstStyle/>
          <a:p>
            <a:r>
              <a:rPr lang="en-GB" sz="2400" b="1" dirty="0">
                <a:solidFill>
                  <a:prstClr val="black"/>
                </a:solidFill>
              </a:rPr>
              <a:t>3 – </a:t>
            </a:r>
            <a:r>
              <a:rPr lang="en-GB" sz="2400" dirty="0">
                <a:solidFill>
                  <a:prstClr val="black"/>
                </a:solidFill>
              </a:rPr>
              <a:t>dad’s agreed not to nag me about revising</a:t>
            </a:r>
            <a:r>
              <a:rPr lang="en-GB" sz="2400" b="1" dirty="0">
                <a:solidFill>
                  <a:prstClr val="black"/>
                </a:solidFill>
              </a:rPr>
              <a:t> </a:t>
            </a:r>
          </a:p>
        </p:txBody>
      </p:sp>
      <p:pic>
        <p:nvPicPr>
          <p:cNvPr id="8" name="Picture 7"/>
          <p:cNvPicPr>
            <a:picLocks noChangeAspect="1"/>
          </p:cNvPicPr>
          <p:nvPr/>
        </p:nvPicPr>
        <p:blipFill>
          <a:blip r:embed="rId5"/>
          <a:stretch>
            <a:fillRect/>
          </a:stretch>
        </p:blipFill>
        <p:spPr>
          <a:xfrm>
            <a:off x="3876528" y="1751912"/>
            <a:ext cx="1442556" cy="193700"/>
          </a:xfrm>
          <a:prstGeom prst="rect">
            <a:avLst/>
          </a:prstGeom>
        </p:spPr>
      </p:pic>
      <p:sp>
        <p:nvSpPr>
          <p:cNvPr id="10" name="TextBox 9"/>
          <p:cNvSpPr txBox="1"/>
          <p:nvPr/>
        </p:nvSpPr>
        <p:spPr>
          <a:xfrm>
            <a:off x="265671" y="1191333"/>
            <a:ext cx="3558126" cy="1200329"/>
          </a:xfrm>
          <a:prstGeom prst="rect">
            <a:avLst/>
          </a:prstGeom>
          <a:noFill/>
        </p:spPr>
        <p:txBody>
          <a:bodyPr wrap="square" rtlCol="0">
            <a:spAutoFit/>
          </a:bodyPr>
          <a:lstStyle/>
          <a:p>
            <a:r>
              <a:rPr lang="en-GB" sz="2400" b="1" dirty="0">
                <a:solidFill>
                  <a:prstClr val="black"/>
                </a:solidFill>
              </a:rPr>
              <a:t>9 </a:t>
            </a:r>
            <a:r>
              <a:rPr lang="en-GB" sz="2400" dirty="0">
                <a:solidFill>
                  <a:prstClr val="black"/>
                </a:solidFill>
              </a:rPr>
              <a:t>– I have a plan for dealing with any problems that might come up</a:t>
            </a:r>
          </a:p>
        </p:txBody>
      </p:sp>
    </p:spTree>
    <p:extLst>
      <p:ext uri="{BB962C8B-B14F-4D97-AF65-F5344CB8AC3E}">
        <p14:creationId xmlns:p14="http://schemas.microsoft.com/office/powerpoint/2010/main" val="561264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43237"/>
            <a:ext cx="10515600" cy="1136721"/>
          </a:xfrm>
        </p:spPr>
        <p:txBody>
          <a:bodyPr/>
          <a:lstStyle/>
          <a:p>
            <a:r>
              <a:rPr lang="en-GB" b="1" dirty="0">
                <a:solidFill>
                  <a:srgbClr val="7030A0"/>
                </a:solidFill>
                <a:latin typeface="+mn-lt"/>
              </a:rPr>
              <a:t>The Three Islands</a:t>
            </a:r>
            <a:r>
              <a:rPr lang="en-GB" dirty="0"/>
              <a:t>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972" y="1368800"/>
            <a:ext cx="3962576" cy="2794450"/>
          </a:xfrm>
          <a:ln w="25400">
            <a:solidFill>
              <a:schemeClr val="tx1"/>
            </a:solidFill>
          </a:ln>
        </p:spPr>
      </p:pic>
      <p:sp>
        <p:nvSpPr>
          <p:cNvPr id="4" name="Slide Number Placeholder 3"/>
          <p:cNvSpPr>
            <a:spLocks noGrp="1"/>
          </p:cNvSpPr>
          <p:nvPr>
            <p:ph type="sldNum" sz="quarter" idx="4294967295"/>
          </p:nvPr>
        </p:nvSpPr>
        <p:spPr>
          <a:xfrm>
            <a:off x="9872871" y="202721"/>
            <a:ext cx="529195" cy="230832"/>
          </a:xfrm>
          <a:prstGeom prst="rect">
            <a:avLst/>
          </a:prstGeom>
        </p:spPr>
        <p:txBody>
          <a:bodyPr/>
          <a:lstStyle/>
          <a:p>
            <a:fld id="{462AC695-DD95-4246-9D7F-71FDA65D9A0C}" type="slidenum">
              <a:rPr lang="en-US" smtClean="0">
                <a:solidFill>
                  <a:srgbClr val="796E65">
                    <a:tint val="75000"/>
                  </a:srgbClr>
                </a:solidFill>
              </a:rPr>
              <a:pPr/>
              <a:t>43</a:t>
            </a:fld>
            <a:endParaRPr lang="en-US" dirty="0">
              <a:solidFill>
                <a:srgbClr val="796E65">
                  <a:tint val="75000"/>
                </a:srgbClr>
              </a:solidFill>
            </a:endParaRPr>
          </a:p>
        </p:txBody>
      </p:sp>
      <p:pic>
        <p:nvPicPr>
          <p:cNvPr id="6" name="Picture 5"/>
          <p:cNvPicPr>
            <a:picLocks noChangeAspect="1"/>
          </p:cNvPicPr>
          <p:nvPr/>
        </p:nvPicPr>
        <p:blipFill>
          <a:blip r:embed="rId4"/>
          <a:stretch>
            <a:fillRect/>
          </a:stretch>
        </p:blipFill>
        <p:spPr>
          <a:xfrm>
            <a:off x="6589866" y="736107"/>
            <a:ext cx="3974927" cy="2792210"/>
          </a:xfrm>
          <a:prstGeom prst="rect">
            <a:avLst/>
          </a:prstGeom>
          <a:ln w="25400">
            <a:solidFill>
              <a:schemeClr val="tx1"/>
            </a:solidFill>
          </a:ln>
        </p:spPr>
      </p:pic>
      <p:pic>
        <p:nvPicPr>
          <p:cNvPr id="7" name="Picture 6"/>
          <p:cNvPicPr>
            <a:picLocks noChangeAspect="1"/>
          </p:cNvPicPr>
          <p:nvPr/>
        </p:nvPicPr>
        <p:blipFill>
          <a:blip r:embed="rId4"/>
          <a:stretch>
            <a:fillRect/>
          </a:stretch>
        </p:blipFill>
        <p:spPr>
          <a:xfrm>
            <a:off x="4117123" y="4288665"/>
            <a:ext cx="3586399" cy="2416897"/>
          </a:xfrm>
          <a:prstGeom prst="rect">
            <a:avLst/>
          </a:prstGeom>
          <a:ln w="25400">
            <a:solidFill>
              <a:schemeClr val="tx1"/>
            </a:solidFill>
          </a:ln>
        </p:spPr>
      </p:pic>
      <p:sp>
        <p:nvSpPr>
          <p:cNvPr id="3" name="TextBox 2"/>
          <p:cNvSpPr txBox="1"/>
          <p:nvPr/>
        </p:nvSpPr>
        <p:spPr>
          <a:xfrm>
            <a:off x="321972" y="4288665"/>
            <a:ext cx="3863662" cy="461665"/>
          </a:xfrm>
          <a:prstGeom prst="rect">
            <a:avLst/>
          </a:prstGeom>
          <a:noFill/>
        </p:spPr>
        <p:txBody>
          <a:bodyPr wrap="square" rtlCol="0">
            <a:spAutoFit/>
          </a:bodyPr>
          <a:lstStyle/>
          <a:p>
            <a:r>
              <a:rPr lang="en-GB" sz="2400" dirty="0">
                <a:solidFill>
                  <a:prstClr val="black"/>
                </a:solidFill>
              </a:rPr>
              <a:t>The Island of things I love</a:t>
            </a:r>
            <a:r>
              <a:rPr lang="en-GB" dirty="0">
                <a:solidFill>
                  <a:prstClr val="black"/>
                </a:solidFill>
              </a:rPr>
              <a:t> </a:t>
            </a:r>
          </a:p>
        </p:txBody>
      </p:sp>
      <p:sp>
        <p:nvSpPr>
          <p:cNvPr id="9" name="TextBox 8"/>
          <p:cNvSpPr txBox="1"/>
          <p:nvPr/>
        </p:nvSpPr>
        <p:spPr>
          <a:xfrm>
            <a:off x="5447763" y="3638158"/>
            <a:ext cx="6542469" cy="461665"/>
          </a:xfrm>
          <a:prstGeom prst="rect">
            <a:avLst/>
          </a:prstGeom>
          <a:noFill/>
        </p:spPr>
        <p:txBody>
          <a:bodyPr wrap="square" rtlCol="0">
            <a:spAutoFit/>
          </a:bodyPr>
          <a:lstStyle/>
          <a:p>
            <a:r>
              <a:rPr lang="en-GB" sz="2400" dirty="0">
                <a:solidFill>
                  <a:prstClr val="black"/>
                </a:solidFill>
              </a:rPr>
              <a:t>The Island of things that are okay sometimes</a:t>
            </a:r>
            <a:r>
              <a:rPr lang="en-GB" sz="2000" dirty="0">
                <a:solidFill>
                  <a:prstClr val="black"/>
                </a:solidFill>
              </a:rPr>
              <a:t> </a:t>
            </a:r>
          </a:p>
        </p:txBody>
      </p:sp>
      <p:sp>
        <p:nvSpPr>
          <p:cNvPr id="10" name="TextBox 9"/>
          <p:cNvSpPr txBox="1"/>
          <p:nvPr/>
        </p:nvSpPr>
        <p:spPr>
          <a:xfrm>
            <a:off x="7817476" y="5950039"/>
            <a:ext cx="4172756" cy="461665"/>
          </a:xfrm>
          <a:prstGeom prst="rect">
            <a:avLst/>
          </a:prstGeom>
          <a:noFill/>
        </p:spPr>
        <p:txBody>
          <a:bodyPr wrap="square" rtlCol="0">
            <a:spAutoFit/>
          </a:bodyPr>
          <a:lstStyle/>
          <a:p>
            <a:r>
              <a:rPr lang="en-GB" sz="2400" dirty="0">
                <a:solidFill>
                  <a:prstClr val="black"/>
                </a:solidFill>
              </a:rPr>
              <a:t>The Island of things I can’t bear</a:t>
            </a:r>
          </a:p>
        </p:txBody>
      </p:sp>
    </p:spTree>
    <p:extLst>
      <p:ext uri="{BB962C8B-B14F-4D97-AF65-F5344CB8AC3E}">
        <p14:creationId xmlns:p14="http://schemas.microsoft.com/office/powerpoint/2010/main" val="63785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2540" y="215000"/>
            <a:ext cx="10515600" cy="1325563"/>
          </a:xfrm>
        </p:spPr>
        <p:txBody>
          <a:bodyPr/>
          <a:lstStyle/>
          <a:p>
            <a:r>
              <a:rPr lang="en-GB" b="1" dirty="0">
                <a:solidFill>
                  <a:srgbClr val="7030A0"/>
                </a:solidFill>
                <a:latin typeface="+mn-lt"/>
              </a:rPr>
              <a:t>Add a bridge to move between the islands</a:t>
            </a:r>
            <a:endParaRPr lang="en-GB" b="1" dirty="0"/>
          </a:p>
        </p:txBody>
      </p:sp>
      <p:pic>
        <p:nvPicPr>
          <p:cNvPr id="5" name="Picture 4"/>
          <p:cNvPicPr>
            <a:picLocks noChangeAspect="1"/>
          </p:cNvPicPr>
          <p:nvPr/>
        </p:nvPicPr>
        <p:blipFill>
          <a:blip r:embed="rId3"/>
          <a:stretch>
            <a:fillRect/>
          </a:stretch>
        </p:blipFill>
        <p:spPr>
          <a:xfrm>
            <a:off x="4230806" y="1987356"/>
            <a:ext cx="3166281" cy="1838821"/>
          </a:xfrm>
          <a:prstGeom prst="rect">
            <a:avLst/>
          </a:prstGeom>
        </p:spPr>
      </p:pic>
      <p:sp>
        <p:nvSpPr>
          <p:cNvPr id="6" name="TextBox 5"/>
          <p:cNvSpPr txBox="1"/>
          <p:nvPr/>
        </p:nvSpPr>
        <p:spPr>
          <a:xfrm>
            <a:off x="146667" y="1965608"/>
            <a:ext cx="4121624" cy="3539430"/>
          </a:xfrm>
          <a:prstGeom prst="rect">
            <a:avLst/>
          </a:prstGeom>
          <a:noFill/>
        </p:spPr>
        <p:txBody>
          <a:bodyPr wrap="square" rtlCol="0">
            <a:spAutoFit/>
          </a:bodyPr>
          <a:lstStyle/>
          <a:p>
            <a:r>
              <a:rPr lang="en-GB" sz="2800" dirty="0">
                <a:solidFill>
                  <a:prstClr val="black"/>
                </a:solidFill>
              </a:rPr>
              <a:t>Learning’s okay sometimes except when it’s maths</a:t>
            </a: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endParaRPr lang="en-GB" sz="2800" dirty="0">
              <a:solidFill>
                <a:prstClr val="black"/>
              </a:solidFill>
            </a:endParaRPr>
          </a:p>
          <a:p>
            <a:r>
              <a:rPr lang="en-GB" sz="2800" dirty="0">
                <a:solidFill>
                  <a:prstClr val="black"/>
                </a:solidFill>
              </a:rPr>
              <a:t>I can’t bear feeling so anxious </a:t>
            </a:r>
          </a:p>
        </p:txBody>
      </p:sp>
      <p:sp>
        <p:nvSpPr>
          <p:cNvPr id="8" name="Rectangle 7"/>
          <p:cNvSpPr/>
          <p:nvPr/>
        </p:nvSpPr>
        <p:spPr>
          <a:xfrm>
            <a:off x="7397087" y="1928185"/>
            <a:ext cx="4485564" cy="1815882"/>
          </a:xfrm>
          <a:prstGeom prst="rect">
            <a:avLst/>
          </a:prstGeom>
        </p:spPr>
        <p:txBody>
          <a:bodyPr wrap="square">
            <a:spAutoFit/>
          </a:bodyPr>
          <a:lstStyle/>
          <a:p>
            <a:r>
              <a:rPr lang="en-GB" sz="2800" dirty="0">
                <a:solidFill>
                  <a:prstClr val="black"/>
                </a:solidFill>
              </a:rPr>
              <a:t>What is it about maths that worries you?  What would happen if you had a magic wand?</a:t>
            </a:r>
          </a:p>
        </p:txBody>
      </p:sp>
      <p:sp>
        <p:nvSpPr>
          <p:cNvPr id="9" name="Rectangle 8"/>
          <p:cNvSpPr/>
          <p:nvPr/>
        </p:nvSpPr>
        <p:spPr>
          <a:xfrm>
            <a:off x="7397087" y="4496867"/>
            <a:ext cx="4615218" cy="1815882"/>
          </a:xfrm>
          <a:prstGeom prst="rect">
            <a:avLst/>
          </a:prstGeom>
        </p:spPr>
        <p:txBody>
          <a:bodyPr wrap="square">
            <a:spAutoFit/>
          </a:bodyPr>
          <a:lstStyle/>
          <a:p>
            <a:r>
              <a:rPr lang="en-GB" sz="2800" dirty="0">
                <a:solidFill>
                  <a:prstClr val="black"/>
                </a:solidFill>
              </a:rPr>
              <a:t>What would make things more manageable?  What strengths do you have that can help?</a:t>
            </a:r>
          </a:p>
        </p:txBody>
      </p:sp>
      <p:pic>
        <p:nvPicPr>
          <p:cNvPr id="10" name="Picture 9"/>
          <p:cNvPicPr>
            <a:picLocks noChangeAspect="1"/>
          </p:cNvPicPr>
          <p:nvPr/>
        </p:nvPicPr>
        <p:blipFill>
          <a:blip r:embed="rId4"/>
          <a:stretch>
            <a:fillRect/>
          </a:stretch>
        </p:blipFill>
        <p:spPr>
          <a:xfrm>
            <a:off x="4268291" y="4471597"/>
            <a:ext cx="3164098" cy="1841152"/>
          </a:xfrm>
          <a:prstGeom prst="rect">
            <a:avLst/>
          </a:prstGeom>
        </p:spPr>
      </p:pic>
    </p:spTree>
    <p:extLst>
      <p:ext uri="{BB962C8B-B14F-4D97-AF65-F5344CB8AC3E}">
        <p14:creationId xmlns:p14="http://schemas.microsoft.com/office/powerpoint/2010/main" val="1355456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38659" y="309093"/>
            <a:ext cx="4945487" cy="4045193"/>
          </a:xfrm>
          <a:prstGeom prst="rect">
            <a:avLst/>
          </a:prstGeom>
          <a:ln w="22225">
            <a:solidFill>
              <a:schemeClr val="tx1"/>
            </a:solidFill>
          </a:ln>
        </p:spPr>
      </p:pic>
      <p:sp>
        <p:nvSpPr>
          <p:cNvPr id="4" name="TextBox 3"/>
          <p:cNvSpPr txBox="1"/>
          <p:nvPr/>
        </p:nvSpPr>
        <p:spPr>
          <a:xfrm>
            <a:off x="1436607" y="4531754"/>
            <a:ext cx="8731876" cy="2062103"/>
          </a:xfrm>
          <a:prstGeom prst="rect">
            <a:avLst/>
          </a:prstGeom>
          <a:noFill/>
        </p:spPr>
        <p:txBody>
          <a:bodyPr wrap="square" rtlCol="0">
            <a:spAutoFit/>
          </a:bodyPr>
          <a:lstStyle/>
          <a:p>
            <a:pPr algn="ct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Who was your lighthouse when you were a child?</a:t>
            </a:r>
          </a:p>
          <a:p>
            <a:pPr algn="ct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How can you be one now you are the grown-up?</a:t>
            </a:r>
          </a:p>
        </p:txBody>
      </p:sp>
    </p:spTree>
    <p:extLst>
      <p:ext uri="{BB962C8B-B14F-4D97-AF65-F5344CB8AC3E}">
        <p14:creationId xmlns:p14="http://schemas.microsoft.com/office/powerpoint/2010/main" val="10518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365125"/>
            <a:ext cx="10984606" cy="1325563"/>
          </a:xfrm>
        </p:spPr>
        <p:txBody>
          <a:bodyPr/>
          <a:lstStyle/>
          <a:p>
            <a:r>
              <a:rPr lang="en-GB" b="1" dirty="0">
                <a:solidFill>
                  <a:srgbClr val="7030A0"/>
                </a:solidFill>
                <a:latin typeface="Calibri" panose="020F0502020204030204"/>
              </a:rPr>
              <a:t>How to be a lighthouse (without getting wet)</a:t>
            </a:r>
            <a:endParaRPr lang="en-GB" dirty="0"/>
          </a:p>
        </p:txBody>
      </p:sp>
      <p:sp>
        <p:nvSpPr>
          <p:cNvPr id="3" name="Content Placeholder 2"/>
          <p:cNvSpPr>
            <a:spLocks noGrp="1"/>
          </p:cNvSpPr>
          <p:nvPr>
            <p:ph sz="half" idx="1"/>
          </p:nvPr>
        </p:nvSpPr>
        <p:spPr>
          <a:xfrm>
            <a:off x="619259" y="1825625"/>
            <a:ext cx="5181600" cy="4351338"/>
          </a:xfrm>
        </p:spPr>
        <p:txBody>
          <a:bodyPr>
            <a:normAutofit fontScale="92500" lnSpcReduction="10000"/>
          </a:bodyPr>
          <a:lstStyle/>
          <a:p>
            <a:r>
              <a:rPr lang="en-GB" b="1" dirty="0">
                <a:solidFill>
                  <a:srgbClr val="FF0000"/>
                </a:solidFill>
              </a:rPr>
              <a:t>Tune in</a:t>
            </a:r>
            <a:r>
              <a:rPr lang="en-GB" dirty="0"/>
              <a:t> to your children – show you’ve noticed how they are feeling </a:t>
            </a:r>
          </a:p>
          <a:p>
            <a:endParaRPr lang="en-GB" dirty="0"/>
          </a:p>
          <a:p>
            <a:r>
              <a:rPr lang="en-GB" dirty="0"/>
              <a:t>Meet them where they are – acknowledge their emotions and allow them to be named </a:t>
            </a:r>
          </a:p>
          <a:p>
            <a:endParaRPr lang="en-GB" dirty="0"/>
          </a:p>
          <a:p>
            <a:r>
              <a:rPr lang="en-GB" dirty="0"/>
              <a:t>Use your voice, language and body to show you understand </a:t>
            </a:r>
          </a:p>
        </p:txBody>
      </p:sp>
      <p:sp>
        <p:nvSpPr>
          <p:cNvPr id="4" name="Content Placeholder 3"/>
          <p:cNvSpPr>
            <a:spLocks noGrp="1"/>
          </p:cNvSpPr>
          <p:nvPr>
            <p:ph sz="half" idx="2"/>
          </p:nvPr>
        </p:nvSpPr>
        <p:spPr>
          <a:xfrm>
            <a:off x="7010400" y="1825625"/>
            <a:ext cx="5044225" cy="4351338"/>
          </a:xfrm>
        </p:spPr>
        <p:txBody>
          <a:bodyPr>
            <a:normAutofit fontScale="92500" lnSpcReduction="10000"/>
          </a:bodyPr>
          <a:lstStyle/>
          <a:p>
            <a:pPr marL="0" indent="0">
              <a:buNone/>
            </a:pPr>
            <a:r>
              <a:rPr lang="en-GB" b="1" dirty="0">
                <a:solidFill>
                  <a:srgbClr val="7030A0"/>
                </a:solidFill>
              </a:rPr>
              <a:t>Maintain eye contact</a:t>
            </a:r>
          </a:p>
          <a:p>
            <a:pPr marL="0" indent="0">
              <a:buNone/>
            </a:pPr>
            <a:endParaRPr lang="en-GB" b="1" dirty="0">
              <a:solidFill>
                <a:srgbClr val="7030A0"/>
              </a:solidFill>
            </a:endParaRPr>
          </a:p>
          <a:p>
            <a:pPr marL="0" indent="0">
              <a:buNone/>
            </a:pPr>
            <a:r>
              <a:rPr lang="en-GB" b="1" dirty="0">
                <a:solidFill>
                  <a:srgbClr val="7030A0"/>
                </a:solidFill>
              </a:rPr>
              <a:t>Using the names of feelings </a:t>
            </a:r>
          </a:p>
          <a:p>
            <a:pPr marL="0" indent="0">
              <a:buNone/>
            </a:pPr>
            <a:endParaRPr lang="en-GB" b="1" dirty="0">
              <a:solidFill>
                <a:srgbClr val="7030A0"/>
              </a:solidFill>
            </a:endParaRPr>
          </a:p>
          <a:p>
            <a:pPr marL="0" indent="0">
              <a:buNone/>
            </a:pPr>
            <a:r>
              <a:rPr lang="en-GB" b="1" dirty="0">
                <a:solidFill>
                  <a:srgbClr val="7030A0"/>
                </a:solidFill>
              </a:rPr>
              <a:t>Checking in during the day </a:t>
            </a:r>
          </a:p>
          <a:p>
            <a:pPr marL="0" indent="0">
              <a:buNone/>
            </a:pPr>
            <a:endParaRPr lang="en-GB" b="1" dirty="0">
              <a:solidFill>
                <a:srgbClr val="7030A0"/>
              </a:solidFill>
            </a:endParaRPr>
          </a:p>
          <a:p>
            <a:pPr marL="0" indent="0">
              <a:buNone/>
            </a:pPr>
            <a:r>
              <a:rPr lang="en-GB" b="1" dirty="0">
                <a:solidFill>
                  <a:srgbClr val="7030A0"/>
                </a:solidFill>
              </a:rPr>
              <a:t>Treat each child as an individual</a:t>
            </a:r>
          </a:p>
          <a:p>
            <a:pPr marL="0" indent="0">
              <a:buNone/>
            </a:pPr>
            <a:endParaRPr lang="en-GB" b="1" dirty="0">
              <a:solidFill>
                <a:srgbClr val="7030A0"/>
              </a:solidFill>
            </a:endParaRPr>
          </a:p>
          <a:p>
            <a:pPr marL="0" indent="0">
              <a:buNone/>
            </a:pPr>
            <a:r>
              <a:rPr lang="en-GB" b="1" dirty="0">
                <a:solidFill>
                  <a:srgbClr val="7030A0"/>
                </a:solidFill>
              </a:rPr>
              <a:t>Sit at the child’s level, or walk with them if they want to</a:t>
            </a:r>
          </a:p>
        </p:txBody>
      </p:sp>
    </p:spTree>
    <p:extLst>
      <p:ext uri="{BB962C8B-B14F-4D97-AF65-F5344CB8AC3E}">
        <p14:creationId xmlns:p14="http://schemas.microsoft.com/office/powerpoint/2010/main" val="21521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1682" y="1326524"/>
            <a:ext cx="5181600" cy="4837560"/>
          </a:xfrm>
        </p:spPr>
        <p:txBody>
          <a:bodyPr>
            <a:normAutofit fontScale="92500" lnSpcReduction="10000"/>
          </a:bodyPr>
          <a:lstStyle/>
          <a:p>
            <a:r>
              <a:rPr lang="en-GB" dirty="0"/>
              <a:t>Be </a:t>
            </a:r>
            <a:r>
              <a:rPr lang="en-GB" b="1" dirty="0">
                <a:solidFill>
                  <a:srgbClr val="FF0000"/>
                </a:solidFill>
              </a:rPr>
              <a:t>empathetic</a:t>
            </a:r>
            <a:r>
              <a:rPr lang="en-GB" dirty="0"/>
              <a:t> </a:t>
            </a:r>
          </a:p>
          <a:p>
            <a:endParaRPr lang="en-GB" dirty="0"/>
          </a:p>
          <a:p>
            <a:r>
              <a:rPr lang="en-GB" dirty="0"/>
              <a:t>Acknowledge feelings as they are - don’t try to change them </a:t>
            </a:r>
          </a:p>
          <a:p>
            <a:endParaRPr lang="en-GB" dirty="0"/>
          </a:p>
          <a:p>
            <a:r>
              <a:rPr lang="en-GB" dirty="0"/>
              <a:t>Help the child to make sense of the emotions they are experiencing </a:t>
            </a:r>
          </a:p>
          <a:p>
            <a:endParaRPr lang="en-GB" dirty="0"/>
          </a:p>
          <a:p>
            <a:r>
              <a:rPr lang="en-GB" dirty="0"/>
              <a:t>Use containing techniques (physical and emotional)</a:t>
            </a:r>
          </a:p>
          <a:p>
            <a:endParaRPr lang="en-GB" dirty="0"/>
          </a:p>
          <a:p>
            <a:endParaRPr lang="en-GB" dirty="0"/>
          </a:p>
        </p:txBody>
      </p:sp>
      <p:sp>
        <p:nvSpPr>
          <p:cNvPr id="4" name="Content Placeholder 3"/>
          <p:cNvSpPr>
            <a:spLocks noGrp="1"/>
          </p:cNvSpPr>
          <p:nvPr>
            <p:ph sz="half" idx="2"/>
          </p:nvPr>
        </p:nvSpPr>
        <p:spPr>
          <a:xfrm>
            <a:off x="6648718" y="1326524"/>
            <a:ext cx="5181600" cy="4837560"/>
          </a:xfrm>
        </p:spPr>
        <p:txBody>
          <a:bodyPr>
            <a:normAutofit fontScale="92500" lnSpcReduction="10000"/>
          </a:bodyPr>
          <a:lstStyle/>
          <a:p>
            <a:r>
              <a:rPr lang="en-GB" b="1" dirty="0">
                <a:solidFill>
                  <a:srgbClr val="7030A0"/>
                </a:solidFill>
              </a:rPr>
              <a:t>I can see that this is making you really sad</a:t>
            </a:r>
          </a:p>
          <a:p>
            <a:endParaRPr lang="en-GB" b="1" dirty="0">
              <a:solidFill>
                <a:srgbClr val="7030A0"/>
              </a:solidFill>
            </a:endParaRPr>
          </a:p>
          <a:p>
            <a:r>
              <a:rPr lang="en-GB" b="1" dirty="0">
                <a:solidFill>
                  <a:srgbClr val="7030A0"/>
                </a:solidFill>
              </a:rPr>
              <a:t>It’s okay to be angry</a:t>
            </a:r>
          </a:p>
          <a:p>
            <a:endParaRPr lang="en-GB" b="1" dirty="0">
              <a:solidFill>
                <a:srgbClr val="7030A0"/>
              </a:solidFill>
            </a:endParaRPr>
          </a:p>
          <a:p>
            <a:r>
              <a:rPr lang="en-GB" b="1" dirty="0">
                <a:solidFill>
                  <a:srgbClr val="7030A0"/>
                </a:solidFill>
              </a:rPr>
              <a:t>That would make me scared, too</a:t>
            </a:r>
          </a:p>
          <a:p>
            <a:endParaRPr lang="en-GB" b="1" dirty="0">
              <a:solidFill>
                <a:srgbClr val="7030A0"/>
              </a:solidFill>
            </a:endParaRPr>
          </a:p>
          <a:p>
            <a:r>
              <a:rPr lang="en-GB" b="1" dirty="0">
                <a:solidFill>
                  <a:srgbClr val="7030A0"/>
                </a:solidFill>
              </a:rPr>
              <a:t>Let’s have a cuddle while we let the feelings get smaller </a:t>
            </a:r>
          </a:p>
          <a:p>
            <a:endParaRPr lang="en-GB" b="1" dirty="0">
              <a:solidFill>
                <a:srgbClr val="7030A0"/>
              </a:solidFill>
            </a:endParaRPr>
          </a:p>
          <a:p>
            <a:r>
              <a:rPr lang="en-GB" b="1" dirty="0">
                <a:solidFill>
                  <a:srgbClr val="7030A0"/>
                </a:solidFill>
              </a:rPr>
              <a:t>How can I help you?</a:t>
            </a:r>
          </a:p>
          <a:p>
            <a:endParaRPr lang="en-GB" dirty="0">
              <a:solidFill>
                <a:srgbClr val="7030A0"/>
              </a:solidFill>
            </a:endParaRPr>
          </a:p>
        </p:txBody>
      </p:sp>
    </p:spTree>
    <p:extLst>
      <p:ext uri="{BB962C8B-B14F-4D97-AF65-F5344CB8AC3E}">
        <p14:creationId xmlns:p14="http://schemas.microsoft.com/office/powerpoint/2010/main" val="425250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8490" y="1777686"/>
            <a:ext cx="3335629" cy="3270832"/>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8020653" y="1777686"/>
            <a:ext cx="3544575" cy="3270832"/>
          </a:xfrm>
          <a:prstGeom prst="rect">
            <a:avLst/>
          </a:prstGeom>
          <a:ln w="22225">
            <a:solidFill>
              <a:schemeClr val="tx1"/>
            </a:solidFill>
          </a:ln>
        </p:spPr>
      </p:pic>
      <p:sp>
        <p:nvSpPr>
          <p:cNvPr id="4" name="TextBox 3"/>
          <p:cNvSpPr txBox="1"/>
          <p:nvPr/>
        </p:nvSpPr>
        <p:spPr>
          <a:xfrm>
            <a:off x="4572000" y="2614411"/>
            <a:ext cx="2975020" cy="1077218"/>
          </a:xfrm>
          <a:prstGeom prst="rect">
            <a:avLst/>
          </a:prstGeom>
          <a:noFill/>
        </p:spPr>
        <p:txBody>
          <a:bodyPr wrap="square" rtlCol="0">
            <a:spAutoFit/>
          </a:bodyPr>
          <a:lstStyle/>
          <a:p>
            <a:r>
              <a:rPr lang="en-GB" sz="3200" dirty="0">
                <a:solidFill>
                  <a:prstClr val="black"/>
                </a:solidFill>
              </a:rPr>
              <a:t>“Peter, that’s a wonderful car” </a:t>
            </a:r>
          </a:p>
        </p:txBody>
      </p:sp>
    </p:spTree>
    <p:extLst>
      <p:ext uri="{BB962C8B-B14F-4D97-AF65-F5344CB8AC3E}">
        <p14:creationId xmlns:p14="http://schemas.microsoft.com/office/powerpoint/2010/main" val="316381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latin typeface="+mn-lt"/>
              </a:rPr>
              <a:t>Other sources of help and support</a:t>
            </a:r>
          </a:p>
        </p:txBody>
      </p:sp>
      <p:sp>
        <p:nvSpPr>
          <p:cNvPr id="3" name="Content Placeholder 2"/>
          <p:cNvSpPr>
            <a:spLocks noGrp="1"/>
          </p:cNvSpPr>
          <p:nvPr>
            <p:ph idx="1"/>
          </p:nvPr>
        </p:nvSpPr>
        <p:spPr>
          <a:xfrm>
            <a:off x="838200" y="1825625"/>
            <a:ext cx="11164910" cy="4351338"/>
          </a:xfrm>
        </p:spPr>
        <p:txBody>
          <a:bodyPr>
            <a:normAutofit lnSpcReduction="10000"/>
          </a:bodyPr>
          <a:lstStyle/>
          <a:p>
            <a:r>
              <a:rPr lang="en-GB" dirty="0"/>
              <a:t>The Anna Freud Centre – </a:t>
            </a:r>
            <a:r>
              <a:rPr lang="en-GB" dirty="0">
                <a:hlinkClick r:id="rId3"/>
              </a:rPr>
              <a:t>www.annafreud.org</a:t>
            </a:r>
            <a:r>
              <a:rPr lang="en-GB" dirty="0"/>
              <a:t> </a:t>
            </a:r>
          </a:p>
          <a:p>
            <a:endParaRPr lang="en-GB" dirty="0"/>
          </a:p>
          <a:p>
            <a:r>
              <a:rPr lang="en-GB" dirty="0"/>
              <a:t>Young Minds - </a:t>
            </a:r>
            <a:r>
              <a:rPr lang="en-GB" dirty="0">
                <a:hlinkClick r:id="rId4"/>
              </a:rPr>
              <a:t>https://youngminds.org.uk/</a:t>
            </a:r>
            <a:r>
              <a:rPr lang="en-GB" dirty="0"/>
              <a:t> </a:t>
            </a:r>
          </a:p>
          <a:p>
            <a:endParaRPr lang="en-GB" dirty="0"/>
          </a:p>
          <a:p>
            <a:r>
              <a:rPr lang="en-GB" dirty="0"/>
              <a:t>Papyrus (young people’s suicide prevention) </a:t>
            </a:r>
            <a:r>
              <a:rPr lang="en-GB" dirty="0">
                <a:hlinkClick r:id="rId5"/>
              </a:rPr>
              <a:t>https://papyrus-uk.org/</a:t>
            </a:r>
            <a:r>
              <a:rPr lang="en-GB" dirty="0"/>
              <a:t> </a:t>
            </a:r>
          </a:p>
          <a:p>
            <a:endParaRPr lang="en-GB" dirty="0"/>
          </a:p>
          <a:p>
            <a:r>
              <a:rPr lang="en-GB" dirty="0"/>
              <a:t>Croydon Drop In - </a:t>
            </a:r>
            <a:r>
              <a:rPr lang="en-GB" dirty="0">
                <a:hlinkClick r:id="rId6"/>
              </a:rPr>
              <a:t>https://croydondropin.org.uk/</a:t>
            </a:r>
            <a:r>
              <a:rPr lang="en-GB" dirty="0"/>
              <a:t> </a:t>
            </a:r>
          </a:p>
          <a:p>
            <a:endParaRPr lang="en-GB" dirty="0"/>
          </a:p>
          <a:p>
            <a:r>
              <a:rPr lang="en-GB" dirty="0"/>
              <a:t>Off the Record (young carers) - </a:t>
            </a:r>
            <a:r>
              <a:rPr lang="en-GB" dirty="0">
                <a:hlinkClick r:id="rId7"/>
              </a:rPr>
              <a:t>https://www.talkofftherecord.org/</a:t>
            </a:r>
            <a:r>
              <a:rPr lang="en-GB" dirty="0"/>
              <a:t> </a:t>
            </a:r>
          </a:p>
        </p:txBody>
      </p:sp>
    </p:spTree>
    <p:extLst>
      <p:ext uri="{BB962C8B-B14F-4D97-AF65-F5344CB8AC3E}">
        <p14:creationId xmlns:p14="http://schemas.microsoft.com/office/powerpoint/2010/main" val="14245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146184"/>
            <a:ext cx="10515600" cy="1325563"/>
          </a:xfrm>
        </p:spPr>
        <p:txBody>
          <a:bodyPr/>
          <a:lstStyle/>
          <a:p>
            <a:r>
              <a:rPr lang="en-GB" b="1" dirty="0">
                <a:solidFill>
                  <a:srgbClr val="7030A0"/>
                </a:solidFill>
                <a:latin typeface="+mn-lt"/>
              </a:rPr>
              <a:t>The key points</a:t>
            </a:r>
          </a:p>
        </p:txBody>
      </p:sp>
      <p:sp>
        <p:nvSpPr>
          <p:cNvPr id="3" name="Content Placeholder 2"/>
          <p:cNvSpPr>
            <a:spLocks noGrp="1"/>
          </p:cNvSpPr>
          <p:nvPr>
            <p:ph idx="1"/>
          </p:nvPr>
        </p:nvSpPr>
        <p:spPr>
          <a:xfrm>
            <a:off x="284408" y="1708463"/>
            <a:ext cx="11267941" cy="4824681"/>
          </a:xfrm>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All behaviours are forms of communication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People of all ages will do anything to avoid anxiety</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We often don’t realise this is what we are doing</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Biologically, we are still a prey animal</a:t>
            </a:r>
            <a:r>
              <a:rPr lang="en-GB" sz="3500" dirty="0">
                <a:latin typeface="Tahoma" panose="020B0604030504040204" pitchFamily="34" charset="0"/>
                <a:ea typeface="Tahoma" panose="020B0604030504040204" pitchFamily="34" charset="0"/>
                <a:cs typeface="Tahoma" panose="020B0604030504040204" pitchFamily="34" charset="0"/>
              </a:rPr>
              <a:t>   </a:t>
            </a:r>
          </a:p>
          <a:p>
            <a:endParaRPr lang="en-GB" sz="3500" dirty="0"/>
          </a:p>
          <a:p>
            <a:endParaRPr lang="en-GB" sz="3500" dirty="0"/>
          </a:p>
          <a:p>
            <a:endParaRPr lang="en-GB" sz="3500" dirty="0"/>
          </a:p>
          <a:p>
            <a:endParaRPr lang="en-GB" sz="4600" dirty="0"/>
          </a:p>
          <a:p>
            <a:endParaRPr lang="en-GB" dirty="0"/>
          </a:p>
          <a:p>
            <a:endParaRPr lang="en-GB" dirty="0"/>
          </a:p>
        </p:txBody>
      </p:sp>
      <p:pic>
        <p:nvPicPr>
          <p:cNvPr id="5" name="Picture 4"/>
          <p:cNvPicPr>
            <a:picLocks noChangeAspect="1"/>
          </p:cNvPicPr>
          <p:nvPr/>
        </p:nvPicPr>
        <p:blipFill>
          <a:blip r:embed="rId3"/>
          <a:stretch>
            <a:fillRect/>
          </a:stretch>
        </p:blipFill>
        <p:spPr>
          <a:xfrm>
            <a:off x="7933386" y="4378817"/>
            <a:ext cx="3773510" cy="2150772"/>
          </a:xfrm>
          <a:prstGeom prst="rect">
            <a:avLst/>
          </a:prstGeom>
          <a:ln w="22225">
            <a:solidFill>
              <a:schemeClr val="tx1"/>
            </a:solidFill>
          </a:ln>
        </p:spPr>
      </p:pic>
    </p:spTree>
    <p:extLst>
      <p:ext uri="{BB962C8B-B14F-4D97-AF65-F5344CB8AC3E}">
        <p14:creationId xmlns:p14="http://schemas.microsoft.com/office/powerpoint/2010/main" val="27419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12" y="203848"/>
            <a:ext cx="10515600" cy="1325563"/>
          </a:xfrm>
        </p:spPr>
        <p:txBody>
          <a:bodyPr/>
          <a:lstStyle/>
          <a:p>
            <a:r>
              <a:rPr lang="en-GB" b="1" dirty="0">
                <a:solidFill>
                  <a:srgbClr val="7030A0"/>
                </a:solidFill>
                <a:latin typeface="+mn-lt"/>
              </a:rPr>
              <a:t>Evolution and mental health</a:t>
            </a:r>
          </a:p>
        </p:txBody>
      </p:sp>
      <p:sp>
        <p:nvSpPr>
          <p:cNvPr id="3" name="Content Placeholder 2"/>
          <p:cNvSpPr>
            <a:spLocks noGrp="1"/>
          </p:cNvSpPr>
          <p:nvPr>
            <p:ph idx="1"/>
          </p:nvPr>
        </p:nvSpPr>
        <p:spPr>
          <a:xfrm>
            <a:off x="464712" y="1529411"/>
            <a:ext cx="11564156" cy="4922904"/>
          </a:xfrm>
        </p:spPr>
        <p:txBody>
          <a:bodyPr>
            <a:normAutofit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Human beings needed to adapt to challenging environments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Changes were too fast for the adaptations to be fixed biologically</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Instead, we had to learn as a group from other people we trust – this means we learned to understand other people’s feelings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This trusting relationship for children is called </a:t>
            </a:r>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containment</a:t>
            </a:r>
            <a:r>
              <a:rPr lang="en-GB" b="1"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and leads to </a:t>
            </a:r>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attachment</a:t>
            </a:r>
            <a:r>
              <a:rPr lang="en-GB" b="1"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b="1" dirty="0">
                <a:solidFill>
                  <a:srgbClr val="7030A0"/>
                </a:solidFill>
                <a:latin typeface="Tahoma" panose="020B0604030504040204" pitchFamily="34" charset="0"/>
                <a:ea typeface="Tahoma" panose="020B0604030504040204" pitchFamily="34" charset="0"/>
                <a:cs typeface="Tahoma" panose="020B0604030504040204" pitchFamily="34" charset="0"/>
              </a:rPr>
              <a:t>We have to trust before we can learn</a:t>
            </a:r>
          </a:p>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8586912" y="5179742"/>
            <a:ext cx="1219200" cy="1543050"/>
          </a:xfrm>
          <a:prstGeom prst="rect">
            <a:avLst/>
          </a:prstGeom>
          <a:ln w="22225">
            <a:solidFill>
              <a:schemeClr val="tx1"/>
            </a:solidFill>
          </a:ln>
        </p:spPr>
      </p:pic>
    </p:spTree>
    <p:extLst>
      <p:ext uri="{BB962C8B-B14F-4D97-AF65-F5344CB8AC3E}">
        <p14:creationId xmlns:p14="http://schemas.microsoft.com/office/powerpoint/2010/main" val="135864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304286"/>
            <a:ext cx="10515600" cy="1325563"/>
          </a:xfrm>
        </p:spPr>
        <p:txBody>
          <a:bodyPr/>
          <a:lstStyle/>
          <a:p>
            <a:r>
              <a:rPr lang="en-GB" b="1" dirty="0">
                <a:solidFill>
                  <a:srgbClr val="7030A0"/>
                </a:solidFill>
                <a:latin typeface="+mn-lt"/>
              </a:rPr>
              <a:t>Containment</a:t>
            </a:r>
          </a:p>
        </p:txBody>
      </p:sp>
      <p:sp>
        <p:nvSpPr>
          <p:cNvPr id="3" name="Content Placeholder 2"/>
          <p:cNvSpPr>
            <a:spLocks noGrp="1"/>
          </p:cNvSpPr>
          <p:nvPr>
            <p:ph idx="1"/>
          </p:nvPr>
        </p:nvSpPr>
        <p:spPr>
          <a:xfrm>
            <a:off x="438954" y="1629849"/>
            <a:ext cx="11564155" cy="4483099"/>
          </a:xfrm>
        </p:spPr>
        <p:txBody>
          <a:bodyPr>
            <a:normAutofit lnSpcReduction="10000"/>
          </a:bodyPr>
          <a:lstStyle/>
          <a:p>
            <a:pPr>
              <a:lnSpc>
                <a:spcPct val="100000"/>
              </a:lnSpc>
              <a:spcBef>
                <a:spcPts val="0"/>
              </a:spcBef>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The infant experiences overwhelming distress (hunger, fear, discomfort)</a:t>
            </a:r>
          </a:p>
          <a:p>
            <a:pPr>
              <a:lnSpc>
                <a:spcPct val="100000"/>
              </a:lnSpc>
              <a:spcBef>
                <a:spcPts val="0"/>
              </a:spcBef>
            </a:pP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The caregiver understands this distress and can bear it herself*</a:t>
            </a:r>
          </a:p>
          <a:p>
            <a:pPr>
              <a:lnSpc>
                <a:spcPct val="100000"/>
              </a:lnSpc>
              <a:spcBef>
                <a:spcPts val="0"/>
              </a:spcBef>
            </a:pP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She communicates this understanding with her response, through both words and non-verbal signals</a:t>
            </a:r>
          </a:p>
          <a:p>
            <a:pPr>
              <a:lnSpc>
                <a:spcPct val="100000"/>
              </a:lnSpc>
              <a:spcBef>
                <a:spcPts val="0"/>
              </a:spcBef>
            </a:pP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The infant is reassured and anxiety is reduced by this understanding</a:t>
            </a:r>
          </a:p>
          <a:p>
            <a:pPr>
              <a:lnSpc>
                <a:spcPct val="100000"/>
              </a:lnSpc>
              <a:spcBef>
                <a:spcPts val="0"/>
              </a:spcBef>
            </a:pP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Hormones cause both stress and soothing reactions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431370" y="6311900"/>
            <a:ext cx="3146738" cy="369332"/>
          </a:xfrm>
          <a:prstGeom prst="rect">
            <a:avLst/>
          </a:prstGeom>
          <a:noFill/>
        </p:spPr>
        <p:txBody>
          <a:bodyPr wrap="square" rtlCol="0">
            <a:spAutoFit/>
          </a:bodyPr>
          <a:lstStyle/>
          <a:p>
            <a:r>
              <a:rPr lang="en-GB" dirty="0">
                <a:solidFill>
                  <a:prstClr val="black"/>
                </a:solidFill>
              </a:rPr>
              <a:t>* It can be a man too!</a:t>
            </a:r>
          </a:p>
        </p:txBody>
      </p:sp>
    </p:spTree>
    <p:extLst>
      <p:ext uri="{BB962C8B-B14F-4D97-AF65-F5344CB8AC3E}">
        <p14:creationId xmlns:p14="http://schemas.microsoft.com/office/powerpoint/2010/main" val="184899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840057"/>
            <a:ext cx="11070465" cy="5623510"/>
          </a:xfrm>
        </p:spPr>
        <p:txBody>
          <a:bodyPr>
            <a:normAutofit lnSpcReduction="10000"/>
          </a:bodyPr>
          <a:lstStyle/>
          <a:p>
            <a:pPr lvl="0">
              <a:defRPr/>
            </a:pPr>
            <a:r>
              <a:rPr lang="en-GB" sz="3200" kern="0" dirty="0">
                <a:solidFill>
                  <a:prstClr val="black"/>
                </a:solidFill>
                <a:latin typeface="Tahoma" panose="020B0604030504040204" pitchFamily="34" charset="0"/>
                <a:ea typeface="Tahoma" panose="020B0604030504040204" pitchFamily="34" charset="0"/>
                <a:cs typeface="Tahoma" panose="020B0604030504040204" pitchFamily="34" charset="0"/>
              </a:rPr>
              <a:t>The care and containment comes from a reliable, trustworthy source </a:t>
            </a:r>
          </a:p>
          <a:p>
            <a:pPr lvl="0">
              <a:defRPr/>
            </a:pPr>
            <a:endParaRPr lang="en-GB" sz="32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GB" sz="3200" kern="0" dirty="0">
                <a:solidFill>
                  <a:prstClr val="black"/>
                </a:solidFill>
                <a:latin typeface="Tahoma" panose="020B0604030504040204" pitchFamily="34" charset="0"/>
                <a:ea typeface="Tahoma" panose="020B0604030504040204" pitchFamily="34" charset="0"/>
                <a:cs typeface="Tahoma" panose="020B0604030504040204" pitchFamily="34" charset="0"/>
              </a:rPr>
              <a:t>The caregiver’s response teaches the child about themselves – feeling hungry results in being fed</a:t>
            </a:r>
          </a:p>
          <a:p>
            <a:pPr lvl="0">
              <a:defRPr/>
            </a:pPr>
            <a:endParaRPr lang="en-GB" sz="32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GB" sz="3200" kern="0" dirty="0">
                <a:solidFill>
                  <a:prstClr val="black"/>
                </a:solidFill>
                <a:latin typeface="Tahoma" panose="020B0604030504040204" pitchFamily="34" charset="0"/>
                <a:ea typeface="Tahoma" panose="020B0604030504040204" pitchFamily="34" charset="0"/>
                <a:cs typeface="Tahoma" panose="020B0604030504040204" pitchFamily="34" charset="0"/>
              </a:rPr>
              <a:t>The child begins to learn about understanding their own and other people’s feelings</a:t>
            </a:r>
          </a:p>
          <a:p>
            <a:pPr lvl="0">
              <a:defRPr/>
            </a:pPr>
            <a:endParaRPr lang="en-GB" sz="32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GB" sz="3200" kern="0" dirty="0">
                <a:solidFill>
                  <a:prstClr val="black"/>
                </a:solidFill>
                <a:latin typeface="Tahoma" panose="020B0604030504040204" pitchFamily="34" charset="0"/>
                <a:ea typeface="Tahoma" panose="020B0604030504040204" pitchFamily="34" charset="0"/>
                <a:cs typeface="Tahoma" panose="020B0604030504040204" pitchFamily="34" charset="0"/>
              </a:rPr>
              <a:t>The caregivers become the “secure base” to which the infant is </a:t>
            </a:r>
            <a:r>
              <a:rPr lang="en-GB" sz="3200" b="1" kern="0" dirty="0">
                <a:solidFill>
                  <a:srgbClr val="7030A0"/>
                </a:solidFill>
                <a:latin typeface="Tahoma" panose="020B0604030504040204" pitchFamily="34" charset="0"/>
                <a:ea typeface="Tahoma" panose="020B0604030504040204" pitchFamily="34" charset="0"/>
                <a:cs typeface="Tahoma" panose="020B0604030504040204" pitchFamily="34" charset="0"/>
              </a:rPr>
              <a:t>attached</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13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89" y="649705"/>
            <a:ext cx="11396448" cy="604883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3200" b="1" dirty="0">
                <a:solidFill>
                  <a:srgbClr val="7030A0"/>
                </a:solidFill>
                <a:latin typeface="Tahoma" panose="020B0604030504040204" pitchFamily="34" charset="0"/>
                <a:ea typeface="Tahoma" panose="020B0604030504040204" pitchFamily="34" charset="0"/>
                <a:cs typeface="Tahoma" panose="020B0604030504040204" pitchFamily="34" charset="0"/>
              </a:rPr>
              <a:t>Attachment</a:t>
            </a:r>
            <a:r>
              <a:rPr lang="en-GB" sz="3200" dirty="0">
                <a:latin typeface="Tahoma" panose="020B0604030504040204" pitchFamily="34" charset="0"/>
                <a:ea typeface="Tahoma" panose="020B0604030504040204" pitchFamily="34" charset="0"/>
                <a:cs typeface="Tahoma" panose="020B0604030504040204" pitchFamily="34" charset="0"/>
              </a:rPr>
              <a:t> provides contact with the secure base, allowing the child to feel safe and secure</a:t>
            </a:r>
          </a:p>
          <a:p>
            <a:pPr marL="228600" lvl="0" indent="-228600">
              <a:lnSpc>
                <a:spcPct val="90000"/>
              </a:lnSpc>
              <a:spcBef>
                <a:spcPts val="1000"/>
              </a:spcBef>
              <a:buFont typeface="Arial" panose="020B0604020202020204" pitchFamily="34" charset="0"/>
              <a:buChar char="•"/>
            </a:pPr>
            <a:endParaRPr lang="en-GB" sz="32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600" lvl="0" indent="-228600">
              <a:lnSpc>
                <a:spcPct val="90000"/>
              </a:lnSpc>
              <a:spcBef>
                <a:spcPts val="1000"/>
              </a:spcBef>
              <a:buFont typeface="Arial" panose="020B0604020202020204" pitchFamily="34" charset="0"/>
              <a:buChar char="•"/>
            </a:pPr>
            <a:r>
              <a:rPr lang="en-GB" sz="32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Families are the root of attachment for most children</a:t>
            </a:r>
          </a:p>
          <a:p>
            <a:pPr marL="228600" lvl="0" indent="-228600">
              <a:lnSpc>
                <a:spcPct val="90000"/>
              </a:lnSpc>
              <a:spcBef>
                <a:spcPts val="1000"/>
              </a:spcBef>
              <a:buFont typeface="Arial" panose="020B0604020202020204" pitchFamily="34" charset="0"/>
              <a:buChar char="•"/>
              <a:defRPr/>
            </a:pPr>
            <a:endParaRPr lang="en-GB" sz="32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600" lvl="0" indent="-228600">
              <a:lnSpc>
                <a:spcPct val="90000"/>
              </a:lnSpc>
              <a:spcBef>
                <a:spcPts val="1000"/>
              </a:spcBef>
              <a:buFont typeface="Arial" panose="020B0604020202020204" pitchFamily="34" charset="0"/>
              <a:buChar char="•"/>
              <a:defRPr/>
            </a:pPr>
            <a:r>
              <a:rPr lang="en-GB" sz="32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Schools, settings and their staff can all become secure bases for children – especially those who lack attachment in their family life </a:t>
            </a:r>
          </a:p>
          <a:p>
            <a:pPr marL="228600" lvl="0" indent="-228600">
              <a:lnSpc>
                <a:spcPct val="90000"/>
              </a:lnSpc>
              <a:spcBef>
                <a:spcPts val="1000"/>
              </a:spcBef>
              <a:buFont typeface="Arial" panose="020B0604020202020204" pitchFamily="34" charset="0"/>
              <a:buChar char="•"/>
              <a:defRPr/>
            </a:pPr>
            <a:endParaRPr lang="en-GB" sz="32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600" lvl="0" indent="-228600">
              <a:lnSpc>
                <a:spcPct val="90000"/>
              </a:lnSpc>
              <a:spcBef>
                <a:spcPts val="1000"/>
              </a:spcBef>
              <a:buFont typeface="Arial" panose="020B0604020202020204" pitchFamily="34" charset="0"/>
              <a:buChar char="•"/>
              <a:defRPr/>
            </a:pPr>
            <a:r>
              <a:rPr lang="en-GB" sz="32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With a secure base, the child can explore life safely</a:t>
            </a:r>
          </a:p>
          <a:p>
            <a:pPr marL="228600" lvl="0" indent="-228600">
              <a:lnSpc>
                <a:spcPct val="90000"/>
              </a:lnSpc>
              <a:spcBef>
                <a:spcPts val="1000"/>
              </a:spcBef>
              <a:buFont typeface="Arial" panose="020B0604020202020204" pitchFamily="34" charset="0"/>
              <a:buChar char="•"/>
              <a:defRPr/>
            </a:pPr>
            <a:endParaRPr lang="en-GB" kern="0" dirty="0">
              <a:solidFill>
                <a:sysClr val="windowText" lastClr="000000"/>
              </a:solidFill>
              <a:latin typeface="Arial" panose="020B0604020202020204" pitchFamily="34" charset="0"/>
              <a:cs typeface="Arial" panose="020B0604020202020204" pitchFamily="34" charset="0"/>
            </a:endParaRPr>
          </a:p>
          <a:p>
            <a:pPr marL="228600" lvl="0" indent="-228600">
              <a:lnSpc>
                <a:spcPct val="90000"/>
              </a:lnSpc>
              <a:spcBef>
                <a:spcPts val="1000"/>
              </a:spcBef>
              <a:buFont typeface="Arial" panose="020B0604020202020204" pitchFamily="34" charset="0"/>
              <a:buChar char="•"/>
              <a:defRPr/>
            </a:pPr>
            <a:endParaRPr lang="en-GB" dirty="0"/>
          </a:p>
        </p:txBody>
      </p:sp>
      <p:pic>
        <p:nvPicPr>
          <p:cNvPr id="3" name="Picture 2"/>
          <p:cNvPicPr>
            <a:picLocks noChangeAspect="1"/>
          </p:cNvPicPr>
          <p:nvPr/>
        </p:nvPicPr>
        <p:blipFill>
          <a:blip r:embed="rId3"/>
          <a:stretch>
            <a:fillRect/>
          </a:stretch>
        </p:blipFill>
        <p:spPr>
          <a:xfrm>
            <a:off x="10150984" y="4376057"/>
            <a:ext cx="1915830" cy="2166257"/>
          </a:xfrm>
          <a:prstGeom prst="rect">
            <a:avLst/>
          </a:prstGeom>
        </p:spPr>
      </p:pic>
    </p:spTree>
    <p:extLst>
      <p:ext uri="{BB962C8B-B14F-4D97-AF65-F5344CB8AC3E}">
        <p14:creationId xmlns:p14="http://schemas.microsoft.com/office/powerpoint/2010/main" val="3534556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4703</Words>
  <Application>Microsoft Office PowerPoint</Application>
  <PresentationFormat>Widescreen</PresentationFormat>
  <Paragraphs>538</Paragraphs>
  <Slides>49</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Tahoma</vt:lpstr>
      <vt:lpstr>Office Theme</vt:lpstr>
      <vt:lpstr>Helping children to cope with anxiety</vt:lpstr>
      <vt:lpstr>Down memory lane…</vt:lpstr>
      <vt:lpstr>Your “frame of reference”</vt:lpstr>
      <vt:lpstr>What we’ll be talking about:</vt:lpstr>
      <vt:lpstr>The key points</vt:lpstr>
      <vt:lpstr>Evolution and mental health</vt:lpstr>
      <vt:lpstr>Containment</vt:lpstr>
      <vt:lpstr>PowerPoint Presentation</vt:lpstr>
      <vt:lpstr>PowerPoint Presentation</vt:lpstr>
      <vt:lpstr>The importance of language</vt:lpstr>
      <vt:lpstr>Splitting and projecting</vt:lpstr>
      <vt:lpstr>PowerPoint Presentation</vt:lpstr>
      <vt:lpstr>What can be done?</vt:lpstr>
      <vt:lpstr>What on earth are they thinking? </vt:lpstr>
      <vt:lpstr>The amygdala – part of your “lizard brain”</vt:lpstr>
      <vt:lpstr>The brain and hormones</vt:lpstr>
      <vt:lpstr>Other brain issues for children</vt:lpstr>
      <vt:lpstr>How we can help</vt:lpstr>
      <vt:lpstr>PowerPoint Presentation</vt:lpstr>
      <vt:lpstr>Pareidolia and the power of pictures</vt:lpstr>
      <vt:lpstr>PowerPoint Presentation</vt:lpstr>
      <vt:lpstr>PowerPoint Presentation</vt:lpstr>
      <vt:lpstr>PowerPoint Presentation</vt:lpstr>
      <vt:lpstr>PowerPoint Presentation</vt:lpstr>
      <vt:lpstr>PowerPoint Presentation</vt:lpstr>
      <vt:lpstr>PowerPoint Presentation</vt:lpstr>
      <vt:lpstr>The impact of this in real life</vt:lpstr>
      <vt:lpstr>Working with the brain to make things better</vt:lpstr>
      <vt:lpstr>The self-talk cycle  (with thanks to the Pacific Institute)</vt:lpstr>
      <vt:lpstr>PowerPoint Presentation</vt:lpstr>
      <vt:lpstr>PowerPoint Presentation</vt:lpstr>
      <vt:lpstr>PowerPoint Presentation</vt:lpstr>
      <vt:lpstr>Creating a new truth – tricking the lizard</vt:lpstr>
      <vt:lpstr>Is your child learning your self-talk?</vt:lpstr>
      <vt:lpstr>Statement Cards</vt:lpstr>
      <vt:lpstr>Suggestions for anxiety cards</vt:lpstr>
      <vt:lpstr>Hope for the best, prepare for the worst</vt:lpstr>
      <vt:lpstr>PowerPoint Presentation</vt:lpstr>
      <vt:lpstr>PowerPoint Presentation</vt:lpstr>
      <vt:lpstr>These responses:</vt:lpstr>
      <vt:lpstr>Solution-focussed thinking  </vt:lpstr>
      <vt:lpstr>PowerPoint Presentation</vt:lpstr>
      <vt:lpstr>The Three Islands </vt:lpstr>
      <vt:lpstr>Add a bridge to move between the islands</vt:lpstr>
      <vt:lpstr>PowerPoint Presentation</vt:lpstr>
      <vt:lpstr>How to be a lighthouse (without getting wet)</vt:lpstr>
      <vt:lpstr>PowerPoint Presentation</vt:lpstr>
      <vt:lpstr>PowerPoint Presentation</vt:lpstr>
      <vt:lpstr>Other sources of help and support</vt:lpstr>
    </vt:vector>
  </TitlesOfParts>
  <Company>LBC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Barkham, Zoe</dc:creator>
  <cp:lastModifiedBy>Chris Pollington</cp:lastModifiedBy>
  <cp:revision>29</cp:revision>
  <dcterms:created xsi:type="dcterms:W3CDTF">2021-01-07T14:44:36Z</dcterms:created>
  <dcterms:modified xsi:type="dcterms:W3CDTF">2021-02-26T18:28:29Z</dcterms:modified>
</cp:coreProperties>
</file>