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3" r:id="rId2"/>
    <p:sldId id="370" r:id="rId3"/>
    <p:sldId id="394" r:id="rId4"/>
    <p:sldId id="371" r:id="rId5"/>
    <p:sldId id="372" r:id="rId6"/>
    <p:sldId id="375" r:id="rId7"/>
    <p:sldId id="376" r:id="rId8"/>
    <p:sldId id="377" r:id="rId9"/>
    <p:sldId id="378" r:id="rId10"/>
    <p:sldId id="380" r:id="rId11"/>
    <p:sldId id="381" r:id="rId12"/>
    <p:sldId id="382" r:id="rId13"/>
    <p:sldId id="379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>
          <p15:clr>
            <a:srgbClr val="A4A3A4"/>
          </p15:clr>
        </p15:guide>
        <p15:guide id="2" pos="7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C2FF"/>
    <a:srgbClr val="B2DCFF"/>
    <a:srgbClr val="8FCAFF"/>
    <a:srgbClr val="E1F0FF"/>
    <a:srgbClr val="DDECFF"/>
    <a:srgbClr val="A3E4FF"/>
    <a:srgbClr val="0E0D78"/>
    <a:srgbClr val="AE661C"/>
    <a:srgbClr val="DCD116"/>
    <a:srgbClr val="F7F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06"/>
        <p:guide pos="7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3A823-662A-1C4F-A185-69938885C5CC}" type="datetime1">
              <a:rPr lang="en-GB" smtClean="0"/>
              <a:t>12/07/2020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28A5-E1C8-F844-B698-DC7B6633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76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23343-F485-EE47-AC49-E027F3AD04C7}" type="datetime1">
              <a:rPr lang="en-GB" smtClean="0"/>
              <a:t>12/07/2020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0809-809D-ED43-B3E9-0FF968C9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67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00809-809D-ED43-B3E9-0FF968C97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00809-809D-ED43-B3E9-0FF968C97F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1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A12C-221A-F24A-A8E1-FCDEA32FC8A5}" type="datetime1">
              <a:rPr lang="en-GB" smtClean="0"/>
              <a:t>12/07/2020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985-3572-EB48-AFE0-92BB10D89089}" type="datetime1">
              <a:rPr lang="en-GB" smtClean="0"/>
              <a:t>12/07/2020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E1AF-A169-3349-9CC7-27061662D5F3}" type="datetime1">
              <a:rPr lang="en-GB" smtClean="0"/>
              <a:t>12/07/2020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8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1893-115A-364D-9D73-756F7DB77085}" type="datetime1">
              <a:rPr lang="en-GB" smtClean="0"/>
              <a:t>12/07/2020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0673-B61A-F049-95F4-2128A4B4F46A}" type="datetime1">
              <a:rPr lang="en-GB" smtClean="0"/>
              <a:t>12/07/2020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9EF-C9B1-1242-B63C-87F1C864CFB7}" type="datetime1">
              <a:rPr lang="en-GB" smtClean="0"/>
              <a:t>12/07/2020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9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2B5-44AD-5C4D-BEC8-A10624ED80BE}" type="datetime1">
              <a:rPr lang="en-GB" smtClean="0"/>
              <a:t>12/07/2020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2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F1E0-1C8E-DC45-B9E8-A52AAD3504AA}" type="datetime1">
              <a:rPr lang="en-GB" smtClean="0"/>
              <a:t>12/07/2020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7DA-BBD4-8049-AF2C-C75D64E66C0D}" type="datetime1">
              <a:rPr lang="en-GB" smtClean="0"/>
              <a:t>12/07/2020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4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57D6-11C4-1F40-AB2D-110FE89AD0E7}" type="datetime1">
              <a:rPr lang="en-GB" smtClean="0"/>
              <a:t>12/07/2020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F99B-A893-3547-8B1C-026FE7E6145D}" type="datetime1">
              <a:rPr lang="en-GB" smtClean="0"/>
              <a:t>12/07/2020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9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B4C3-4DFB-FA4D-9330-2C271CD5E886}" type="datetime1">
              <a:rPr lang="en-GB" smtClean="0"/>
              <a:t>12/07/2020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6923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maximum Classics –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29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844" y="4777503"/>
            <a:ext cx="6400800" cy="920338"/>
          </a:xfrm>
        </p:spPr>
        <p:txBody>
          <a:bodyPr>
            <a:normAutofit/>
          </a:bodyPr>
          <a:lstStyle/>
          <a:p>
            <a:r>
              <a:rPr lang="en-US" dirty="0">
                <a:latin typeface="Papyrus"/>
                <a:cs typeface="Papyrus"/>
              </a:rPr>
              <a:t>Getting possessive</a:t>
            </a:r>
          </a:p>
        </p:txBody>
      </p:sp>
      <p:pic>
        <p:nvPicPr>
          <p:cNvPr id="4" name="Picture 3" descr="iucundus_large_colou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020" y="710046"/>
            <a:ext cx="2949546" cy="3277273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81112" y="5547643"/>
            <a:ext cx="4430888" cy="11320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Language L.O. </a:t>
            </a:r>
            <a:r>
              <a:rPr lang="en-GB" dirty="0">
                <a:solidFill>
                  <a:schemeClr val="accent3"/>
                </a:solidFill>
              </a:rPr>
              <a:t>to understand how Latin nouns show possession (of, ‘s, s’)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7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41" y="1235694"/>
            <a:ext cx="7208193" cy="12570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How does the English language show ‘possession’, when someone owns something?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39610" y="6488011"/>
            <a:ext cx="1504390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10671" y="23516"/>
            <a:ext cx="5335680" cy="796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rgbClr val="7F7F7F"/>
                </a:solidFill>
                <a:latin typeface="Papyrus"/>
                <a:cs typeface="Papyrus"/>
              </a:rPr>
              <a:t>Possessive nouns</a:t>
            </a:r>
            <a:endParaRPr lang="en-US" dirty="0">
              <a:solidFill>
                <a:srgbClr val="7F7F7F"/>
              </a:solidFill>
              <a:latin typeface="Papyrus"/>
              <a:cs typeface="Papyru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055" y="1109107"/>
            <a:ext cx="850703" cy="1191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20193" y="1055728"/>
            <a:ext cx="784748" cy="12451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907" y="2656005"/>
            <a:ext cx="10695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</a:rPr>
              <a:t>of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9442" y="2656005"/>
            <a:ext cx="8584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</a:rPr>
              <a:t>’s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6091" y="2656005"/>
            <a:ext cx="8584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</a:rPr>
              <a:t>s’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784" y="5828999"/>
            <a:ext cx="275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football of the boy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7207" y="5814147"/>
            <a:ext cx="275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boy’s football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7869" y="5807960"/>
            <a:ext cx="275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boys’ footballs</a:t>
            </a:r>
          </a:p>
        </p:txBody>
      </p:sp>
      <p:pic>
        <p:nvPicPr>
          <p:cNvPr id="15" name="Picture 14" descr="footballer-1204089__3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81" y="3343858"/>
            <a:ext cx="1481660" cy="2518822"/>
          </a:xfrm>
          <a:prstGeom prst="rect">
            <a:avLst/>
          </a:prstGeom>
        </p:spPr>
      </p:pic>
      <p:pic>
        <p:nvPicPr>
          <p:cNvPr id="16" name="Picture 15" descr="footballer-1204089__3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39067" y="3355616"/>
            <a:ext cx="1374057" cy="2518822"/>
          </a:xfrm>
          <a:prstGeom prst="rect">
            <a:avLst/>
          </a:prstGeom>
        </p:spPr>
      </p:pic>
      <p:pic>
        <p:nvPicPr>
          <p:cNvPr id="17" name="Picture 16" descr="football-1206741__3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91320" y="3586091"/>
            <a:ext cx="1707889" cy="2276589"/>
          </a:xfrm>
          <a:prstGeom prst="rect">
            <a:avLst/>
          </a:prstGeom>
        </p:spPr>
      </p:pic>
      <p:pic>
        <p:nvPicPr>
          <p:cNvPr id="18" name="Picture 17" descr="footballer-1204089__3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22" y="3343858"/>
            <a:ext cx="1481660" cy="25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299" y="6492875"/>
            <a:ext cx="1157514" cy="365125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10526"/>
              </p:ext>
            </p:extLst>
          </p:nvPr>
        </p:nvGraphicFramePr>
        <p:xfrm>
          <a:off x="5005615" y="2721756"/>
          <a:ext cx="3416298" cy="2343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15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‘us’ noun</a:t>
                      </a:r>
                      <a:r>
                        <a:rPr lang="en-US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 endings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Papyrus"/>
                        <a:cs typeface="Papyru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one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(singular)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more than one (plural)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subject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6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object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4053" y="3587105"/>
            <a:ext cx="701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3253" y="4320789"/>
            <a:ext cx="931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2140" y="3587105"/>
            <a:ext cx="314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6351" y="4316044"/>
            <a:ext cx="702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920718"/>
              </p:ext>
            </p:extLst>
          </p:nvPr>
        </p:nvGraphicFramePr>
        <p:xfrm>
          <a:off x="385234" y="2795829"/>
          <a:ext cx="3416298" cy="2288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3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‘a’ noun</a:t>
                      </a:r>
                      <a:r>
                        <a:rPr lang="en-US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 endings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Papyrus"/>
                        <a:cs typeface="Papyru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one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(singular)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more than one (plural)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subject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object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23372" y="3568523"/>
            <a:ext cx="454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8558" y="4297462"/>
            <a:ext cx="90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6659" y="3552103"/>
            <a:ext cx="73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5970" y="4293742"/>
            <a:ext cx="675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71194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  <a:cs typeface="Papyrus"/>
              </a:rPr>
              <a:t>Noun endings in Latin not only show if the </a:t>
            </a:r>
            <a:r>
              <a:rPr lang="en-US" sz="2000" b="1" dirty="0">
                <a:latin typeface="+mj-lt"/>
                <a:cs typeface="Papyrus"/>
              </a:rPr>
              <a:t>subject</a:t>
            </a:r>
            <a:r>
              <a:rPr lang="en-US" sz="2000" dirty="0">
                <a:latin typeface="+mj-lt"/>
                <a:cs typeface="Papyrus"/>
              </a:rPr>
              <a:t> (doing the action) or </a:t>
            </a:r>
            <a:r>
              <a:rPr lang="en-US" sz="2000" b="1" dirty="0">
                <a:latin typeface="+mj-lt"/>
                <a:cs typeface="Papyrus"/>
              </a:rPr>
              <a:t>object</a:t>
            </a:r>
            <a:r>
              <a:rPr lang="en-US" sz="2000" dirty="0">
                <a:latin typeface="+mj-lt"/>
                <a:cs typeface="Papyrus"/>
              </a:rPr>
              <a:t> having the action done to it) , but can also show us a </a:t>
            </a:r>
            <a:r>
              <a:rPr lang="en-US" sz="2000" b="1" dirty="0">
                <a:latin typeface="+mj-lt"/>
                <a:cs typeface="Papyrus"/>
              </a:rPr>
              <a:t>possessive</a:t>
            </a:r>
            <a:r>
              <a:rPr lang="en-US" sz="2000" dirty="0">
                <a:latin typeface="+mj-lt"/>
                <a:cs typeface="Papyrus"/>
              </a:rPr>
              <a:t> noun that owns something in the sentence (of, ‘s or s’ in English).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10671" y="23516"/>
            <a:ext cx="5335680" cy="796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Possessive nouns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558749"/>
              </p:ext>
            </p:extLst>
          </p:nvPr>
        </p:nvGraphicFramePr>
        <p:xfrm>
          <a:off x="385234" y="5078600"/>
          <a:ext cx="3416298" cy="673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2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possessive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75401"/>
              </p:ext>
            </p:extLst>
          </p:nvPr>
        </p:nvGraphicFramePr>
        <p:xfrm>
          <a:off x="5005615" y="5118633"/>
          <a:ext cx="3416298" cy="673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2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possessive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739112" y="4982388"/>
            <a:ext cx="73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06265" y="5017208"/>
            <a:ext cx="1288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arum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2031" y="5021200"/>
            <a:ext cx="314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23820" y="5066855"/>
            <a:ext cx="1313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orum</a:t>
            </a:r>
          </a:p>
        </p:txBody>
      </p:sp>
    </p:spTree>
    <p:extLst>
      <p:ext uri="{BB962C8B-B14F-4D97-AF65-F5344CB8AC3E}">
        <p14:creationId xmlns:p14="http://schemas.microsoft.com/office/powerpoint/2010/main" val="22508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94443" y="6486601"/>
            <a:ext cx="1405467" cy="365125"/>
          </a:xfrm>
        </p:spPr>
        <p:txBody>
          <a:bodyPr/>
          <a:lstStyle/>
          <a:p>
            <a:r>
              <a:rPr lang="en-US" dirty="0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9671" y="305714"/>
            <a:ext cx="4126619" cy="796703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7F7F7F"/>
                </a:solidFill>
                <a:latin typeface="Papyrus"/>
                <a:cs typeface="Papyrus"/>
              </a:rPr>
              <a:t>cuius</a:t>
            </a:r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 </a:t>
            </a:r>
            <a:r>
              <a:rPr lang="en-US" dirty="0" err="1">
                <a:solidFill>
                  <a:srgbClr val="7F7F7F"/>
                </a:solidFill>
                <a:latin typeface="Papyrus"/>
                <a:cs typeface="Papyrus"/>
              </a:rPr>
              <a:t>equus</a:t>
            </a:r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2671" y="2803190"/>
            <a:ext cx="5537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equus</a:t>
            </a:r>
            <a:r>
              <a:rPr lang="en-US" sz="4800" b="1" dirty="0">
                <a:latin typeface="+mj-lt"/>
                <a:cs typeface="Comic Sans MS"/>
              </a:rPr>
              <a:t> _________ </a:t>
            </a:r>
            <a:r>
              <a:rPr lang="en-US" sz="4800" b="1" dirty="0" err="1">
                <a:latin typeface="+mj-lt"/>
                <a:cs typeface="Comic Sans MS"/>
              </a:rPr>
              <a:t>est</a:t>
            </a:r>
            <a:r>
              <a:rPr lang="en-US" sz="4800" b="1" dirty="0">
                <a:latin typeface="+mj-lt"/>
                <a:cs typeface="Comic Sans MS"/>
              </a:rPr>
              <a:t> 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1027" y="2732634"/>
            <a:ext cx="2479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tx2"/>
                </a:solidFill>
              </a:rPr>
              <a:t>Carlottae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9636" y="2732634"/>
            <a:ext cx="2046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tx2"/>
                </a:solidFill>
              </a:rPr>
              <a:t>Maximi</a:t>
            </a:r>
            <a:endParaRPr lang="en-US" sz="4800" dirty="0">
              <a:solidFill>
                <a:schemeClr val="tx2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94576"/>
              </p:ext>
            </p:extLst>
          </p:nvPr>
        </p:nvGraphicFramePr>
        <p:xfrm>
          <a:off x="796383" y="5683121"/>
          <a:ext cx="3479284" cy="673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9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2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possessive</a:t>
                      </a:r>
                    </a:p>
                    <a:p>
                      <a:pPr algn="ctr"/>
                      <a:r>
                        <a:rPr lang="en-US" sz="2000" dirty="0"/>
                        <a:t>‘a’ nouns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653595"/>
              </p:ext>
            </p:extLst>
          </p:nvPr>
        </p:nvGraphicFramePr>
        <p:xfrm>
          <a:off x="5099636" y="5653943"/>
          <a:ext cx="3183586" cy="673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2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possessive</a:t>
                      </a:r>
                    </a:p>
                    <a:p>
                      <a:pPr algn="ctr"/>
                      <a:r>
                        <a:rPr lang="en-US" sz="2000" dirty="0"/>
                        <a:t>‘us’ nouns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92671" y="5557731"/>
            <a:ext cx="73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72851" y="5586909"/>
            <a:ext cx="314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8149" y="2768690"/>
            <a:ext cx="1546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tx2"/>
                </a:solidFill>
              </a:rPr>
              <a:t>Iuliae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8149" y="2732635"/>
            <a:ext cx="1557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tx2"/>
                </a:solidFill>
              </a:rPr>
              <a:t>Leniti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81" y="1834444"/>
            <a:ext cx="2652890" cy="26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2"/>
      <p:bldP spid="15" grpId="0"/>
      <p:bldP spid="15" grpId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27707" y="4454620"/>
            <a:ext cx="1975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femina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19937" y="4452863"/>
            <a:ext cx="1986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equum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299" y="6492875"/>
            <a:ext cx="1157514" cy="365125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043816"/>
              </p:ext>
            </p:extLst>
          </p:nvPr>
        </p:nvGraphicFramePr>
        <p:xfrm>
          <a:off x="4903882" y="757779"/>
          <a:ext cx="3416298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15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‘us’ noun</a:t>
                      </a:r>
                      <a:r>
                        <a:rPr lang="en-US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 endings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Papyrus"/>
                        <a:cs typeface="Papyru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one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(singular)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more than one (plural)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subject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6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object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02320" y="1623128"/>
            <a:ext cx="701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1520" y="2356812"/>
            <a:ext cx="931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0407" y="1623128"/>
            <a:ext cx="314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4618" y="2352067"/>
            <a:ext cx="702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62896"/>
              </p:ext>
            </p:extLst>
          </p:nvPr>
        </p:nvGraphicFramePr>
        <p:xfrm>
          <a:off x="283501" y="831852"/>
          <a:ext cx="3416298" cy="2288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3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‘a’ noun</a:t>
                      </a:r>
                      <a:r>
                        <a:rPr lang="en-US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 endings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Papyrus"/>
                        <a:cs typeface="Papyru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one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(singular)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more than one (plural)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subject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object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21639" y="1604546"/>
            <a:ext cx="454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6825" y="2333485"/>
            <a:ext cx="90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4926" y="1588126"/>
            <a:ext cx="73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4237" y="2329765"/>
            <a:ext cx="675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10671" y="23516"/>
            <a:ext cx="5335680" cy="796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Possessive nouns</a:t>
            </a:r>
          </a:p>
        </p:txBody>
      </p:sp>
      <p:sp>
        <p:nvSpPr>
          <p:cNvPr id="22" name="Oval 21"/>
          <p:cNvSpPr/>
          <p:nvPr/>
        </p:nvSpPr>
        <p:spPr>
          <a:xfrm>
            <a:off x="2071081" y="4721725"/>
            <a:ext cx="532047" cy="46314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57122" y="4671105"/>
            <a:ext cx="913779" cy="589239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95913"/>
              </p:ext>
            </p:extLst>
          </p:nvPr>
        </p:nvGraphicFramePr>
        <p:xfrm>
          <a:off x="283501" y="3114623"/>
          <a:ext cx="3416298" cy="673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2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possessive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3464"/>
              </p:ext>
            </p:extLst>
          </p:nvPr>
        </p:nvGraphicFramePr>
        <p:xfrm>
          <a:off x="4903882" y="3168767"/>
          <a:ext cx="3416298" cy="673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2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possessive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37379" y="3018411"/>
            <a:ext cx="73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04532" y="3053231"/>
            <a:ext cx="1288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arum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0298" y="3057223"/>
            <a:ext cx="314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22087" y="3102878"/>
            <a:ext cx="1313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orum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06178" y="4454620"/>
            <a:ext cx="2100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reginae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93080" y="4452863"/>
            <a:ext cx="1506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amat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910678" y="4671105"/>
            <a:ext cx="795955" cy="589239"/>
          </a:xfrm>
          <a:prstGeom prst="ellipse">
            <a:avLst/>
          </a:prstGeom>
          <a:solidFill>
            <a:srgbClr val="4F81BD">
              <a:alpha val="22000"/>
            </a:srgbClr>
          </a:solidFill>
          <a:ln>
            <a:solidFill>
              <a:srgbClr val="4F81B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66825" y="5439244"/>
            <a:ext cx="603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mic Sans MS"/>
                <a:cs typeface="Comic Sans MS"/>
              </a:rPr>
              <a:t>The woman loves the horse of the queen.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41146" y="6059784"/>
            <a:ext cx="5242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mic Sans MS"/>
                <a:cs typeface="Comic Sans MS"/>
              </a:rPr>
              <a:t>The woman loves the queen’s horse.</a:t>
            </a:r>
          </a:p>
        </p:txBody>
      </p:sp>
    </p:spTree>
    <p:extLst>
      <p:ext uri="{BB962C8B-B14F-4D97-AF65-F5344CB8AC3E}">
        <p14:creationId xmlns:p14="http://schemas.microsoft.com/office/powerpoint/2010/main" val="29021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22" grpId="0" animBg="1"/>
      <p:bldP spid="23" grpId="0" animBg="1"/>
      <p:bldP spid="32" grpId="0"/>
      <p:bldP spid="33" grpId="0"/>
      <p:bldP spid="36" grpId="0" animBg="1"/>
      <p:bldP spid="3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299" y="6492875"/>
            <a:ext cx="1157514" cy="365125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10671" y="23516"/>
            <a:ext cx="5335680" cy="79670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Possessive nouns: ex. 1</a:t>
            </a:r>
          </a:p>
        </p:txBody>
      </p:sp>
      <p:pic>
        <p:nvPicPr>
          <p:cNvPr id="15" name="Picture 14" descr="Screen Shot 2017-03-09 at 12.14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84" y="1676400"/>
            <a:ext cx="82677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2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299" y="6492875"/>
            <a:ext cx="1157514" cy="365125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06222" y="23516"/>
            <a:ext cx="5740129" cy="796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Possessive nouns: ex. 2</a:t>
            </a:r>
          </a:p>
        </p:txBody>
      </p:sp>
      <p:pic>
        <p:nvPicPr>
          <p:cNvPr id="3" name="Picture 2" descr="Screen Shot 2017-03-09 at 12.15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643239"/>
            <a:ext cx="7975600" cy="4051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B8BC64-0993-40FA-9890-45AC9BE310D3}"/>
              </a:ext>
            </a:extLst>
          </p:cNvPr>
          <p:cNvSpPr txBox="1"/>
          <p:nvPr/>
        </p:nvSpPr>
        <p:spPr>
          <a:xfrm>
            <a:off x="900332" y="5514535"/>
            <a:ext cx="664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 back at the slide showing the possessive endings if you have forgotten!</a:t>
            </a:r>
          </a:p>
        </p:txBody>
      </p:sp>
    </p:spTree>
    <p:extLst>
      <p:ext uri="{BB962C8B-B14F-4D97-AF65-F5344CB8AC3E}">
        <p14:creationId xmlns:p14="http://schemas.microsoft.com/office/powerpoint/2010/main" val="116013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299" y="6492875"/>
            <a:ext cx="1157514" cy="365125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07444" y="23516"/>
            <a:ext cx="5838907" cy="796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Possessive nouns: ex. 3</a:t>
            </a:r>
          </a:p>
        </p:txBody>
      </p:sp>
      <p:pic>
        <p:nvPicPr>
          <p:cNvPr id="2" name="Picture 1" descr="Screen Shot 2017-03-09 at 12.16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22" y="1123245"/>
            <a:ext cx="8407400" cy="4902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5F45A5-0B9E-4DC3-83E4-438B147CB11D}"/>
              </a:ext>
            </a:extLst>
          </p:cNvPr>
          <p:cNvSpPr txBox="1"/>
          <p:nvPr/>
        </p:nvSpPr>
        <p:spPr>
          <a:xfrm>
            <a:off x="337625" y="6025445"/>
            <a:ext cx="755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the vocabulary has been used on previous slides!</a:t>
            </a:r>
          </a:p>
        </p:txBody>
      </p:sp>
    </p:spTree>
    <p:extLst>
      <p:ext uri="{BB962C8B-B14F-4D97-AF65-F5344CB8AC3E}">
        <p14:creationId xmlns:p14="http://schemas.microsoft.com/office/powerpoint/2010/main" val="350792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299" y="6492875"/>
            <a:ext cx="1157514" cy="365125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6222" y="23516"/>
            <a:ext cx="8353778" cy="79670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Possessive nouns: ex. 4 (extension)</a:t>
            </a:r>
          </a:p>
        </p:txBody>
      </p:sp>
      <p:pic>
        <p:nvPicPr>
          <p:cNvPr id="2" name="Picture 1" descr="Screen Shot 2017-03-09 at 12.16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333" y="820219"/>
            <a:ext cx="6674556" cy="584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78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299" y="6492875"/>
            <a:ext cx="1157514" cy="365125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10671" y="23516"/>
            <a:ext cx="5335680" cy="79670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Possessive nouns: ex. 1</a:t>
            </a:r>
          </a:p>
        </p:txBody>
      </p:sp>
      <p:pic>
        <p:nvPicPr>
          <p:cNvPr id="2" name="Picture 1" descr="Screen Shot 2017-03-09 at 12.4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78" y="1216025"/>
            <a:ext cx="8280400" cy="529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952471">
            <a:off x="6526176" y="466275"/>
            <a:ext cx="2443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merican Typewriter"/>
                <a:cs typeface="American Typewriter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97242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299" y="6492875"/>
            <a:ext cx="1157514" cy="365125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06222" y="23516"/>
            <a:ext cx="5740129" cy="796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Possessive nouns: ex. 2</a:t>
            </a:r>
          </a:p>
        </p:txBody>
      </p:sp>
      <p:pic>
        <p:nvPicPr>
          <p:cNvPr id="2" name="Picture 1" descr="Screen Shot 2017-03-09 at 12.4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66" y="1453444"/>
            <a:ext cx="8593407" cy="4119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952471">
            <a:off x="6526178" y="329331"/>
            <a:ext cx="2443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merican Typewriter"/>
                <a:cs typeface="American Typewriter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77751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072" y="753273"/>
            <a:ext cx="11713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</a:rPr>
              <a:t>locus</a:t>
            </a:r>
          </a:p>
          <a:p>
            <a:r>
              <a:rPr lang="en-US" sz="2800" dirty="0"/>
              <a:t>place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3893" y="2270108"/>
            <a:ext cx="12159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stella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star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4861" y="3623637"/>
            <a:ext cx="3050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frigidus</a:t>
            </a:r>
            <a:r>
              <a:rPr lang="en-US" sz="3600" b="1" dirty="0">
                <a:solidFill>
                  <a:srgbClr val="9BBB59"/>
                </a:solidFill>
              </a:rPr>
              <a:t>/</a:t>
            </a:r>
            <a:r>
              <a:rPr lang="en-US" sz="3600" b="1" dirty="0" err="1">
                <a:solidFill>
                  <a:srgbClr val="9BBB59"/>
                </a:solidFill>
              </a:rPr>
              <a:t>frigida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cold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072" y="5245213"/>
            <a:ext cx="18059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habitare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to live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1390" y="4538239"/>
            <a:ext cx="2348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mirus</a:t>
            </a:r>
            <a:r>
              <a:rPr lang="en-US" sz="3600" b="1" dirty="0">
                <a:solidFill>
                  <a:srgbClr val="9BBB59"/>
                </a:solidFill>
              </a:rPr>
              <a:t>/</a:t>
            </a:r>
            <a:r>
              <a:rPr lang="en-US" sz="3600" b="1" dirty="0" err="1">
                <a:solidFill>
                  <a:srgbClr val="9BBB59"/>
                </a:solidFill>
              </a:rPr>
              <a:t>mira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amazing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6277" y="4162246"/>
            <a:ext cx="15139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BBB59"/>
                </a:solidFill>
              </a:rPr>
              <a:t>corona</a:t>
            </a:r>
          </a:p>
          <a:p>
            <a:r>
              <a:rPr lang="en-US" sz="2800" dirty="0"/>
              <a:t>crown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60" y="746457"/>
            <a:ext cx="3200400" cy="254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91829" y="55874"/>
            <a:ext cx="6411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Holly Christmas"/>
                <a:cs typeface="Holly Christmas"/>
              </a:rPr>
              <a:t>word roots challenge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1929" y="5596136"/>
            <a:ext cx="1393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videre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to see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0746" y="5209927"/>
            <a:ext cx="20766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numerare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to count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85746" y="3203807"/>
            <a:ext cx="10481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BBB59"/>
                </a:solidFill>
              </a:rPr>
              <a:t>via</a:t>
            </a:r>
          </a:p>
          <a:p>
            <a:r>
              <a:rPr lang="en-US" sz="2800" dirty="0"/>
              <a:t>street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4696" y="3095785"/>
            <a:ext cx="1470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digitus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finger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617D61-B040-4A68-97EC-971B16E1FB42}"/>
              </a:ext>
            </a:extLst>
          </p:cNvPr>
          <p:cNvSpPr txBox="1"/>
          <p:nvPr/>
        </p:nvSpPr>
        <p:spPr>
          <a:xfrm>
            <a:off x="2341390" y="1083212"/>
            <a:ext cx="245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English words do we get from these Latin words?</a:t>
            </a:r>
          </a:p>
        </p:txBody>
      </p:sp>
    </p:spTree>
    <p:extLst>
      <p:ext uri="{BB962C8B-B14F-4D97-AF65-F5344CB8AC3E}">
        <p14:creationId xmlns:p14="http://schemas.microsoft.com/office/powerpoint/2010/main" val="23818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299" y="6492875"/>
            <a:ext cx="1157514" cy="365125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07444" y="23516"/>
            <a:ext cx="5838907" cy="796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Possessive nouns: ex. 3</a:t>
            </a:r>
          </a:p>
        </p:txBody>
      </p:sp>
      <p:pic>
        <p:nvPicPr>
          <p:cNvPr id="3" name="Picture 2" descr="Screen Shot 2017-03-09 at 12.4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56" y="1533878"/>
            <a:ext cx="8051800" cy="424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952471">
            <a:off x="6526178" y="329331"/>
            <a:ext cx="2443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merican Typewriter"/>
                <a:cs typeface="American Typewriter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889691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299" y="6492875"/>
            <a:ext cx="1157514" cy="365125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6222" y="23516"/>
            <a:ext cx="8353778" cy="79670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Possessive nouns: ex. 4 (extension)</a:t>
            </a:r>
          </a:p>
        </p:txBody>
      </p:sp>
      <p:pic>
        <p:nvPicPr>
          <p:cNvPr id="3" name="Picture 2" descr="Screen Shot 2017-03-09 at 12.49.14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28"/>
          <a:stretch/>
        </p:blipFill>
        <p:spPr>
          <a:xfrm>
            <a:off x="536222" y="926315"/>
            <a:ext cx="7470077" cy="5806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952471">
            <a:off x="6526178" y="329331"/>
            <a:ext cx="2443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merican Typewriter"/>
                <a:cs typeface="American Typewriter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646023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Plenary</a:t>
            </a:r>
          </a:p>
        </p:txBody>
      </p:sp>
      <p:pic>
        <p:nvPicPr>
          <p:cNvPr id="5" name="Picture 4" descr="iucundus_large_colou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88" y="969472"/>
            <a:ext cx="1747892" cy="188431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785702" y="1312333"/>
            <a:ext cx="5832391" cy="1382889"/>
          </a:xfrm>
          <a:prstGeom prst="wedgeEllipseCallout">
            <a:avLst>
              <a:gd name="adj1" fmla="val -61323"/>
              <a:gd name="adj2" fmla="val -679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62726" y="1555031"/>
            <a:ext cx="5005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What does the Latin verb ‘</a:t>
            </a:r>
            <a:r>
              <a:rPr lang="en-US" sz="2800" dirty="0" err="1">
                <a:solidFill>
                  <a:srgbClr val="7F7F7F"/>
                </a:solidFill>
                <a:latin typeface="Papyrus"/>
                <a:cs typeface="Papyrus"/>
              </a:rPr>
              <a:t>es</a:t>
            </a:r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’, mean? </a:t>
            </a:r>
          </a:p>
        </p:txBody>
      </p:sp>
      <p:pic>
        <p:nvPicPr>
          <p:cNvPr id="8" name="Picture 7" descr="iucundus_large_colour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64194" y="3989335"/>
            <a:ext cx="1739129" cy="188431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flipH="1">
            <a:off x="246215" y="2948609"/>
            <a:ext cx="7269899" cy="1612348"/>
          </a:xfrm>
          <a:prstGeom prst="wedgeEllipseCallout">
            <a:avLst>
              <a:gd name="adj1" fmla="val -45494"/>
              <a:gd name="adj2" fmla="val 4142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1086" y="3290215"/>
            <a:ext cx="649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What English words come from the Latin word ‘locus’, meaning  ‘place’? </a:t>
            </a:r>
          </a:p>
        </p:txBody>
      </p:sp>
      <p:sp>
        <p:nvSpPr>
          <p:cNvPr id="11" name="Oval Callout 10"/>
          <p:cNvSpPr/>
          <p:nvPr/>
        </p:nvSpPr>
        <p:spPr>
          <a:xfrm flipH="1">
            <a:off x="139545" y="5118394"/>
            <a:ext cx="6310601" cy="1143257"/>
          </a:xfrm>
          <a:prstGeom prst="wedgeEllipseCallout">
            <a:avLst>
              <a:gd name="adj1" fmla="val -65220"/>
              <a:gd name="adj2" fmla="val -33492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2788" y="5251100"/>
            <a:ext cx="5366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7F7F7F"/>
                </a:solidFill>
                <a:latin typeface="Papyrus"/>
                <a:cs typeface="Papyrus"/>
              </a:rPr>
              <a:t>“corona </a:t>
            </a:r>
            <a:r>
              <a:rPr lang="en-GB" sz="2800" dirty="0" err="1">
                <a:solidFill>
                  <a:srgbClr val="7F7F7F"/>
                </a:solidFill>
                <a:latin typeface="Papyrus"/>
                <a:cs typeface="Papyrus"/>
              </a:rPr>
              <a:t>reginae</a:t>
            </a:r>
            <a:r>
              <a:rPr lang="en-GB" sz="2800" dirty="0">
                <a:solidFill>
                  <a:srgbClr val="7F7F7F"/>
                </a:solidFill>
                <a:latin typeface="Papyrus"/>
                <a:cs typeface="Papyrus"/>
              </a:rPr>
              <a:t> est.” Whose crown is it?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</p:spTree>
    <p:extLst>
      <p:ext uri="{BB962C8B-B14F-4D97-AF65-F5344CB8AC3E}">
        <p14:creationId xmlns:p14="http://schemas.microsoft.com/office/powerpoint/2010/main" val="254993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Explosive endings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pic>
        <p:nvPicPr>
          <p:cNvPr id="5" name="Picture 4" descr="explosion-153710__3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63" y="1002090"/>
            <a:ext cx="3014720" cy="2762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5093" y="1978054"/>
            <a:ext cx="1319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3477" y="1978054"/>
            <a:ext cx="1064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8672" y="1978054"/>
            <a:ext cx="1032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214" y="4239830"/>
            <a:ext cx="1895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bamus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79458" y="4239830"/>
            <a:ext cx="1424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batis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7794" y="4239830"/>
            <a:ext cx="1362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bant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2338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626" y="48136"/>
            <a:ext cx="7422591" cy="8160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fire verbs (mixed tenses)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3811" y="1628173"/>
            <a:ext cx="120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audire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060" y="2475950"/>
            <a:ext cx="2318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audie</a:t>
            </a:r>
            <a:r>
              <a:rPr lang="en-US" sz="4000" b="1" dirty="0" err="1">
                <a:solidFill>
                  <a:srgbClr val="4F81BD"/>
                </a:solidFill>
                <a:latin typeface="+mj-lt"/>
                <a:cs typeface="Comic Sans MS"/>
              </a:rPr>
              <a:t>bam</a:t>
            </a:r>
            <a:endParaRPr lang="en-US" sz="4000" b="1" dirty="0">
              <a:solidFill>
                <a:srgbClr val="4F81BD"/>
              </a:solidFill>
              <a:latin typeface="+mj-lt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0446" y="5356620"/>
            <a:ext cx="1653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clama</a:t>
            </a:r>
            <a:r>
              <a:rPr lang="en-US" sz="4000" b="1" dirty="0" err="1">
                <a:solidFill>
                  <a:schemeClr val="accent3"/>
                </a:solidFill>
                <a:latin typeface="+mj-lt"/>
                <a:cs typeface="Comic Sans MS"/>
              </a:rPr>
              <a:t>s</a:t>
            </a:r>
            <a:endParaRPr lang="en-US" sz="4000" b="1" dirty="0">
              <a:solidFill>
                <a:schemeClr val="accent3"/>
              </a:solidFill>
              <a:latin typeface="+mj-lt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621" y="4781855"/>
            <a:ext cx="1292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  <a:cs typeface="Comic Sans MS"/>
              </a:rPr>
              <a:t>audi</a:t>
            </a:r>
            <a:r>
              <a:rPr lang="en-US" sz="4000" b="1" dirty="0">
                <a:solidFill>
                  <a:srgbClr val="C0504D"/>
                </a:solidFill>
                <a:latin typeface="+mj-lt"/>
                <a:cs typeface="Comic Sans MS"/>
              </a:rPr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0446" y="3494488"/>
            <a:ext cx="2256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canta</a:t>
            </a:r>
            <a:r>
              <a:rPr lang="en-US" sz="4000" b="1" dirty="0" err="1">
                <a:solidFill>
                  <a:srgbClr val="4F81BD"/>
                </a:solidFill>
                <a:latin typeface="+mj-lt"/>
                <a:cs typeface="Comic Sans MS"/>
              </a:rPr>
              <a:t>mus</a:t>
            </a:r>
            <a:endParaRPr lang="en-US" sz="4000" b="1" dirty="0">
              <a:solidFill>
                <a:srgbClr val="4F81BD"/>
              </a:solidFill>
              <a:latin typeface="+mj-lt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3536" y="3660299"/>
            <a:ext cx="2482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clama</a:t>
            </a:r>
            <a:r>
              <a:rPr lang="en-US" sz="4000" b="1" dirty="0" err="1">
                <a:solidFill>
                  <a:srgbClr val="9BBB59"/>
                </a:solidFill>
                <a:latin typeface="+mj-lt"/>
                <a:cs typeface="Comic Sans MS"/>
              </a:rPr>
              <a:t>batis</a:t>
            </a:r>
            <a:endParaRPr lang="en-US" sz="4000" b="1" dirty="0">
              <a:solidFill>
                <a:srgbClr val="9BBB59"/>
              </a:solidFill>
              <a:latin typeface="+mj-lt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8739" y="2475950"/>
            <a:ext cx="1902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  <a:cs typeface="Comic Sans MS"/>
              </a:rPr>
              <a:t>clama</a:t>
            </a:r>
            <a:r>
              <a:rPr lang="en-US" sz="4000" b="1" dirty="0">
                <a:solidFill>
                  <a:srgbClr val="C0504D"/>
                </a:solidFill>
                <a:latin typeface="+mj-lt"/>
                <a:cs typeface="Comic Sans MS"/>
              </a:rPr>
              <a:t>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04762" y="1626162"/>
            <a:ext cx="145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clamare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9152" y="5914153"/>
            <a:ext cx="206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canta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bat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479" y="4427912"/>
            <a:ext cx="1381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  <a:cs typeface="Comic Sans MS"/>
              </a:rPr>
              <a:t>cant</a:t>
            </a:r>
            <a:r>
              <a:rPr lang="en-US" sz="4000" b="1" dirty="0">
                <a:solidFill>
                  <a:schemeClr val="accent1"/>
                </a:solidFill>
                <a:latin typeface="+mj-lt"/>
                <a:cs typeface="Comic Sans MS"/>
              </a:rPr>
              <a:t>o</a:t>
            </a: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08050" y="1626162"/>
            <a:ext cx="139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cantare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people-72732__34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991" y="864196"/>
            <a:ext cx="847228" cy="1285186"/>
          </a:xfrm>
          <a:prstGeom prst="rect">
            <a:avLst/>
          </a:prstGeom>
        </p:spPr>
      </p:pic>
      <p:pic>
        <p:nvPicPr>
          <p:cNvPr id="5" name="Picture 4" descr="cute-15719__3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5" y="1122529"/>
            <a:ext cx="1543296" cy="10288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625" y="864196"/>
            <a:ext cx="934293" cy="14014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6350" y="1002760"/>
            <a:ext cx="850703" cy="7099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66350" y="1626162"/>
            <a:ext cx="89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esse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9258" y="2598470"/>
            <a:ext cx="647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e</a:t>
            </a:r>
            <a:r>
              <a:rPr lang="en-US" sz="4000" b="1" dirty="0" err="1">
                <a:solidFill>
                  <a:schemeClr val="accent3"/>
                </a:solidFill>
                <a:latin typeface="+mj-lt"/>
                <a:cs typeface="Comic Sans MS"/>
              </a:rPr>
              <a:t>s</a:t>
            </a:r>
            <a:endParaRPr lang="en-US" sz="4000" b="1" dirty="0">
              <a:solidFill>
                <a:schemeClr val="accent3"/>
              </a:solidFill>
              <a:latin typeface="+mj-lt"/>
              <a:cs typeface="Comic Sans M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93373" y="5008097"/>
            <a:ext cx="825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es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9163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63" y="86139"/>
            <a:ext cx="850703" cy="1191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2801" y="32760"/>
            <a:ext cx="784748" cy="1245123"/>
          </a:xfrm>
          <a:prstGeom prst="rect">
            <a:avLst/>
          </a:prstGeom>
        </p:spPr>
      </p:pic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358" y="-7068"/>
            <a:ext cx="5981411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on the draw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30011" y="4867602"/>
            <a:ext cx="1551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+mj-lt"/>
                <a:cs typeface="Comic Sans MS"/>
              </a:rPr>
              <a:t>in </a:t>
            </a:r>
            <a:r>
              <a:rPr lang="en-US" sz="4800" b="1" dirty="0" err="1">
                <a:latin typeface="+mj-lt"/>
                <a:cs typeface="Comic Sans MS"/>
              </a:rPr>
              <a:t>viā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7688" flipH="1">
            <a:off x="1767528" y="45209"/>
            <a:ext cx="609900" cy="1219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06237" y="4867602"/>
            <a:ext cx="3304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cantabamus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" y="1689112"/>
            <a:ext cx="3560870" cy="234785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08400" y="1885635"/>
            <a:ext cx="130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femina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41629" y="2171857"/>
            <a:ext cx="119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63" y="1825189"/>
            <a:ext cx="850703" cy="70994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90848" y="2176565"/>
            <a:ext cx="121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68768" y="2389341"/>
            <a:ext cx="139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cantare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31729" y="2393208"/>
            <a:ext cx="1294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habere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6427" y="2722137"/>
            <a:ext cx="120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regina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1567" y="2388548"/>
            <a:ext cx="89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esse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78" y="1285766"/>
            <a:ext cx="518664" cy="691551"/>
          </a:xfrm>
          <a:prstGeom prst="rect">
            <a:avLst/>
          </a:prstGeom>
        </p:spPr>
      </p:pic>
      <p:pic>
        <p:nvPicPr>
          <p:cNvPr id="45" name="Picture 44" descr="emoticon-1669804__180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709" y="1585953"/>
            <a:ext cx="893140" cy="893140"/>
          </a:xfrm>
          <a:prstGeom prst="rect">
            <a:avLst/>
          </a:prstGeom>
        </p:spPr>
      </p:pic>
      <p:pic>
        <p:nvPicPr>
          <p:cNvPr id="46" name="Picture 45" descr="wow-1300898__180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71" y="1585953"/>
            <a:ext cx="1111729" cy="833797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3708400" y="1285766"/>
            <a:ext cx="2705191" cy="314109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508272" y="1638606"/>
            <a:ext cx="2610238" cy="2343224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83835" y="3463411"/>
            <a:ext cx="122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amare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87549" y="3440752"/>
            <a:ext cx="145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clamare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35136" y="3894822"/>
            <a:ext cx="70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via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26106" y="3575556"/>
            <a:ext cx="111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maga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51994" y="1554232"/>
            <a:ext cx="1284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corona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77325" y="3245357"/>
            <a:ext cx="101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locus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06487" y="2110960"/>
            <a:ext cx="113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equus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29760" y="3082860"/>
            <a:ext cx="148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frigidus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frigida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167" y="1765623"/>
            <a:ext cx="528568" cy="792852"/>
          </a:xfrm>
          <a:prstGeom prst="rect">
            <a:avLst/>
          </a:prstGeom>
        </p:spPr>
      </p:pic>
      <p:pic>
        <p:nvPicPr>
          <p:cNvPr id="69" name="Picture 68" descr="people-72732__340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643" y="2974819"/>
            <a:ext cx="430444" cy="65295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9" y="2939435"/>
            <a:ext cx="760977" cy="71715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729" y="1742115"/>
            <a:ext cx="969277" cy="726958"/>
          </a:xfrm>
          <a:prstGeom prst="rect">
            <a:avLst/>
          </a:prstGeom>
        </p:spPr>
      </p:pic>
      <p:pic>
        <p:nvPicPr>
          <p:cNvPr id="72" name="Picture 71" descr="horse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51768" y="2057843"/>
            <a:ext cx="506725" cy="72985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041" y="2348763"/>
            <a:ext cx="429801" cy="57083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102" y="3190634"/>
            <a:ext cx="716008" cy="577944"/>
          </a:xfrm>
          <a:prstGeom prst="rect">
            <a:avLst/>
          </a:prstGeom>
        </p:spPr>
      </p:pic>
      <p:pic>
        <p:nvPicPr>
          <p:cNvPr id="75" name="Picture 74" descr="crown-2024687__340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522" y="1308981"/>
            <a:ext cx="859362" cy="429681"/>
          </a:xfrm>
          <a:prstGeom prst="rect">
            <a:avLst/>
          </a:prstGeom>
        </p:spPr>
      </p:pic>
      <p:pic>
        <p:nvPicPr>
          <p:cNvPr id="76" name="Picture 75" descr="signpost-2030780__340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189" y="2540000"/>
            <a:ext cx="1168768" cy="877221"/>
          </a:xfrm>
          <a:prstGeom prst="rect">
            <a:avLst/>
          </a:prstGeom>
        </p:spPr>
      </p:pic>
      <p:pic>
        <p:nvPicPr>
          <p:cNvPr id="77" name="Picture 76" descr="city-2042634__340.pn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427" y="3539426"/>
            <a:ext cx="1125719" cy="526502"/>
          </a:xfrm>
          <a:prstGeom prst="rect">
            <a:avLst/>
          </a:prstGeom>
        </p:spPr>
      </p:pic>
      <p:pic>
        <p:nvPicPr>
          <p:cNvPr id="78" name="Picture 77" descr="signs-26350__340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52" y="3219372"/>
            <a:ext cx="725714" cy="6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63" y="86139"/>
            <a:ext cx="850703" cy="1191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2801" y="32760"/>
            <a:ext cx="784748" cy="1245123"/>
          </a:xfrm>
          <a:prstGeom prst="rect">
            <a:avLst/>
          </a:prstGeom>
        </p:spPr>
      </p:pic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358" y="-7068"/>
            <a:ext cx="5981411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on the draw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52993" y="4967938"/>
            <a:ext cx="1975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femina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7688" flipH="1">
            <a:off x="1767528" y="45209"/>
            <a:ext cx="609900" cy="1219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87518" y="4967938"/>
            <a:ext cx="1915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clamat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006" y="4967938"/>
            <a:ext cx="4561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+mj-lt"/>
                <a:cs typeface="Comic Sans MS"/>
              </a:rPr>
              <a:t>“</a:t>
            </a:r>
            <a:r>
              <a:rPr lang="en-US" sz="4800" b="1" dirty="0" err="1">
                <a:latin typeface="+mj-lt"/>
                <a:cs typeface="Comic Sans MS"/>
              </a:rPr>
              <a:t>maga</a:t>
            </a:r>
            <a:r>
              <a:rPr lang="en-US" sz="4800" b="1" dirty="0">
                <a:latin typeface="+mj-lt"/>
                <a:cs typeface="Comic Sans MS"/>
              </a:rPr>
              <a:t> </a:t>
            </a:r>
            <a:r>
              <a:rPr lang="en-US" sz="4800" b="1" dirty="0" err="1">
                <a:latin typeface="+mj-lt"/>
                <a:cs typeface="Comic Sans MS"/>
              </a:rPr>
              <a:t>irata</a:t>
            </a:r>
            <a:r>
              <a:rPr lang="en-US" sz="4800" b="1" dirty="0">
                <a:latin typeface="+mj-lt"/>
                <a:cs typeface="Comic Sans MS"/>
              </a:rPr>
              <a:t> </a:t>
            </a:r>
            <a:r>
              <a:rPr lang="en-US" sz="4800" b="1" dirty="0" err="1">
                <a:latin typeface="+mj-lt"/>
                <a:cs typeface="Comic Sans MS"/>
              </a:rPr>
              <a:t>est</a:t>
            </a:r>
            <a:r>
              <a:rPr lang="en-US" sz="4800" b="1" dirty="0">
                <a:latin typeface="+mj-lt"/>
                <a:cs typeface="Comic Sans MS"/>
              </a:rPr>
              <a:t>!”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" y="1689112"/>
            <a:ext cx="3560870" cy="234785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08400" y="1885635"/>
            <a:ext cx="130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femina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41629" y="2171857"/>
            <a:ext cx="119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63" y="1825189"/>
            <a:ext cx="850703" cy="70994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90848" y="2176565"/>
            <a:ext cx="121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68768" y="2389341"/>
            <a:ext cx="139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cantare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31729" y="2393208"/>
            <a:ext cx="1294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habere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6427" y="2722137"/>
            <a:ext cx="120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regina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1567" y="2388548"/>
            <a:ext cx="89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esse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78" y="1285766"/>
            <a:ext cx="518664" cy="691551"/>
          </a:xfrm>
          <a:prstGeom prst="rect">
            <a:avLst/>
          </a:prstGeom>
        </p:spPr>
      </p:pic>
      <p:pic>
        <p:nvPicPr>
          <p:cNvPr id="45" name="Picture 44" descr="emoticon-1669804__180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709" y="1585953"/>
            <a:ext cx="893140" cy="893140"/>
          </a:xfrm>
          <a:prstGeom prst="rect">
            <a:avLst/>
          </a:prstGeom>
        </p:spPr>
      </p:pic>
      <p:pic>
        <p:nvPicPr>
          <p:cNvPr id="46" name="Picture 45" descr="wow-1300898__180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71" y="1585953"/>
            <a:ext cx="1111729" cy="833797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3708400" y="1285766"/>
            <a:ext cx="2705191" cy="314109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508272" y="1638606"/>
            <a:ext cx="2610238" cy="2343224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83835" y="3463411"/>
            <a:ext cx="122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amare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87549" y="3440752"/>
            <a:ext cx="145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clamare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35136" y="3894822"/>
            <a:ext cx="70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via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26106" y="3575556"/>
            <a:ext cx="111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maga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51994" y="1554232"/>
            <a:ext cx="1284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corona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77325" y="3245357"/>
            <a:ext cx="101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locus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06487" y="2110960"/>
            <a:ext cx="113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equus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29760" y="3082860"/>
            <a:ext cx="148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frigidus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frigida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167" y="1765623"/>
            <a:ext cx="528568" cy="792852"/>
          </a:xfrm>
          <a:prstGeom prst="rect">
            <a:avLst/>
          </a:prstGeom>
        </p:spPr>
      </p:pic>
      <p:pic>
        <p:nvPicPr>
          <p:cNvPr id="69" name="Picture 68" descr="people-72732__340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643" y="2974819"/>
            <a:ext cx="430444" cy="65295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9" y="2939435"/>
            <a:ext cx="760977" cy="71715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729" y="1742115"/>
            <a:ext cx="969277" cy="726958"/>
          </a:xfrm>
          <a:prstGeom prst="rect">
            <a:avLst/>
          </a:prstGeom>
        </p:spPr>
      </p:pic>
      <p:pic>
        <p:nvPicPr>
          <p:cNvPr id="72" name="Picture 71" descr="horse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51768" y="2057843"/>
            <a:ext cx="506725" cy="72985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041" y="2348763"/>
            <a:ext cx="429801" cy="57083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102" y="3190634"/>
            <a:ext cx="716008" cy="577944"/>
          </a:xfrm>
          <a:prstGeom prst="rect">
            <a:avLst/>
          </a:prstGeom>
        </p:spPr>
      </p:pic>
      <p:pic>
        <p:nvPicPr>
          <p:cNvPr id="75" name="Picture 74" descr="crown-2024687__340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522" y="1308981"/>
            <a:ext cx="859362" cy="429681"/>
          </a:xfrm>
          <a:prstGeom prst="rect">
            <a:avLst/>
          </a:prstGeom>
        </p:spPr>
      </p:pic>
      <p:pic>
        <p:nvPicPr>
          <p:cNvPr id="76" name="Picture 75" descr="signpost-2030780__340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189" y="2540000"/>
            <a:ext cx="1168768" cy="877221"/>
          </a:xfrm>
          <a:prstGeom prst="rect">
            <a:avLst/>
          </a:prstGeom>
        </p:spPr>
      </p:pic>
      <p:pic>
        <p:nvPicPr>
          <p:cNvPr id="77" name="Picture 76" descr="city-2042634__340.pn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427" y="3539426"/>
            <a:ext cx="1125719" cy="526502"/>
          </a:xfrm>
          <a:prstGeom prst="rect">
            <a:avLst/>
          </a:prstGeom>
        </p:spPr>
      </p:pic>
      <p:pic>
        <p:nvPicPr>
          <p:cNvPr id="78" name="Picture 77" descr="signs-26350__340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52" y="3219372"/>
            <a:ext cx="725714" cy="6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8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63" y="86139"/>
            <a:ext cx="850703" cy="1191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2801" y="32760"/>
            <a:ext cx="784748" cy="124512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200" y="1689112"/>
            <a:ext cx="3560870" cy="234785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358" y="-7068"/>
            <a:ext cx="5981411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on the draw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84822" y="4999964"/>
            <a:ext cx="2457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coronam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7688" flipH="1">
            <a:off x="1767528" y="45209"/>
            <a:ext cx="609900" cy="1219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708400" y="1885635"/>
            <a:ext cx="130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femina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41629" y="2171857"/>
            <a:ext cx="119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63" y="1825189"/>
            <a:ext cx="850703" cy="70994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790848" y="2176565"/>
            <a:ext cx="121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68768" y="2389341"/>
            <a:ext cx="139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cantare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1729" y="2393208"/>
            <a:ext cx="1294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habere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46427" y="2722137"/>
            <a:ext cx="120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regina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1567" y="2388548"/>
            <a:ext cx="89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esse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78" y="1285766"/>
            <a:ext cx="518664" cy="691551"/>
          </a:xfrm>
          <a:prstGeom prst="rect">
            <a:avLst/>
          </a:prstGeom>
        </p:spPr>
      </p:pic>
      <p:pic>
        <p:nvPicPr>
          <p:cNvPr id="3" name="Picture 2" descr="emoticon-1669804__180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709" y="1585953"/>
            <a:ext cx="893140" cy="893140"/>
          </a:xfrm>
          <a:prstGeom prst="rect">
            <a:avLst/>
          </a:prstGeom>
        </p:spPr>
      </p:pic>
      <p:pic>
        <p:nvPicPr>
          <p:cNvPr id="4" name="Picture 3" descr="wow-1300898__180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71" y="1585953"/>
            <a:ext cx="1111729" cy="83379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708400" y="1285766"/>
            <a:ext cx="2705191" cy="314109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508272" y="1638606"/>
            <a:ext cx="2610238" cy="2343224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04773" y="4999964"/>
            <a:ext cx="1672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habet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261" y="4999964"/>
            <a:ext cx="1790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regina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70248" y="5004595"/>
            <a:ext cx="1860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miram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3835" y="3463411"/>
            <a:ext cx="122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amare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87549" y="3440752"/>
            <a:ext cx="145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clamare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5136" y="3894822"/>
            <a:ext cx="70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via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26106" y="3575556"/>
            <a:ext cx="111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maga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51994" y="1554232"/>
            <a:ext cx="1284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corona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77325" y="3245357"/>
            <a:ext cx="101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locus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06487" y="2110960"/>
            <a:ext cx="113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equus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29760" y="3082860"/>
            <a:ext cx="148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frigidus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frigida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167" y="1765623"/>
            <a:ext cx="528568" cy="792852"/>
          </a:xfrm>
          <a:prstGeom prst="rect">
            <a:avLst/>
          </a:prstGeom>
        </p:spPr>
      </p:pic>
      <p:pic>
        <p:nvPicPr>
          <p:cNvPr id="46" name="Picture 45" descr="people-72732__340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643" y="2974819"/>
            <a:ext cx="430444" cy="65295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9" y="2939435"/>
            <a:ext cx="760977" cy="71715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729" y="1742115"/>
            <a:ext cx="969277" cy="726958"/>
          </a:xfrm>
          <a:prstGeom prst="rect">
            <a:avLst/>
          </a:prstGeom>
        </p:spPr>
      </p:pic>
      <p:pic>
        <p:nvPicPr>
          <p:cNvPr id="57" name="Picture 56" descr="horse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51768" y="2057843"/>
            <a:ext cx="506725" cy="7298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041" y="2348763"/>
            <a:ext cx="429801" cy="5708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102" y="3190634"/>
            <a:ext cx="716008" cy="577944"/>
          </a:xfrm>
          <a:prstGeom prst="rect">
            <a:avLst/>
          </a:prstGeom>
        </p:spPr>
      </p:pic>
      <p:pic>
        <p:nvPicPr>
          <p:cNvPr id="6" name="Picture 5" descr="crown-2024687__340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522" y="1308981"/>
            <a:ext cx="859362" cy="429681"/>
          </a:xfrm>
          <a:prstGeom prst="rect">
            <a:avLst/>
          </a:prstGeom>
        </p:spPr>
      </p:pic>
      <p:pic>
        <p:nvPicPr>
          <p:cNvPr id="7" name="Picture 6" descr="signpost-2030780__340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189" y="2540000"/>
            <a:ext cx="1168768" cy="877221"/>
          </a:xfrm>
          <a:prstGeom prst="rect">
            <a:avLst/>
          </a:prstGeom>
        </p:spPr>
      </p:pic>
      <p:pic>
        <p:nvPicPr>
          <p:cNvPr id="8" name="Picture 7" descr="city-2042634__340.pn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427" y="3539426"/>
            <a:ext cx="1125719" cy="526502"/>
          </a:xfrm>
          <a:prstGeom prst="rect">
            <a:avLst/>
          </a:prstGeom>
        </p:spPr>
      </p:pic>
      <p:pic>
        <p:nvPicPr>
          <p:cNvPr id="9" name="Picture 8" descr="signs-26350__340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52" y="3219372"/>
            <a:ext cx="725714" cy="6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6" grpId="0"/>
      <p:bldP spid="27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63" y="86139"/>
            <a:ext cx="850703" cy="1191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2801" y="32760"/>
            <a:ext cx="784748" cy="1245123"/>
          </a:xfrm>
          <a:prstGeom prst="rect">
            <a:avLst/>
          </a:prstGeom>
        </p:spPr>
      </p:pic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358" y="-7068"/>
            <a:ext cx="5981411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on the draw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40891" y="5113082"/>
            <a:ext cx="1500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+mj-lt"/>
                <a:cs typeface="Comic Sans MS"/>
              </a:rPr>
              <a:t>locos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7688" flipH="1">
            <a:off x="1767528" y="45209"/>
            <a:ext cx="609900" cy="1219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86685" y="5113082"/>
            <a:ext cx="1836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amant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4734" y="5113082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equi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82382" y="5125177"/>
            <a:ext cx="2099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frigidos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6200" y="1689112"/>
            <a:ext cx="3560870" cy="234785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08400" y="1885635"/>
            <a:ext cx="130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femina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41629" y="2171857"/>
            <a:ext cx="119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63" y="1825189"/>
            <a:ext cx="850703" cy="70994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790848" y="2176565"/>
            <a:ext cx="121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68768" y="2389341"/>
            <a:ext cx="139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cantare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31729" y="2393208"/>
            <a:ext cx="1294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habere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46427" y="2722137"/>
            <a:ext cx="120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regina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1567" y="2388548"/>
            <a:ext cx="89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esse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78" y="1285766"/>
            <a:ext cx="518664" cy="691551"/>
          </a:xfrm>
          <a:prstGeom prst="rect">
            <a:avLst/>
          </a:prstGeom>
        </p:spPr>
      </p:pic>
      <p:pic>
        <p:nvPicPr>
          <p:cNvPr id="46" name="Picture 45" descr="emoticon-1669804__180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709" y="1585953"/>
            <a:ext cx="893140" cy="893140"/>
          </a:xfrm>
          <a:prstGeom prst="rect">
            <a:avLst/>
          </a:prstGeom>
        </p:spPr>
      </p:pic>
      <p:pic>
        <p:nvPicPr>
          <p:cNvPr id="50" name="Picture 49" descr="wow-1300898__180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71" y="1585953"/>
            <a:ext cx="1111729" cy="833797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3708400" y="1285766"/>
            <a:ext cx="2705191" cy="314109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6508272" y="1638606"/>
            <a:ext cx="2610238" cy="2343224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83835" y="3463411"/>
            <a:ext cx="122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amare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87549" y="3440752"/>
            <a:ext cx="145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clamare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5136" y="3894822"/>
            <a:ext cx="70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via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26106" y="3575556"/>
            <a:ext cx="111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maga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51994" y="1554232"/>
            <a:ext cx="1284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corona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77325" y="3245357"/>
            <a:ext cx="101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locus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06487" y="2110960"/>
            <a:ext cx="113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equus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29760" y="3082860"/>
            <a:ext cx="148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frigidus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frigida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167" y="1765623"/>
            <a:ext cx="528568" cy="792852"/>
          </a:xfrm>
          <a:prstGeom prst="rect">
            <a:avLst/>
          </a:prstGeom>
        </p:spPr>
      </p:pic>
      <p:pic>
        <p:nvPicPr>
          <p:cNvPr id="70" name="Picture 69" descr="people-72732__340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643" y="2974819"/>
            <a:ext cx="430444" cy="65295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9" y="2939435"/>
            <a:ext cx="760977" cy="71715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729" y="1742115"/>
            <a:ext cx="969277" cy="726958"/>
          </a:xfrm>
          <a:prstGeom prst="rect">
            <a:avLst/>
          </a:prstGeom>
        </p:spPr>
      </p:pic>
      <p:pic>
        <p:nvPicPr>
          <p:cNvPr id="73" name="Picture 72" descr="horse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51768" y="2057843"/>
            <a:ext cx="506725" cy="72985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041" y="2348763"/>
            <a:ext cx="429801" cy="5708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102" y="3190634"/>
            <a:ext cx="716008" cy="577944"/>
          </a:xfrm>
          <a:prstGeom prst="rect">
            <a:avLst/>
          </a:prstGeom>
        </p:spPr>
      </p:pic>
      <p:pic>
        <p:nvPicPr>
          <p:cNvPr id="76" name="Picture 75" descr="crown-2024687__340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522" y="1308981"/>
            <a:ext cx="859362" cy="429681"/>
          </a:xfrm>
          <a:prstGeom prst="rect">
            <a:avLst/>
          </a:prstGeom>
        </p:spPr>
      </p:pic>
      <p:pic>
        <p:nvPicPr>
          <p:cNvPr id="77" name="Picture 76" descr="signpost-2030780__340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189" y="2540000"/>
            <a:ext cx="1168768" cy="877221"/>
          </a:xfrm>
          <a:prstGeom prst="rect">
            <a:avLst/>
          </a:prstGeom>
        </p:spPr>
      </p:pic>
      <p:pic>
        <p:nvPicPr>
          <p:cNvPr id="78" name="Picture 77" descr="city-2042634__340.pn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427" y="3539426"/>
            <a:ext cx="1125719" cy="526502"/>
          </a:xfrm>
          <a:prstGeom prst="rect">
            <a:avLst/>
          </a:prstGeom>
        </p:spPr>
      </p:pic>
      <p:pic>
        <p:nvPicPr>
          <p:cNvPr id="79" name="Picture 78" descr="signs-26350__340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52" y="3219372"/>
            <a:ext cx="725714" cy="6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6" grpId="0"/>
      <p:bldP spid="27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299" y="6492875"/>
            <a:ext cx="1157514" cy="365125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30010"/>
              </p:ext>
            </p:extLst>
          </p:nvPr>
        </p:nvGraphicFramePr>
        <p:xfrm>
          <a:off x="5005615" y="1891409"/>
          <a:ext cx="3416298" cy="2343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15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‘us’ noun</a:t>
                      </a:r>
                      <a:r>
                        <a:rPr lang="en-US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 endings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Papyrus"/>
                        <a:cs typeface="Papyru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one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(singular)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more than one (plural)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subject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6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object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4053" y="2756758"/>
            <a:ext cx="701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3253" y="3490442"/>
            <a:ext cx="931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2140" y="2756758"/>
            <a:ext cx="314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6351" y="3485697"/>
            <a:ext cx="702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649126"/>
              </p:ext>
            </p:extLst>
          </p:nvPr>
        </p:nvGraphicFramePr>
        <p:xfrm>
          <a:off x="385234" y="1965482"/>
          <a:ext cx="3416298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3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‘a’ noun</a:t>
                      </a:r>
                      <a:r>
                        <a:rPr lang="en-US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 endings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Papyrus"/>
                        <a:cs typeface="Papyru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one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(singular)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more than one (plural)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subject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object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23372" y="2738176"/>
            <a:ext cx="454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8558" y="3467115"/>
            <a:ext cx="90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6659" y="2721756"/>
            <a:ext cx="73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5970" y="3463395"/>
            <a:ext cx="675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06469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  <a:cs typeface="Papyrus"/>
              </a:rPr>
              <a:t>Noun endings in Latin show if the noun is the </a:t>
            </a:r>
            <a:r>
              <a:rPr lang="en-US" sz="2000" b="1" dirty="0">
                <a:latin typeface="+mj-lt"/>
                <a:cs typeface="Papyrus"/>
              </a:rPr>
              <a:t>subject</a:t>
            </a:r>
            <a:r>
              <a:rPr lang="en-US" sz="2000" dirty="0">
                <a:latin typeface="+mj-lt"/>
                <a:cs typeface="Papyrus"/>
              </a:rPr>
              <a:t> (doing the action) or </a:t>
            </a:r>
            <a:r>
              <a:rPr lang="en-US" sz="2000" b="1" dirty="0">
                <a:latin typeface="+mj-lt"/>
                <a:cs typeface="Papyrus"/>
              </a:rPr>
              <a:t>object</a:t>
            </a:r>
            <a:r>
              <a:rPr lang="en-US" sz="2000" dirty="0">
                <a:latin typeface="+mj-lt"/>
                <a:cs typeface="Papyrus"/>
              </a:rPr>
              <a:t> having the action done to it) in a sentence.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64940" y="-52340"/>
            <a:ext cx="5981411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Recap: subject &amp; object</a:t>
            </a:r>
          </a:p>
        </p:txBody>
      </p:sp>
      <p:sp>
        <p:nvSpPr>
          <p:cNvPr id="2" name="Oval 1"/>
          <p:cNvSpPr/>
          <p:nvPr/>
        </p:nvSpPr>
        <p:spPr>
          <a:xfrm>
            <a:off x="1340512" y="2756758"/>
            <a:ext cx="2657508" cy="923575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56365" y="2756758"/>
            <a:ext cx="2657508" cy="923575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42727" y="3491197"/>
            <a:ext cx="2657508" cy="923575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56365" y="3507617"/>
            <a:ext cx="2657508" cy="923575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4923" y="4584465"/>
            <a:ext cx="7644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regina</a:t>
            </a:r>
            <a:r>
              <a:rPr lang="en-US" sz="4800" b="1" dirty="0">
                <a:latin typeface="+mj-lt"/>
                <a:cs typeface="Comic Sans MS"/>
              </a:rPr>
              <a:t> </a:t>
            </a:r>
            <a:r>
              <a:rPr lang="en-US" sz="4800" b="1" dirty="0" err="1">
                <a:latin typeface="+mj-lt"/>
                <a:cs typeface="Comic Sans MS"/>
              </a:rPr>
              <a:t>coronam</a:t>
            </a:r>
            <a:r>
              <a:rPr lang="en-US" sz="4800" b="1" dirty="0">
                <a:latin typeface="+mj-lt"/>
                <a:cs typeface="Comic Sans MS"/>
              </a:rPr>
              <a:t> </a:t>
            </a:r>
            <a:r>
              <a:rPr lang="en-US" sz="4800" b="1" dirty="0" err="1">
                <a:latin typeface="+mj-lt"/>
                <a:cs typeface="Comic Sans MS"/>
              </a:rPr>
              <a:t>miram</a:t>
            </a:r>
            <a:r>
              <a:rPr lang="en-US" sz="4800" b="1" dirty="0">
                <a:latin typeface="+mj-lt"/>
                <a:cs typeface="Comic Sans MS"/>
              </a:rPr>
              <a:t> </a:t>
            </a:r>
            <a:r>
              <a:rPr lang="en-US" sz="4800" b="1" dirty="0" err="1">
                <a:latin typeface="+mj-lt"/>
                <a:cs typeface="Comic Sans MS"/>
              </a:rPr>
              <a:t>habet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8756" y="5415462"/>
            <a:ext cx="6606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equi</a:t>
            </a:r>
            <a:r>
              <a:rPr lang="en-US" sz="4800" b="1" dirty="0">
                <a:latin typeface="+mj-lt"/>
                <a:cs typeface="Comic Sans MS"/>
              </a:rPr>
              <a:t> locos </a:t>
            </a:r>
            <a:r>
              <a:rPr lang="en-US" sz="4800" b="1" dirty="0" err="1">
                <a:latin typeface="+mj-lt"/>
                <a:cs typeface="Comic Sans MS"/>
              </a:rPr>
              <a:t>frigidos</a:t>
            </a:r>
            <a:r>
              <a:rPr lang="en-US" sz="4800" b="1" dirty="0">
                <a:latin typeface="+mj-lt"/>
                <a:cs typeface="Comic Sans MS"/>
              </a:rPr>
              <a:t> </a:t>
            </a:r>
            <a:r>
              <a:rPr lang="en-US" sz="4800" b="1" dirty="0" err="1">
                <a:latin typeface="+mj-lt"/>
                <a:cs typeface="Comic Sans MS"/>
              </a:rPr>
              <a:t>amant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83572" y="4851591"/>
            <a:ext cx="532047" cy="46314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01532" y="4826223"/>
            <a:ext cx="913779" cy="589239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03291" y="5650694"/>
            <a:ext cx="424655" cy="46314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36080" y="5712771"/>
            <a:ext cx="812553" cy="463140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8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19356</TotalTime>
  <Words>726</Words>
  <Application>Microsoft Office PowerPoint</Application>
  <PresentationFormat>On-screen Show (4:3)</PresentationFormat>
  <Paragraphs>270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American Typewriter</vt:lpstr>
      <vt:lpstr>Arial</vt:lpstr>
      <vt:lpstr>Calibri</vt:lpstr>
      <vt:lpstr>Comic Sans MS</vt:lpstr>
      <vt:lpstr>Herculanum</vt:lpstr>
      <vt:lpstr>Holly Christmas</vt:lpstr>
      <vt:lpstr>Papyrus</vt:lpstr>
      <vt:lpstr>Office Theme</vt:lpstr>
      <vt:lpstr>maximum Classics – 29</vt:lpstr>
      <vt:lpstr>PowerPoint Presentation</vt:lpstr>
      <vt:lpstr>Explosive endings</vt:lpstr>
      <vt:lpstr>Quick fire verbs (mixed tenses)</vt:lpstr>
      <vt:lpstr>Quick on the draw</vt:lpstr>
      <vt:lpstr>Quick on the draw</vt:lpstr>
      <vt:lpstr>Quick on the draw</vt:lpstr>
      <vt:lpstr>Quick on the draw</vt:lpstr>
      <vt:lpstr>Recap: subject &amp; object</vt:lpstr>
      <vt:lpstr>PowerPoint Presentation</vt:lpstr>
      <vt:lpstr>Possessive nouns</vt:lpstr>
      <vt:lpstr>cuius equus?</vt:lpstr>
      <vt:lpstr>Possessive nouns</vt:lpstr>
      <vt:lpstr>Possessive nouns: ex. 1</vt:lpstr>
      <vt:lpstr>Possessive nouns: ex. 2</vt:lpstr>
      <vt:lpstr>Possessive nouns: ex. 3</vt:lpstr>
      <vt:lpstr>Possessive nouns: ex. 4 (extension)</vt:lpstr>
      <vt:lpstr>Possessive nouns: ex. 1</vt:lpstr>
      <vt:lpstr>Possessive nouns: ex. 2</vt:lpstr>
      <vt:lpstr>Possessive nouns: ex. 3</vt:lpstr>
      <vt:lpstr>Possessive nouns: ex. 4 (extension)</vt:lpstr>
      <vt:lpstr>Plenary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Classics Club Junior - I</dc:title>
  <dc:subject/>
  <dc:creator>Charlie Andrew</dc:creator>
  <cp:keywords/>
  <dc:description/>
  <cp:lastModifiedBy>Emma Danzey</cp:lastModifiedBy>
  <cp:revision>633</cp:revision>
  <cp:lastPrinted>2017-01-08T16:09:01Z</cp:lastPrinted>
  <dcterms:created xsi:type="dcterms:W3CDTF">2016-02-20T14:57:23Z</dcterms:created>
  <dcterms:modified xsi:type="dcterms:W3CDTF">2020-07-12T16:04:02Z</dcterms:modified>
  <cp:category/>
</cp:coreProperties>
</file>