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74" r:id="rId2"/>
    <p:sldId id="265" r:id="rId3"/>
    <p:sldId id="278" r:id="rId4"/>
    <p:sldId id="279" r:id="rId5"/>
    <p:sldId id="266" r:id="rId6"/>
    <p:sldId id="267" r:id="rId7"/>
    <p:sldId id="268" r:id="rId8"/>
    <p:sldId id="269" r:id="rId9"/>
    <p:sldId id="256" r:id="rId10"/>
    <p:sldId id="258" r:id="rId11"/>
    <p:sldId id="259" r:id="rId12"/>
    <p:sldId id="260" r:id="rId13"/>
    <p:sldId id="261" r:id="rId14"/>
    <p:sldId id="262" r:id="rId15"/>
    <p:sldId id="280" r:id="rId16"/>
    <p:sldId id="281" r:id="rId17"/>
    <p:sldId id="282" r:id="rId18"/>
    <p:sldId id="270" r:id="rId19"/>
    <p:sldId id="271" r:id="rId20"/>
    <p:sldId id="272" r:id="rId21"/>
    <p:sldId id="273" r:id="rId22"/>
    <p:sldId id="277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E2067-E1B5-6046-8BA8-6DAF82CE6CE2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9D982-1FA0-ED41-8CED-105E7CC6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00809-809D-ED43-B3E9-0FF968C97F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99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9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6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2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7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2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1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5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0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A765C-823D-A348-9319-A0250E68FD7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6141B-EDD4-A949-B9E5-4AD0D0FB1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86923"/>
            <a:ext cx="7772400" cy="1470025"/>
          </a:xfrm>
        </p:spPr>
        <p:txBody>
          <a:bodyPr/>
          <a:lstStyle/>
          <a:p>
            <a:r>
              <a:rPr lang="en-US" b="1">
                <a:solidFill>
                  <a:schemeClr val="bg1">
                    <a:lumMod val="50000"/>
                  </a:schemeClr>
                </a:solidFill>
                <a:latin typeface="Herculanum"/>
                <a:cs typeface="Herculanum"/>
              </a:rPr>
              <a:t>maximum Classics –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Herculanum"/>
                <a:cs typeface="Herculanum"/>
              </a:rPr>
              <a:t>28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844" y="4777503"/>
            <a:ext cx="6400800" cy="920338"/>
          </a:xfrm>
        </p:spPr>
        <p:txBody>
          <a:bodyPr>
            <a:normAutofit/>
          </a:bodyPr>
          <a:lstStyle/>
          <a:p>
            <a:r>
              <a:rPr lang="en-US" dirty="0">
                <a:latin typeface="Papyrus"/>
                <a:cs typeface="Papyrus"/>
              </a:rPr>
              <a:t>Roman number time</a:t>
            </a:r>
          </a:p>
        </p:txBody>
      </p:sp>
      <p:pic>
        <p:nvPicPr>
          <p:cNvPr id="4" name="Picture 3" descr="iucundus_large_colour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9020" y="710046"/>
            <a:ext cx="2949546" cy="3277273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 dirty="0"/>
              <a:t>© Charlie Andrew 2016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117290" y="5547643"/>
            <a:ext cx="3041276" cy="113200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L.O. </a:t>
            </a:r>
            <a:r>
              <a:rPr lang="en-GB" dirty="0">
                <a:solidFill>
                  <a:schemeClr val="accent3"/>
                </a:solidFill>
              </a:rPr>
              <a:t>to understand how to decode Roman numerals, including year dates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10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ame Side Corner Rectangle 3"/>
          <p:cNvSpPr/>
          <p:nvPr/>
        </p:nvSpPr>
        <p:spPr>
          <a:xfrm>
            <a:off x="2376371" y="389819"/>
            <a:ext cx="4803036" cy="5595801"/>
          </a:xfrm>
          <a:prstGeom prst="snip2Same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ackground-2029771__34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614" y="2980119"/>
            <a:ext cx="8636000" cy="431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133408" y="615841"/>
            <a:ext cx="33549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HIC SITA EST</a:t>
            </a:r>
          </a:p>
        </p:txBody>
      </p:sp>
      <p:sp>
        <p:nvSpPr>
          <p:cNvPr id="6" name="Rectangle 5"/>
          <p:cNvSpPr/>
          <p:nvPr/>
        </p:nvSpPr>
        <p:spPr>
          <a:xfrm>
            <a:off x="2583370" y="1136422"/>
            <a:ext cx="445506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CORNELIA</a:t>
            </a:r>
          </a:p>
        </p:txBody>
      </p:sp>
      <p:sp>
        <p:nvSpPr>
          <p:cNvPr id="7" name="Rectangle 6"/>
          <p:cNvSpPr/>
          <p:nvPr/>
        </p:nvSpPr>
        <p:spPr>
          <a:xfrm>
            <a:off x="2714269" y="2366381"/>
            <a:ext cx="42660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ANNOS LXI </a:t>
            </a:r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VIXIT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5376" y="3742354"/>
            <a:ext cx="12038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D.M.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ACFBAD-5BF1-401C-B373-0D7E5E72C64D}"/>
              </a:ext>
            </a:extLst>
          </p:cNvPr>
          <p:cNvSpPr txBox="1"/>
          <p:nvPr/>
        </p:nvSpPr>
        <p:spPr>
          <a:xfrm>
            <a:off x="276614" y="389819"/>
            <a:ext cx="1833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Your turn!</a:t>
            </a:r>
          </a:p>
        </p:txBody>
      </p:sp>
    </p:spTree>
    <p:extLst>
      <p:ext uri="{BB962C8B-B14F-4D97-AF65-F5344CB8AC3E}">
        <p14:creationId xmlns:p14="http://schemas.microsoft.com/office/powerpoint/2010/main" val="424224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ame Side Corner Rectangle 3"/>
          <p:cNvSpPr/>
          <p:nvPr/>
        </p:nvSpPr>
        <p:spPr>
          <a:xfrm>
            <a:off x="2376371" y="389819"/>
            <a:ext cx="4803036" cy="5595801"/>
          </a:xfrm>
          <a:prstGeom prst="snip2Same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ackground-2029771__34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614" y="2980119"/>
            <a:ext cx="8636000" cy="431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56064" y="615841"/>
            <a:ext cx="37096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HIC SITUS EST</a:t>
            </a:r>
          </a:p>
        </p:txBody>
      </p:sp>
      <p:sp>
        <p:nvSpPr>
          <p:cNvPr id="6" name="Rectangle 5"/>
          <p:cNvSpPr/>
          <p:nvPr/>
        </p:nvSpPr>
        <p:spPr>
          <a:xfrm>
            <a:off x="3073851" y="1136422"/>
            <a:ext cx="347410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SALVIUS</a:t>
            </a:r>
          </a:p>
        </p:txBody>
      </p:sp>
      <p:sp>
        <p:nvSpPr>
          <p:cNvPr id="7" name="Rectangle 6"/>
          <p:cNvSpPr/>
          <p:nvPr/>
        </p:nvSpPr>
        <p:spPr>
          <a:xfrm>
            <a:off x="2716974" y="2366381"/>
            <a:ext cx="42606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ANNOS XC VIXIT</a:t>
            </a:r>
          </a:p>
        </p:txBody>
      </p:sp>
      <p:sp>
        <p:nvSpPr>
          <p:cNvPr id="8" name="Rectangle 7"/>
          <p:cNvSpPr/>
          <p:nvPr/>
        </p:nvSpPr>
        <p:spPr>
          <a:xfrm>
            <a:off x="4188344" y="3742354"/>
            <a:ext cx="13179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D.M.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FDD904-043D-4959-8403-4C6DC36A83BB}"/>
              </a:ext>
            </a:extLst>
          </p:cNvPr>
          <p:cNvSpPr/>
          <p:nvPr/>
        </p:nvSpPr>
        <p:spPr>
          <a:xfrm>
            <a:off x="358648" y="550302"/>
            <a:ext cx="13862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Your turn!</a:t>
            </a:r>
          </a:p>
        </p:txBody>
      </p:sp>
    </p:spTree>
    <p:extLst>
      <p:ext uri="{BB962C8B-B14F-4D97-AF65-F5344CB8AC3E}">
        <p14:creationId xmlns:p14="http://schemas.microsoft.com/office/powerpoint/2010/main" val="787595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ame Side Corner Rectangle 3"/>
          <p:cNvSpPr/>
          <p:nvPr/>
        </p:nvSpPr>
        <p:spPr>
          <a:xfrm>
            <a:off x="2376371" y="389819"/>
            <a:ext cx="4803036" cy="5595801"/>
          </a:xfrm>
          <a:prstGeom prst="snip2Same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ackground-2029771__34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614" y="2980119"/>
            <a:ext cx="8636000" cy="431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56064" y="615841"/>
            <a:ext cx="37096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HIC SITUS EST</a:t>
            </a:r>
          </a:p>
        </p:txBody>
      </p:sp>
      <p:sp>
        <p:nvSpPr>
          <p:cNvPr id="6" name="Rectangle 5"/>
          <p:cNvSpPr/>
          <p:nvPr/>
        </p:nvSpPr>
        <p:spPr>
          <a:xfrm>
            <a:off x="2842980" y="1136422"/>
            <a:ext cx="393584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QUINTUS</a:t>
            </a:r>
          </a:p>
        </p:txBody>
      </p:sp>
      <p:sp>
        <p:nvSpPr>
          <p:cNvPr id="7" name="Rectangle 6"/>
          <p:cNvSpPr/>
          <p:nvPr/>
        </p:nvSpPr>
        <p:spPr>
          <a:xfrm>
            <a:off x="2433068" y="2366381"/>
            <a:ext cx="482849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ANNOS XXIV VIXIT</a:t>
            </a:r>
          </a:p>
        </p:txBody>
      </p:sp>
      <p:sp>
        <p:nvSpPr>
          <p:cNvPr id="8" name="Rectangle 7"/>
          <p:cNvSpPr/>
          <p:nvPr/>
        </p:nvSpPr>
        <p:spPr>
          <a:xfrm>
            <a:off x="4188344" y="3742354"/>
            <a:ext cx="13179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D.M.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438728-4F1A-4710-8286-9FB85462D4D3}"/>
              </a:ext>
            </a:extLst>
          </p:cNvPr>
          <p:cNvSpPr/>
          <p:nvPr/>
        </p:nvSpPr>
        <p:spPr>
          <a:xfrm>
            <a:off x="591952" y="754340"/>
            <a:ext cx="1475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Your turn!</a:t>
            </a:r>
          </a:p>
        </p:txBody>
      </p:sp>
    </p:spTree>
    <p:extLst>
      <p:ext uri="{BB962C8B-B14F-4D97-AF65-F5344CB8AC3E}">
        <p14:creationId xmlns:p14="http://schemas.microsoft.com/office/powerpoint/2010/main" val="2177845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ame Side Corner Rectangle 3"/>
          <p:cNvSpPr/>
          <p:nvPr/>
        </p:nvSpPr>
        <p:spPr>
          <a:xfrm>
            <a:off x="2376371" y="389819"/>
            <a:ext cx="4803036" cy="5595801"/>
          </a:xfrm>
          <a:prstGeom prst="snip2Same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ackground-2029771__34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614" y="2980119"/>
            <a:ext cx="8636000" cy="431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133409" y="615841"/>
            <a:ext cx="33549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HIC SITA EST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672" y="1136422"/>
            <a:ext cx="41344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BARBILLA</a:t>
            </a:r>
          </a:p>
        </p:txBody>
      </p:sp>
      <p:sp>
        <p:nvSpPr>
          <p:cNvPr id="7" name="Rectangle 6"/>
          <p:cNvSpPr/>
          <p:nvPr/>
        </p:nvSpPr>
        <p:spPr>
          <a:xfrm>
            <a:off x="2318143" y="2366381"/>
            <a:ext cx="49326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ANNOS  XLIII VIXIT</a:t>
            </a:r>
          </a:p>
        </p:txBody>
      </p:sp>
      <p:sp>
        <p:nvSpPr>
          <p:cNvPr id="8" name="Rectangle 7"/>
          <p:cNvSpPr/>
          <p:nvPr/>
        </p:nvSpPr>
        <p:spPr>
          <a:xfrm>
            <a:off x="4188344" y="3742354"/>
            <a:ext cx="13179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D.M.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5079AD-752A-4CEE-8231-4475EA6FB002}"/>
              </a:ext>
            </a:extLst>
          </p:cNvPr>
          <p:cNvSpPr/>
          <p:nvPr/>
        </p:nvSpPr>
        <p:spPr>
          <a:xfrm>
            <a:off x="619380" y="606574"/>
            <a:ext cx="10659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Your turn!</a:t>
            </a:r>
          </a:p>
        </p:txBody>
      </p:sp>
    </p:spTree>
    <p:extLst>
      <p:ext uri="{BB962C8B-B14F-4D97-AF65-F5344CB8AC3E}">
        <p14:creationId xmlns:p14="http://schemas.microsoft.com/office/powerpoint/2010/main" val="4194396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316" y="1961674"/>
            <a:ext cx="4513847" cy="30650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Flavius </a:t>
            </a:r>
            <a:r>
              <a:rPr lang="mr-IN" sz="3600" dirty="0"/>
              <a:t>………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/>
              <a:t>Cornelia </a:t>
            </a:r>
            <a:r>
              <a:rPr lang="mr-IN" sz="3600" dirty="0"/>
              <a:t>………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 err="1"/>
              <a:t>Salvius</a:t>
            </a:r>
            <a:r>
              <a:rPr lang="en-US" sz="3600" dirty="0"/>
              <a:t> </a:t>
            </a:r>
            <a:r>
              <a:rPr lang="mr-IN" sz="3600" dirty="0"/>
              <a:t>………</a:t>
            </a:r>
            <a:r>
              <a:rPr lang="en-US" sz="3600" dirty="0"/>
              <a:t>  </a:t>
            </a:r>
          </a:p>
          <a:p>
            <a:pPr marL="0" indent="0">
              <a:buNone/>
            </a:pPr>
            <a:r>
              <a:rPr lang="en-US" sz="3600" dirty="0"/>
              <a:t>Quintus </a:t>
            </a:r>
            <a:r>
              <a:rPr lang="mr-IN" sz="3600" dirty="0"/>
              <a:t>………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 err="1"/>
              <a:t>Barbilla</a:t>
            </a:r>
            <a:r>
              <a:rPr lang="en-US" sz="3600" dirty="0"/>
              <a:t> </a:t>
            </a:r>
            <a:r>
              <a:rPr lang="mr-IN" sz="3600" dirty="0"/>
              <a:t>………</a:t>
            </a:r>
            <a:r>
              <a:rPr lang="en-US" sz="36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50150" y="1810776"/>
            <a:ext cx="652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</a:rPr>
              <a:t>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02550" y="2546632"/>
            <a:ext cx="652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</a:rPr>
              <a:t>61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8628" y="3230688"/>
            <a:ext cx="652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</a:rPr>
              <a:t>90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81028" y="3877019"/>
            <a:ext cx="652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</a:rPr>
              <a:t>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10145" y="4523350"/>
            <a:ext cx="652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</a:rPr>
              <a:t>43</a:t>
            </a:r>
          </a:p>
        </p:txBody>
      </p:sp>
      <p:pic>
        <p:nvPicPr>
          <p:cNvPr id="2" name="Picture 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8683" y="2271183"/>
            <a:ext cx="2590800" cy="25908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60917" y="225765"/>
            <a:ext cx="8222838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How old were they?</a:t>
            </a:r>
          </a:p>
        </p:txBody>
      </p:sp>
    </p:spTree>
    <p:extLst>
      <p:ext uri="{BB962C8B-B14F-4D97-AF65-F5344CB8AC3E}">
        <p14:creationId xmlns:p14="http://schemas.microsoft.com/office/powerpoint/2010/main" val="838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4AA61-8C85-4D78-B7D6-D951ED9D0D9D}"/>
              </a:ext>
            </a:extLst>
          </p:cNvPr>
          <p:cNvSpPr txBox="1"/>
          <p:nvPr/>
        </p:nvSpPr>
        <p:spPr>
          <a:xfrm>
            <a:off x="1237957" y="2785403"/>
            <a:ext cx="7976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Why do you think that many Romans died at such a young age?</a:t>
            </a:r>
          </a:p>
        </p:txBody>
      </p:sp>
    </p:spTree>
    <p:extLst>
      <p:ext uri="{BB962C8B-B14F-4D97-AF65-F5344CB8AC3E}">
        <p14:creationId xmlns:p14="http://schemas.microsoft.com/office/powerpoint/2010/main" val="1382611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0BCB9B-E29B-4F10-AA89-CB02E5BF07A7}"/>
              </a:ext>
            </a:extLst>
          </p:cNvPr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No vaccines, no hospitals, not such good medicine or doctors. Lots of ladies died during childbirth because there were no hospitals. Did you think of any other reasons?</a:t>
            </a:r>
          </a:p>
        </p:txBody>
      </p:sp>
    </p:spTree>
    <p:extLst>
      <p:ext uri="{BB962C8B-B14F-4D97-AF65-F5344CB8AC3E}">
        <p14:creationId xmlns:p14="http://schemas.microsoft.com/office/powerpoint/2010/main" val="1239951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EFA0B9-1B30-49A5-92F7-816E6E4D538D}"/>
              </a:ext>
            </a:extLst>
          </p:cNvPr>
          <p:cNvSpPr txBox="1"/>
          <p:nvPr/>
        </p:nvSpPr>
        <p:spPr>
          <a:xfrm>
            <a:off x="2560320" y="1150591"/>
            <a:ext cx="7568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Time for a brain break!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C23C75-1A06-4A7F-BF21-7623FAEE4446}"/>
              </a:ext>
            </a:extLst>
          </p:cNvPr>
          <p:cNvSpPr txBox="1"/>
          <p:nvPr/>
        </p:nvSpPr>
        <p:spPr>
          <a:xfrm>
            <a:off x="253218" y="1814732"/>
            <a:ext cx="8398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We’re going to play Mythical Battle. It’s like Rock, Paper, Scissors but with slightly different moves. Why not give it a try?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54A2D4-12E7-46D5-9E60-449818BB6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810" y="2979956"/>
            <a:ext cx="7925279" cy="261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473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/>
          <p:cNvCxnSpPr/>
          <p:nvPr/>
        </p:nvCxnSpPr>
        <p:spPr>
          <a:xfrm>
            <a:off x="3592737" y="2482071"/>
            <a:ext cx="2102431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55806" y="2513921"/>
            <a:ext cx="238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by turning him to stone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04001" y="1527964"/>
            <a:ext cx="2568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MEDUSA BEATS THE CYCLOPS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47309" y="5179933"/>
            <a:ext cx="183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his strength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75238" y="4230118"/>
            <a:ext cx="2568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CYCLOPS BEATS PEGASUS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0980" y="5575530"/>
            <a:ext cx="1943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out-flying 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6583" y="4747558"/>
            <a:ext cx="2568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PEGASUS BEATS MEDUSA </a:t>
            </a:r>
          </a:p>
        </p:txBody>
      </p:sp>
      <p:pic>
        <p:nvPicPr>
          <p:cNvPr id="3" name="Picture 2" descr="cyclops_colour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981" y="1315598"/>
            <a:ext cx="1765300" cy="245071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560917" y="225765"/>
            <a:ext cx="8222838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Brain break: mythical battle</a:t>
            </a:r>
          </a:p>
        </p:txBody>
      </p:sp>
      <p:pic>
        <p:nvPicPr>
          <p:cNvPr id="10" name="Picture 9" descr="pegasus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54081" y="3815922"/>
            <a:ext cx="2704336" cy="2817077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2260134" y="4137088"/>
            <a:ext cx="1181550" cy="11689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medusa.jpg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0917" y="1602295"/>
            <a:ext cx="2512071" cy="2387621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5894541" y="3787474"/>
            <a:ext cx="1181550" cy="16119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027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48084" y="981825"/>
            <a:ext cx="89959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Year date numbers work in exactly the same way as regular Roman numerals, but big numbers can mean long strings of letters to decode!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94362" y="3120145"/>
            <a:ext cx="495054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latin typeface="Palatino"/>
                <a:cs typeface="Palatino"/>
              </a:rPr>
              <a:t>MMXVII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4249" y="4350941"/>
            <a:ext cx="14718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9BBB59"/>
                </a:solidFill>
                <a:latin typeface="Comic Sans MS"/>
                <a:cs typeface="Comic Sans MS"/>
              </a:rPr>
              <a:t>1000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76126" y="4350941"/>
            <a:ext cx="17429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9BBB59"/>
                </a:solidFill>
                <a:latin typeface="Comic Sans MS"/>
                <a:cs typeface="Comic Sans MS"/>
              </a:rPr>
              <a:t>+1000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5883" y="4356685"/>
            <a:ext cx="10541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9BBB59"/>
                </a:solidFill>
                <a:latin typeface="Comic Sans MS"/>
                <a:cs typeface="Comic Sans MS"/>
              </a:rPr>
              <a:t>+10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71892" y="5540916"/>
            <a:ext cx="25328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9BBB59"/>
                </a:solidFill>
                <a:latin typeface="Comic Sans MS"/>
                <a:cs typeface="Comic Sans MS"/>
              </a:rPr>
              <a:t>=2017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01764" y="4356685"/>
            <a:ext cx="8001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9BBB59"/>
                </a:solidFill>
                <a:latin typeface="Comic Sans MS"/>
                <a:cs typeface="Comic Sans MS"/>
              </a:rPr>
              <a:t>+5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01933" y="4356685"/>
            <a:ext cx="7098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9BBB59"/>
                </a:solidFill>
                <a:latin typeface="Comic Sans MS"/>
                <a:cs typeface="Comic Sans MS"/>
              </a:rPr>
              <a:t>+1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402321"/>
            <a:ext cx="18371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3"/>
                </a:solidFill>
                <a:latin typeface="Comic Sans MS"/>
                <a:cs typeface="Comic Sans MS"/>
              </a:rPr>
              <a:t>EASY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11733" y="4350941"/>
            <a:ext cx="7098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9BBB59"/>
                </a:solidFill>
                <a:latin typeface="Comic Sans MS"/>
                <a:cs typeface="Comic Sans MS"/>
              </a:rPr>
              <a:t>+1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199245" y="-7068"/>
            <a:ext cx="299070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Year dates</a:t>
            </a:r>
          </a:p>
        </p:txBody>
      </p:sp>
    </p:spTree>
    <p:extLst>
      <p:ext uri="{BB962C8B-B14F-4D97-AF65-F5344CB8AC3E}">
        <p14:creationId xmlns:p14="http://schemas.microsoft.com/office/powerpoint/2010/main" val="352340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0" grpId="0"/>
      <p:bldP spid="11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0374" y="1085165"/>
            <a:ext cx="14659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chemeClr val="accent3"/>
                </a:solidFill>
              </a:rPr>
              <a:t>decem</a:t>
            </a:r>
            <a:endParaRPr lang="en-US" sz="3600" b="1" dirty="0">
              <a:solidFill>
                <a:schemeClr val="accent3"/>
              </a:solidFill>
            </a:endParaRPr>
          </a:p>
          <a:p>
            <a:r>
              <a:rPr lang="en-US" sz="2800" dirty="0"/>
              <a:t>ten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77195" y="2258725"/>
            <a:ext cx="33225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9BBB59"/>
                </a:solidFill>
              </a:rPr>
              <a:t>unus</a:t>
            </a:r>
            <a:endParaRPr lang="en-US" sz="3600" b="1" dirty="0">
              <a:solidFill>
                <a:srgbClr val="9BBB59"/>
              </a:solidFill>
            </a:endParaRPr>
          </a:p>
          <a:p>
            <a:r>
              <a:rPr lang="en-US" sz="2800" dirty="0"/>
              <a:t>one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0375" y="3670488"/>
            <a:ext cx="17691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9BBB59"/>
                </a:solidFill>
              </a:rPr>
              <a:t>quinque</a:t>
            </a:r>
            <a:endParaRPr lang="en-US" sz="3600" b="1" dirty="0">
              <a:solidFill>
                <a:srgbClr val="9BBB59"/>
              </a:solidFill>
            </a:endParaRPr>
          </a:p>
          <a:p>
            <a:r>
              <a:rPr lang="en-US" sz="2800" dirty="0"/>
              <a:t>five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14570" y="4192597"/>
            <a:ext cx="16413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9BBB59"/>
                </a:solidFill>
              </a:rPr>
              <a:t>centum</a:t>
            </a:r>
          </a:p>
          <a:p>
            <a:r>
              <a:rPr lang="en-US" sz="2800" dirty="0"/>
              <a:t>hundred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6952" y="5269815"/>
            <a:ext cx="10342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9BBB59"/>
                </a:solidFill>
              </a:rPr>
              <a:t>octo</a:t>
            </a:r>
            <a:endParaRPr lang="en-US" sz="3600" b="1" dirty="0">
              <a:solidFill>
                <a:srgbClr val="9BBB59"/>
              </a:solidFill>
            </a:endParaRPr>
          </a:p>
          <a:p>
            <a:r>
              <a:rPr lang="en-US" sz="2800" dirty="0"/>
              <a:t>eight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92282" y="5380940"/>
            <a:ext cx="15613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9BBB59"/>
                </a:solidFill>
              </a:rPr>
              <a:t>mille</a:t>
            </a:r>
          </a:p>
          <a:p>
            <a:r>
              <a:rPr lang="en-US" sz="2800" dirty="0"/>
              <a:t>thousand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560" y="746457"/>
            <a:ext cx="3200400" cy="2540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091829" y="55874"/>
            <a:ext cx="6411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Holly Christmas"/>
                <a:cs typeface="Holly Christmas"/>
              </a:rPr>
              <a:t>word roots challenge</a:t>
            </a:r>
          </a:p>
        </p:txBody>
      </p:sp>
      <p:sp>
        <p:nvSpPr>
          <p:cNvPr id="3" name="Explosion 1 2"/>
          <p:cNvSpPr/>
          <p:nvPr/>
        </p:nvSpPr>
        <p:spPr>
          <a:xfrm>
            <a:off x="3591822" y="979204"/>
            <a:ext cx="2405476" cy="1544606"/>
          </a:xfrm>
          <a:prstGeom prst="irregularSeal1">
            <a:avLst/>
          </a:prstGeom>
          <a:solidFill>
            <a:srgbClr val="FFE86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mic Sans MS"/>
                <a:cs typeface="Comic Sans MS"/>
              </a:rPr>
              <a:t>numbers special!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44564" y="3286457"/>
            <a:ext cx="15069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9BBB59"/>
                </a:solidFill>
              </a:rPr>
              <a:t>novem</a:t>
            </a:r>
            <a:endParaRPr lang="en-US" sz="3600" b="1" dirty="0">
              <a:solidFill>
                <a:srgbClr val="9BBB59"/>
              </a:solidFill>
            </a:endParaRPr>
          </a:p>
          <a:p>
            <a:r>
              <a:rPr lang="en-US" sz="2800" dirty="0"/>
              <a:t>nine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5FEFD8-AE62-440D-AC00-FCA48B484ED1}"/>
              </a:ext>
            </a:extLst>
          </p:cNvPr>
          <p:cNvSpPr txBox="1"/>
          <p:nvPr/>
        </p:nvSpPr>
        <p:spPr>
          <a:xfrm>
            <a:off x="710370" y="478741"/>
            <a:ext cx="2631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English words do we get from these Latin words?</a:t>
            </a:r>
          </a:p>
        </p:txBody>
      </p:sp>
    </p:spTree>
    <p:extLst>
      <p:ext uri="{BB962C8B-B14F-4D97-AF65-F5344CB8AC3E}">
        <p14:creationId xmlns:p14="http://schemas.microsoft.com/office/powerpoint/2010/main" val="43767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42247" y="2220562"/>
            <a:ext cx="36335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latin typeface="Palatino"/>
                <a:cs typeface="Palatino"/>
              </a:rPr>
              <a:t>MMIX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75944" y="3451358"/>
            <a:ext cx="14718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6"/>
                </a:solidFill>
                <a:latin typeface="Comic Sans MS"/>
                <a:cs typeface="Comic Sans MS"/>
              </a:rPr>
              <a:t>1000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7821" y="3451358"/>
            <a:ext cx="17429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6"/>
                </a:solidFill>
                <a:latin typeface="Comic Sans MS"/>
                <a:cs typeface="Comic Sans MS"/>
              </a:rPr>
              <a:t>+1000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45893" y="3451358"/>
            <a:ext cx="168540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chemeClr val="accent6"/>
                </a:solidFill>
                <a:latin typeface="Comic Sans MS"/>
                <a:cs typeface="Comic Sans MS"/>
              </a:rPr>
              <a:t>+9</a:t>
            </a:r>
          </a:p>
          <a:p>
            <a:pPr algn="ctr"/>
            <a:r>
              <a:rPr lang="en-US" sz="4400" dirty="0">
                <a:solidFill>
                  <a:schemeClr val="accent6"/>
                </a:solidFill>
                <a:latin typeface="Comic Sans MS"/>
                <a:cs typeface="Comic Sans MS"/>
              </a:rPr>
              <a:t>(10-1)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8078" y="5226159"/>
            <a:ext cx="25328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accent6"/>
                </a:solidFill>
                <a:latin typeface="Comic Sans MS"/>
                <a:cs typeface="Comic Sans MS"/>
              </a:rPr>
              <a:t>=2009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99245" y="941821"/>
            <a:ext cx="2890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6"/>
                </a:solidFill>
                <a:latin typeface="Comic Sans MS"/>
                <a:cs typeface="Comic Sans MS"/>
              </a:rPr>
              <a:t>MEDIUM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199245" y="-7068"/>
            <a:ext cx="299070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Year dates</a:t>
            </a:r>
          </a:p>
        </p:txBody>
      </p:sp>
      <p:sp>
        <p:nvSpPr>
          <p:cNvPr id="12" name="Oval 11"/>
          <p:cNvSpPr/>
          <p:nvPr/>
        </p:nvSpPr>
        <p:spPr>
          <a:xfrm>
            <a:off x="5140063" y="2312223"/>
            <a:ext cx="1444613" cy="1353864"/>
          </a:xfrm>
          <a:prstGeom prst="ellipse">
            <a:avLst/>
          </a:prstGeom>
          <a:noFill/>
          <a:ln w="57150" cmpd="sng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5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0" grpId="0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51522" y="2144877"/>
            <a:ext cx="60156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latin typeface="Palatino"/>
                <a:cs typeface="Palatino"/>
              </a:rPr>
              <a:t>MCMLXIV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4526" y="3591427"/>
            <a:ext cx="14718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1000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6694" y="3568307"/>
            <a:ext cx="271858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rgbClr val="C0504D"/>
                </a:solidFill>
                <a:latin typeface="Comic Sans MS"/>
                <a:cs typeface="Comic Sans MS"/>
              </a:rPr>
              <a:t>+ 900</a:t>
            </a:r>
          </a:p>
          <a:p>
            <a:r>
              <a:rPr lang="en-US" sz="4400" dirty="0">
                <a:solidFill>
                  <a:srgbClr val="C0504D"/>
                </a:solidFill>
                <a:latin typeface="Comic Sans MS"/>
                <a:cs typeface="Comic Sans MS"/>
              </a:rPr>
              <a:t>(1000-10)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387" y="3568307"/>
            <a:ext cx="11445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C0504D"/>
                </a:solidFill>
                <a:latin typeface="Comic Sans MS"/>
                <a:cs typeface="Comic Sans MS"/>
              </a:rPr>
              <a:t>+50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07960" y="5609269"/>
            <a:ext cx="25328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C0504D"/>
                </a:solidFill>
                <a:latin typeface="Comic Sans MS"/>
                <a:cs typeface="Comic Sans MS"/>
              </a:rPr>
              <a:t>=1964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24075" y="857154"/>
            <a:ext cx="2637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C0504D"/>
                </a:solidFill>
                <a:latin typeface="Comic Sans MS"/>
                <a:cs typeface="Comic Sans MS"/>
              </a:rPr>
              <a:t>TRICKY!</a:t>
            </a:r>
          </a:p>
        </p:txBody>
      </p:sp>
      <p:sp>
        <p:nvSpPr>
          <p:cNvPr id="11" name="Oval 10"/>
          <p:cNvSpPr/>
          <p:nvPr/>
        </p:nvSpPr>
        <p:spPr>
          <a:xfrm>
            <a:off x="1570370" y="2237563"/>
            <a:ext cx="1737590" cy="1353864"/>
          </a:xfrm>
          <a:prstGeom prst="ellipse">
            <a:avLst/>
          </a:prstGeom>
          <a:noFill/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42247" y="2237563"/>
            <a:ext cx="1963494" cy="1353864"/>
          </a:xfrm>
          <a:prstGeom prst="ellipse">
            <a:avLst/>
          </a:prstGeom>
          <a:noFill/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16382" y="3568307"/>
            <a:ext cx="10541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C0504D"/>
                </a:solidFill>
                <a:latin typeface="Comic Sans MS"/>
                <a:cs typeface="Comic Sans MS"/>
              </a:rPr>
              <a:t>+10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70577" y="3568307"/>
            <a:ext cx="14313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rgbClr val="C0504D"/>
                </a:solidFill>
                <a:latin typeface="Comic Sans MS"/>
                <a:cs typeface="Comic Sans MS"/>
              </a:rPr>
              <a:t>+4</a:t>
            </a:r>
          </a:p>
          <a:p>
            <a:pPr algn="ctr"/>
            <a:r>
              <a:rPr lang="en-US" sz="4400" dirty="0">
                <a:solidFill>
                  <a:srgbClr val="C0504D"/>
                </a:solidFill>
                <a:latin typeface="Comic Sans MS"/>
                <a:cs typeface="Comic Sans MS"/>
              </a:rPr>
              <a:t>(5-1)</a:t>
            </a:r>
          </a:p>
        </p:txBody>
      </p:sp>
      <p:sp>
        <p:nvSpPr>
          <p:cNvPr id="15" name="Oval 14"/>
          <p:cNvSpPr/>
          <p:nvPr/>
        </p:nvSpPr>
        <p:spPr>
          <a:xfrm>
            <a:off x="4840972" y="2258050"/>
            <a:ext cx="938282" cy="1353864"/>
          </a:xfrm>
          <a:prstGeom prst="ellipse">
            <a:avLst/>
          </a:prstGeom>
          <a:noFill/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616382" y="2258050"/>
            <a:ext cx="938282" cy="1353864"/>
          </a:xfrm>
          <a:prstGeom prst="ellipse">
            <a:avLst/>
          </a:prstGeom>
          <a:noFill/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22597" y="2253226"/>
            <a:ext cx="1444613" cy="1353864"/>
          </a:xfrm>
          <a:prstGeom prst="ellipse">
            <a:avLst/>
          </a:prstGeom>
          <a:noFill/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199245" y="-7068"/>
            <a:ext cx="299070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Year dates</a:t>
            </a:r>
          </a:p>
        </p:txBody>
      </p:sp>
    </p:spTree>
    <p:extLst>
      <p:ext uri="{BB962C8B-B14F-4D97-AF65-F5344CB8AC3E}">
        <p14:creationId xmlns:p14="http://schemas.microsoft.com/office/powerpoint/2010/main" val="277560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0" grpId="0"/>
      <p:bldP spid="11" grpId="0" animBg="1"/>
      <p:bldP spid="11" grpId="1" animBg="1"/>
      <p:bldP spid="12" grpId="0" animBg="1"/>
      <p:bldP spid="12" grpId="1" animBg="1"/>
      <p:bldP spid="13" grpId="0"/>
      <p:bldP spid="14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rculanum"/>
                <a:cs typeface="Herculanum"/>
              </a:rPr>
              <a:t>Plenary</a:t>
            </a:r>
          </a:p>
        </p:txBody>
      </p:sp>
      <p:pic>
        <p:nvPicPr>
          <p:cNvPr id="5" name="Picture 4" descr="iucundus_large_colour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2788" y="969472"/>
            <a:ext cx="1747892" cy="1884319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2785702" y="1127718"/>
            <a:ext cx="5832391" cy="1726073"/>
          </a:xfrm>
          <a:prstGeom prst="wedgeEllipseCallout">
            <a:avLst>
              <a:gd name="adj1" fmla="val -61323"/>
              <a:gd name="adj2" fmla="val -679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62726" y="1350949"/>
            <a:ext cx="50059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7F7F7F"/>
                </a:solidFill>
                <a:latin typeface="Papyrus"/>
                <a:cs typeface="Papyrus"/>
              </a:rPr>
              <a:t>What English words come from ‘centum’, the Latin for hundred?</a:t>
            </a:r>
          </a:p>
        </p:txBody>
      </p:sp>
      <p:pic>
        <p:nvPicPr>
          <p:cNvPr id="8" name="Picture 7" descr="iucundus_large_colour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164194" y="3989335"/>
            <a:ext cx="1739129" cy="1884319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 flipH="1">
            <a:off x="246213" y="3122083"/>
            <a:ext cx="7269899" cy="1438874"/>
          </a:xfrm>
          <a:prstGeom prst="wedgeEllipseCallout">
            <a:avLst>
              <a:gd name="adj1" fmla="val -45494"/>
              <a:gd name="adj2" fmla="val 4142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0794" y="3639465"/>
            <a:ext cx="649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7F7F7F"/>
                </a:solidFill>
                <a:latin typeface="Papyrus"/>
                <a:cs typeface="Papyrus"/>
              </a:rPr>
              <a:t>How old are you, in Roman numerals? </a:t>
            </a:r>
          </a:p>
        </p:txBody>
      </p:sp>
      <p:sp>
        <p:nvSpPr>
          <p:cNvPr id="11" name="Oval Callout 10"/>
          <p:cNvSpPr/>
          <p:nvPr/>
        </p:nvSpPr>
        <p:spPr>
          <a:xfrm flipH="1">
            <a:off x="139543" y="4783668"/>
            <a:ext cx="6310601" cy="1386415"/>
          </a:xfrm>
          <a:prstGeom prst="wedgeEllipseCallout">
            <a:avLst>
              <a:gd name="adj1" fmla="val -65220"/>
              <a:gd name="adj2" fmla="val -33492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1086" y="5011768"/>
            <a:ext cx="53665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rgbClr val="7F7F7F"/>
                </a:solidFill>
                <a:latin typeface="Papyrus"/>
                <a:cs typeface="Papyrus"/>
              </a:rPr>
              <a:t>In Roman numerals, in which year were you born?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86791" y="6497765"/>
            <a:ext cx="1358313" cy="365125"/>
          </a:xfrm>
        </p:spPr>
        <p:txBody>
          <a:bodyPr/>
          <a:lstStyle/>
          <a:p>
            <a:r>
              <a:rPr lang="en-US" sz="800" dirty="0"/>
              <a:t>© Charlie Andrew 2016</a:t>
            </a:r>
          </a:p>
        </p:txBody>
      </p:sp>
    </p:spTree>
    <p:extLst>
      <p:ext uri="{BB962C8B-B14F-4D97-AF65-F5344CB8AC3E}">
        <p14:creationId xmlns:p14="http://schemas.microsoft.com/office/powerpoint/2010/main" val="190908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0" grpId="0"/>
      <p:bldP spid="11" grpId="0" animBg="1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F2ABA8-A42E-43B4-8C8F-9A7EE948C6DE}"/>
              </a:ext>
            </a:extLst>
          </p:cNvPr>
          <p:cNvSpPr txBox="1"/>
          <p:nvPr/>
        </p:nvSpPr>
        <p:spPr>
          <a:xfrm>
            <a:off x="872197" y="1364566"/>
            <a:ext cx="72729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Can you write today’s date in Roman numerals?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How about the year you were born?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Can you write some calculations in Roman numerals?</a:t>
            </a:r>
          </a:p>
        </p:txBody>
      </p:sp>
    </p:spTree>
    <p:extLst>
      <p:ext uri="{BB962C8B-B14F-4D97-AF65-F5344CB8AC3E}">
        <p14:creationId xmlns:p14="http://schemas.microsoft.com/office/powerpoint/2010/main" val="731041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99412F-ED5D-4726-97F5-B1926C41C59B}"/>
              </a:ext>
            </a:extLst>
          </p:cNvPr>
          <p:cNvSpPr txBox="1"/>
          <p:nvPr/>
        </p:nvSpPr>
        <p:spPr>
          <a:xfrm>
            <a:off x="633046" y="520505"/>
            <a:ext cx="77372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You may be wondering why December comes from the word </a:t>
            </a:r>
            <a:r>
              <a:rPr lang="en-GB" sz="2800" dirty="0" err="1"/>
              <a:t>decem</a:t>
            </a:r>
            <a:r>
              <a:rPr lang="en-GB" sz="2800" dirty="0"/>
              <a:t> (ten) or November from </a:t>
            </a:r>
            <a:r>
              <a:rPr lang="en-GB" sz="2800" dirty="0" err="1"/>
              <a:t>novem</a:t>
            </a:r>
            <a:r>
              <a:rPr lang="en-GB" sz="2800" dirty="0"/>
              <a:t> (nine).</a:t>
            </a:r>
          </a:p>
          <a:p>
            <a:endParaRPr lang="en-GB" sz="2800" dirty="0"/>
          </a:p>
          <a:p>
            <a:r>
              <a:rPr lang="en-GB" sz="2800" dirty="0"/>
              <a:t>The first month in the Roman calendar was March. January did not become the first month of the year until Pope Gregory changed the calendar in the sixteenth century. </a:t>
            </a:r>
          </a:p>
        </p:txBody>
      </p:sp>
    </p:spTree>
    <p:extLst>
      <p:ext uri="{BB962C8B-B14F-4D97-AF65-F5344CB8AC3E}">
        <p14:creationId xmlns:p14="http://schemas.microsoft.com/office/powerpoint/2010/main" val="370286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002D7A-8C77-4E7C-9023-AE86E95C8E73}"/>
              </a:ext>
            </a:extLst>
          </p:cNvPr>
          <p:cNvSpPr txBox="1"/>
          <p:nvPr/>
        </p:nvSpPr>
        <p:spPr>
          <a:xfrm>
            <a:off x="1420837" y="2419643"/>
            <a:ext cx="6499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Where can you find Roman numerals today?</a:t>
            </a:r>
          </a:p>
        </p:txBody>
      </p:sp>
    </p:spTree>
    <p:extLst>
      <p:ext uri="{BB962C8B-B14F-4D97-AF65-F5344CB8AC3E}">
        <p14:creationId xmlns:p14="http://schemas.microsoft.com/office/powerpoint/2010/main" val="2675600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ock-33989__3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7994" y="742492"/>
            <a:ext cx="2453005" cy="2453005"/>
          </a:xfrm>
          <a:prstGeom prst="rect">
            <a:avLst/>
          </a:prstGeom>
        </p:spPr>
      </p:pic>
      <p:pic>
        <p:nvPicPr>
          <p:cNvPr id="2" name="Picture 1" descr="wristwatch-1141840__340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022136">
            <a:off x="356637" y="887341"/>
            <a:ext cx="2719916" cy="1820333"/>
          </a:xfrm>
          <a:prstGeom prst="rect">
            <a:avLst/>
          </a:prstGeom>
        </p:spPr>
      </p:pic>
      <p:pic>
        <p:nvPicPr>
          <p:cNvPr id="3" name="Picture 2" descr="Admiralty-Arch1.JPG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998" y="3973286"/>
            <a:ext cx="8575788" cy="1706189"/>
          </a:xfrm>
          <a:prstGeom prst="rect">
            <a:avLst/>
          </a:prstGeom>
        </p:spPr>
      </p:pic>
      <p:pic>
        <p:nvPicPr>
          <p:cNvPr id="5" name="Picture 4" descr="8510917_orig.pn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41358" y="742492"/>
            <a:ext cx="2558143" cy="2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2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8325" y="1893378"/>
            <a:ext cx="9244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/>
              <a:t>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83806" y="1908662"/>
            <a:ext cx="7182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/>
              <a:t>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23894" y="1908662"/>
            <a:ext cx="63265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/>
              <a:t>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14414" y="1896089"/>
            <a:ext cx="54373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/>
              <a:t>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2010" y="3994045"/>
            <a:ext cx="65083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18737" y="3967687"/>
            <a:ext cx="410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/>
              <a:t>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0714" y="3967687"/>
            <a:ext cx="68514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/>
              <a:t>V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22752" y="1893378"/>
            <a:ext cx="6578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accent1"/>
                </a:solidFill>
                <a:latin typeface="Comic Sans MS"/>
                <a:cs typeface="Comic Sans MS"/>
              </a:rPr>
              <a:t>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02009" y="1908662"/>
            <a:ext cx="4218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err="1">
                <a:solidFill>
                  <a:schemeClr val="accent1"/>
                </a:solidFill>
                <a:latin typeface="Comic Sans MS"/>
                <a:cs typeface="Comic Sans MS"/>
              </a:rPr>
              <a:t>i</a:t>
            </a:r>
            <a:endParaRPr lang="en-US" sz="6600" b="1" dirty="0">
              <a:solidFill>
                <a:schemeClr val="accent1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6549" y="1896089"/>
            <a:ext cx="6578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accent1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02849" y="3970063"/>
            <a:ext cx="6578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accent1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27616" y="3967687"/>
            <a:ext cx="10645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err="1">
                <a:solidFill>
                  <a:schemeClr val="accent1"/>
                </a:solidFill>
                <a:latin typeface="Comic Sans MS"/>
                <a:cs typeface="Comic Sans MS"/>
              </a:rPr>
              <a:t>er</a:t>
            </a:r>
            <a:endParaRPr lang="en-US" sz="6600" b="1" dirty="0">
              <a:solidFill>
                <a:schemeClr val="accent1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5695" y="2755048"/>
            <a:ext cx="912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1000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1370" y="2739764"/>
            <a:ext cx="730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500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08124" y="2739764"/>
            <a:ext cx="730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100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14414" y="2739764"/>
            <a:ext cx="548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05506" y="4814073"/>
            <a:ext cx="548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23363" y="4814073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45855" y="4816449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1</a:t>
            </a:r>
          </a:p>
        </p:txBody>
      </p:sp>
      <p:pic>
        <p:nvPicPr>
          <p:cNvPr id="22" name="Picture 21" descr="doctor-1650291__3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363" y="1613450"/>
            <a:ext cx="1790700" cy="4318000"/>
          </a:xfrm>
          <a:prstGeom prst="rect">
            <a:avLst/>
          </a:prstGeom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206501" y="225765"/>
            <a:ext cx="702733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What do the letters represent?</a:t>
            </a:r>
          </a:p>
        </p:txBody>
      </p:sp>
    </p:spTree>
    <p:extLst>
      <p:ext uri="{BB962C8B-B14F-4D97-AF65-F5344CB8AC3E}">
        <p14:creationId xmlns:p14="http://schemas.microsoft.com/office/powerpoint/2010/main" val="198520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1" grpId="0"/>
      <p:bldP spid="13" grpId="0"/>
      <p:bldP spid="14" grpId="0"/>
      <p:bldP spid="15" grpId="0"/>
      <p:bldP spid="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57985" y="5341743"/>
            <a:ext cx="89826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EASY: If the numerals are the same size, </a:t>
            </a:r>
          </a:p>
          <a:p>
            <a:pPr algn="ctr"/>
            <a:r>
              <a:rPr lang="en-US" sz="2800" dirty="0"/>
              <a:t>or get smaller as you go along,</a:t>
            </a:r>
          </a:p>
          <a:p>
            <a:pPr algn="ctr"/>
            <a:r>
              <a:rPr lang="en-US" sz="2800" dirty="0"/>
              <a:t> </a:t>
            </a:r>
            <a:r>
              <a:rPr lang="en-US" sz="2800" b="1" dirty="0"/>
              <a:t>JUST ADD THEM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2101" y="2145634"/>
            <a:ext cx="41989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latin typeface="Palatino"/>
                <a:cs typeface="Palatino"/>
              </a:rPr>
              <a:t>XXXVII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7339" y="3629909"/>
            <a:ext cx="7830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34083" y="3629909"/>
            <a:ext cx="10541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+10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40678" y="3629909"/>
            <a:ext cx="10541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+10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7273" y="3629909"/>
            <a:ext cx="8001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+5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46842" y="3629909"/>
            <a:ext cx="7098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+1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69809" y="3592184"/>
            <a:ext cx="7098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+1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2384" y="3592184"/>
            <a:ext cx="11613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=37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60917" y="225765"/>
            <a:ext cx="8222838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How do the numerals fit together?</a:t>
            </a:r>
          </a:p>
        </p:txBody>
      </p:sp>
    </p:spTree>
    <p:extLst>
      <p:ext uri="{BB962C8B-B14F-4D97-AF65-F5344CB8AC3E}">
        <p14:creationId xmlns:p14="http://schemas.microsoft.com/office/powerpoint/2010/main" val="266279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-81380" y="5341742"/>
            <a:ext cx="89959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TRICKIER: If you get a smaller numeral coming before a bigger numeral, </a:t>
            </a:r>
            <a:r>
              <a:rPr lang="en-US" sz="2800" b="1" dirty="0"/>
              <a:t>SUBTRACT IT FROM THE FOLLOWING NUMBER, </a:t>
            </a:r>
            <a:r>
              <a:rPr lang="en-US" sz="2800" dirty="0"/>
              <a:t>then add it to the total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2101" y="2145634"/>
            <a:ext cx="37597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latin typeface="Palatino"/>
                <a:cs typeface="Palatino"/>
              </a:rPr>
              <a:t>XXXIV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7931" y="3613115"/>
            <a:ext cx="7830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4675" y="3613115"/>
            <a:ext cx="10541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+10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1270" y="3613115"/>
            <a:ext cx="10541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+10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0108" y="3575390"/>
            <a:ext cx="16504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5-1=4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25465" y="3575390"/>
            <a:ext cx="11613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=30</a:t>
            </a:r>
          </a:p>
        </p:txBody>
      </p:sp>
      <p:sp>
        <p:nvSpPr>
          <p:cNvPr id="12" name="Oval 11"/>
          <p:cNvSpPr/>
          <p:nvPr/>
        </p:nvSpPr>
        <p:spPr>
          <a:xfrm>
            <a:off x="2234083" y="2238321"/>
            <a:ext cx="2719834" cy="1353864"/>
          </a:xfrm>
          <a:prstGeom prst="ellipse">
            <a:avLst/>
          </a:prstGeom>
          <a:noFill/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9694" y="2239824"/>
            <a:ext cx="1737590" cy="1353864"/>
          </a:xfrm>
          <a:prstGeom prst="ellipse">
            <a:avLst/>
          </a:prstGeom>
          <a:noFill/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318952" y="4540595"/>
            <a:ext cx="2465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Comic Sans MS"/>
                <a:cs typeface="Comic Sans MS"/>
              </a:rPr>
              <a:t>30+4=34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60917" y="225765"/>
            <a:ext cx="8222838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7F7F7F"/>
                </a:solidFill>
                <a:latin typeface="Papyrus"/>
                <a:cs typeface="Papyrus"/>
              </a:rPr>
              <a:t>How do the numerals fit together?</a:t>
            </a:r>
          </a:p>
        </p:txBody>
      </p:sp>
    </p:spTree>
    <p:extLst>
      <p:ext uri="{BB962C8B-B14F-4D97-AF65-F5344CB8AC3E}">
        <p14:creationId xmlns:p14="http://schemas.microsoft.com/office/powerpoint/2010/main" val="219396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0" grpId="0"/>
      <p:bldP spid="11" grpId="0"/>
      <p:bldP spid="12" grpId="0" animBg="1"/>
      <p:bldP spid="14" grpId="0" animBg="1"/>
      <p:bldP spid="14" grpId="1" animBg="1"/>
      <p:bldP spid="15" grpId="0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ame Side Corner Rectangle 3"/>
          <p:cNvSpPr/>
          <p:nvPr/>
        </p:nvSpPr>
        <p:spPr>
          <a:xfrm>
            <a:off x="2376371" y="389819"/>
            <a:ext cx="4803036" cy="5595801"/>
          </a:xfrm>
          <a:prstGeom prst="snip2Same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ackground-2029771__34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614" y="2980119"/>
            <a:ext cx="8636000" cy="431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56064" y="615841"/>
            <a:ext cx="37096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HIC SITUS EST</a:t>
            </a:r>
          </a:p>
        </p:txBody>
      </p:sp>
      <p:sp>
        <p:nvSpPr>
          <p:cNvPr id="6" name="Rectangle 5"/>
          <p:cNvSpPr/>
          <p:nvPr/>
        </p:nvSpPr>
        <p:spPr>
          <a:xfrm>
            <a:off x="3072723" y="1136422"/>
            <a:ext cx="347635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FLAVIUS</a:t>
            </a:r>
          </a:p>
        </p:txBody>
      </p:sp>
      <p:sp>
        <p:nvSpPr>
          <p:cNvPr id="7" name="Rectangle 6"/>
          <p:cNvSpPr/>
          <p:nvPr/>
        </p:nvSpPr>
        <p:spPr>
          <a:xfrm>
            <a:off x="2530049" y="2366381"/>
            <a:ext cx="4634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ANNOS XXV VIXIT</a:t>
            </a:r>
          </a:p>
        </p:txBody>
      </p:sp>
      <p:sp>
        <p:nvSpPr>
          <p:cNvPr id="8" name="Rectangle 7"/>
          <p:cNvSpPr/>
          <p:nvPr/>
        </p:nvSpPr>
        <p:spPr>
          <a:xfrm>
            <a:off x="4188344" y="3968701"/>
            <a:ext cx="13179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askerville"/>
                <a:cs typeface="Baskerville"/>
              </a:rPr>
              <a:t>D.M.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5364" y="709083"/>
            <a:ext cx="142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here lies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8522" y="1410103"/>
            <a:ext cx="1177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Flavius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11066" y="3311962"/>
            <a:ext cx="132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he lived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5364" y="2218703"/>
            <a:ext cx="1289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/>
                </a:solidFill>
              </a:rPr>
              <a:t>for 25 years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5364" y="3311962"/>
            <a:ext cx="1670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chemeClr val="accent2"/>
                </a:solidFill>
              </a:rPr>
              <a:t>dis </a:t>
            </a:r>
            <a:r>
              <a:rPr lang="en-US" sz="2400" i="1" dirty="0" err="1">
                <a:solidFill>
                  <a:schemeClr val="accent2"/>
                </a:solidFill>
              </a:rPr>
              <a:t>manibus</a:t>
            </a:r>
            <a:endParaRPr lang="en-US" sz="2400" i="1" dirty="0">
              <a:solidFill>
                <a:schemeClr val="accent2"/>
              </a:solidFill>
            </a:endParaRPr>
          </a:p>
          <a:p>
            <a:pPr algn="ctr"/>
            <a:r>
              <a:rPr lang="en-US" sz="2000" dirty="0">
                <a:solidFill>
                  <a:schemeClr val="accent2"/>
                </a:solidFill>
              </a:rPr>
              <a:t>to the spirits of the departed</a:t>
            </a:r>
          </a:p>
        </p:txBody>
      </p:sp>
      <p:cxnSp>
        <p:nvCxnSpPr>
          <p:cNvPr id="19" name="Straight Arrow Connector 18"/>
          <p:cNvCxnSpPr>
            <a:stCxn id="3" idx="3"/>
          </p:cNvCxnSpPr>
          <p:nvPr/>
        </p:nvCxnSpPr>
        <p:spPr>
          <a:xfrm>
            <a:off x="1856271" y="970693"/>
            <a:ext cx="1216452" cy="2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08671" y="1694593"/>
            <a:ext cx="1216452" cy="2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0"/>
          </p:cNvCxnSpPr>
          <p:nvPr/>
        </p:nvCxnSpPr>
        <p:spPr>
          <a:xfrm flipH="1" flipV="1">
            <a:off x="7037917" y="2695757"/>
            <a:ext cx="1136878" cy="6162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497857" y="2695757"/>
            <a:ext cx="1216452" cy="29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56271" y="4340407"/>
            <a:ext cx="23320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771D5F9-0890-4B21-8D2F-E98983CBADA1}"/>
              </a:ext>
            </a:extLst>
          </p:cNvPr>
          <p:cNvSpPr txBox="1"/>
          <p:nvPr/>
        </p:nvSpPr>
        <p:spPr>
          <a:xfrm>
            <a:off x="7246328" y="524417"/>
            <a:ext cx="137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My turn!</a:t>
            </a:r>
          </a:p>
        </p:txBody>
      </p:sp>
    </p:spTree>
    <p:extLst>
      <p:ext uri="{BB962C8B-B14F-4D97-AF65-F5344CB8AC3E}">
        <p14:creationId xmlns:p14="http://schemas.microsoft.com/office/powerpoint/2010/main" val="72002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586</Words>
  <Application>Microsoft Office PowerPoint</Application>
  <PresentationFormat>On-screen Show (4:3)</PresentationFormat>
  <Paragraphs>158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Baskerville</vt:lpstr>
      <vt:lpstr>Calibri</vt:lpstr>
      <vt:lpstr>Comic Sans MS</vt:lpstr>
      <vt:lpstr>Herculanum</vt:lpstr>
      <vt:lpstr>Holly Christmas</vt:lpstr>
      <vt:lpstr>Mangal</vt:lpstr>
      <vt:lpstr>Palatino</vt:lpstr>
      <vt:lpstr>Papyrus</vt:lpstr>
      <vt:lpstr>Times New Roman</vt:lpstr>
      <vt:lpstr>Office Theme</vt:lpstr>
      <vt:lpstr>maximum Classics – 28</vt:lpstr>
      <vt:lpstr>PowerPoint Presentation</vt:lpstr>
      <vt:lpstr>PowerPoint Presentation</vt:lpstr>
      <vt:lpstr>PowerPoint Presentation</vt:lpstr>
      <vt:lpstr>PowerPoint Presentation</vt:lpstr>
      <vt:lpstr>What do the letters represent?</vt:lpstr>
      <vt:lpstr>How do the numerals fit together?</vt:lpstr>
      <vt:lpstr>How do the numerals fit together?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old were they?</vt:lpstr>
      <vt:lpstr>PowerPoint Presentation</vt:lpstr>
      <vt:lpstr>PowerPoint Presentation</vt:lpstr>
      <vt:lpstr>PowerPoint Presentation</vt:lpstr>
      <vt:lpstr>Brain break: mythical battle</vt:lpstr>
      <vt:lpstr>PowerPoint Presentation</vt:lpstr>
      <vt:lpstr>PowerPoint Presentation</vt:lpstr>
      <vt:lpstr>PowerPoint Presentation</vt:lpstr>
      <vt:lpstr>Plenary</vt:lpstr>
      <vt:lpstr>PowerPoint Presentation</vt:lpstr>
    </vt:vector>
  </TitlesOfParts>
  <Company>N/A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Andrew</dc:creator>
  <cp:lastModifiedBy>Emma Danzey</cp:lastModifiedBy>
  <cp:revision>94</cp:revision>
  <cp:lastPrinted>2017-03-28T12:43:43Z</cp:lastPrinted>
  <dcterms:created xsi:type="dcterms:W3CDTF">2017-03-19T17:48:09Z</dcterms:created>
  <dcterms:modified xsi:type="dcterms:W3CDTF">2020-07-03T10:10:38Z</dcterms:modified>
</cp:coreProperties>
</file>