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9"/>
  </p:notesMasterIdLst>
  <p:sldIdLst>
    <p:sldId id="259" r:id="rId7"/>
    <p:sldId id="257" r:id="rId8"/>
    <p:sldId id="261" r:id="rId9"/>
    <p:sldId id="262" r:id="rId10"/>
    <p:sldId id="264" r:id="rId11"/>
    <p:sldId id="267" r:id="rId12"/>
    <p:sldId id="270" r:id="rId13"/>
    <p:sldId id="271" r:id="rId14"/>
    <p:sldId id="268" r:id="rId15"/>
    <p:sldId id="266" r:id="rId16"/>
    <p:sldId id="269"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643" autoAdjust="0"/>
  </p:normalViewPr>
  <p:slideViewPr>
    <p:cSldViewPr snapToGrid="0">
      <p:cViewPr varScale="1">
        <p:scale>
          <a:sx n="57" d="100"/>
          <a:sy n="57" d="100"/>
        </p:scale>
        <p:origin x="2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386F9-53E3-4340-9B8F-F83C0E895836}" type="datetimeFigureOut">
              <a:rPr lang="en-GB" smtClean="0"/>
              <a:t>01/04/2020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B46D2-EECB-4DD1-AF1B-CB45C48531F3}" type="slidenum">
              <a:rPr lang="en-GB" smtClean="0"/>
              <a:t>‹#›</a:t>
            </a:fld>
            <a:endParaRPr lang="en-GB"/>
          </a:p>
        </p:txBody>
      </p:sp>
    </p:spTree>
    <p:extLst>
      <p:ext uri="{BB962C8B-B14F-4D97-AF65-F5344CB8AC3E}">
        <p14:creationId xmlns:p14="http://schemas.microsoft.com/office/powerpoint/2010/main" val="147720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678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66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a:t>Use for EAL children too.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77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74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25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90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58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14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Shows the period we are studying, when the Europeans</a:t>
            </a:r>
            <a:r>
              <a:rPr lang="en-GB" baseline="0" dirty="0" smtClean="0"/>
              <a:t> came and when Benin was destroyed at the end of the 19</a:t>
            </a:r>
            <a:r>
              <a:rPr lang="en-GB" baseline="30000" dirty="0" smtClean="0"/>
              <a:t>th</a:t>
            </a:r>
            <a:r>
              <a:rPr lang="en-GB" baseline="0" dirty="0" smtClean="0"/>
              <a:t> Century.</a:t>
            </a:r>
            <a:endParaRPr dirty="0"/>
          </a:p>
        </p:txBody>
      </p:sp>
    </p:spTree>
    <p:extLst>
      <p:ext uri="{BB962C8B-B14F-4D97-AF65-F5344CB8AC3E}">
        <p14:creationId xmlns:p14="http://schemas.microsoft.com/office/powerpoint/2010/main" val="397531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831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914400" y="1122363"/>
            <a:ext cx="10363200" cy="23876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chemeClr val="dk1"/>
              </a:buClr>
              <a:buSzPts val="11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58" name="Shape 58"/>
          <p:cNvSpPr txBox="1">
            <a:spLocks noGrp="1"/>
          </p:cNvSpPr>
          <p:nvPr>
            <p:ph type="subTitle" idx="1"/>
          </p:nvPr>
        </p:nvSpPr>
        <p:spPr>
          <a:xfrm>
            <a:off x="1524000" y="3602037"/>
            <a:ext cx="9144000" cy="16556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1067"/>
              </a:spcBef>
              <a:spcAft>
                <a:spcPts val="0"/>
              </a:spcAft>
              <a:buClr>
                <a:schemeClr val="dk1"/>
              </a:buClr>
              <a:buSzPts val="2100"/>
              <a:buFont typeface="Arial"/>
              <a:buNone/>
              <a:defRPr sz="2400" b="0" i="0" u="none" strike="noStrike" cap="none">
                <a:solidFill>
                  <a:schemeClr val="dk1"/>
                </a:solidFill>
                <a:latin typeface="Calibri"/>
                <a:ea typeface="Calibri"/>
                <a:cs typeface="Calibri"/>
                <a:sym typeface="Calibri"/>
              </a:defRPr>
            </a:lvl1pPr>
            <a:lvl2pPr marL="457189" marR="0" lvl="1" indent="0" algn="ctr" rtl="0">
              <a:lnSpc>
                <a:spcPct val="90000"/>
              </a:lnSpc>
              <a:spcBef>
                <a:spcPts val="533"/>
              </a:spcBef>
              <a:spcAft>
                <a:spcPts val="0"/>
              </a:spcAft>
              <a:buClr>
                <a:schemeClr val="dk1"/>
              </a:buClr>
              <a:buSzPts val="18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spcAft>
                <a:spcPts val="0"/>
              </a:spcAft>
              <a:buClr>
                <a:schemeClr val="dk1"/>
              </a:buClr>
              <a:buSzPts val="15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4729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68" name="Shape 68"/>
          <p:cNvSpPr txBox="1">
            <a:spLocks noGrp="1"/>
          </p:cNvSpPr>
          <p:nvPr>
            <p:ph type="body" idx="1"/>
          </p:nvPr>
        </p:nvSpPr>
        <p:spPr>
          <a:xfrm>
            <a:off x="838200" y="1825625"/>
            <a:ext cx="10515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196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9788"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74" name="Shape 74"/>
          <p:cNvSpPr txBox="1">
            <a:spLocks noGrp="1"/>
          </p:cNvSpPr>
          <p:nvPr>
            <p:ph type="body" idx="1"/>
          </p:nvPr>
        </p:nvSpPr>
        <p:spPr>
          <a:xfrm>
            <a:off x="839789" y="1681163"/>
            <a:ext cx="5157600" cy="824000"/>
          </a:xfrm>
          <a:prstGeom prst="rect">
            <a:avLst/>
          </a:prstGeom>
          <a:noFill/>
          <a:ln>
            <a:noFill/>
          </a:ln>
        </p:spPr>
        <p:txBody>
          <a:bodyPr spcFirstLastPara="1" wrap="square" lIns="68575" tIns="68575" rIns="68575" bIns="68575" anchor="b" anchorCtr="0"/>
          <a:lstStyle>
            <a:lvl1pPr marL="609585" marR="0" lvl="0" indent="-304792" algn="l" rtl="0">
              <a:lnSpc>
                <a:spcPct val="90000"/>
              </a:lnSpc>
              <a:spcBef>
                <a:spcPts val="1067"/>
              </a:spcBef>
              <a:spcAft>
                <a:spcPts val="0"/>
              </a:spcAft>
              <a:buClr>
                <a:schemeClr val="dk1"/>
              </a:buClr>
              <a:buSzPts val="21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839789" y="2505075"/>
            <a:ext cx="5157600" cy="368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3"/>
          </p:nvPr>
        </p:nvSpPr>
        <p:spPr>
          <a:xfrm>
            <a:off x="6172200" y="1681163"/>
            <a:ext cx="5183200" cy="824000"/>
          </a:xfrm>
          <a:prstGeom prst="rect">
            <a:avLst/>
          </a:prstGeom>
          <a:noFill/>
          <a:ln>
            <a:noFill/>
          </a:ln>
        </p:spPr>
        <p:txBody>
          <a:bodyPr spcFirstLastPara="1" wrap="square" lIns="68575" tIns="68575" rIns="68575" bIns="68575" anchor="b" anchorCtr="0"/>
          <a:lstStyle>
            <a:lvl1pPr marL="609585" marR="0" lvl="0" indent="-304792" algn="l" rtl="0">
              <a:lnSpc>
                <a:spcPct val="90000"/>
              </a:lnSpc>
              <a:spcBef>
                <a:spcPts val="1067"/>
              </a:spcBef>
              <a:spcAft>
                <a:spcPts val="0"/>
              </a:spcAft>
              <a:buClr>
                <a:schemeClr val="dk1"/>
              </a:buClr>
              <a:buSzPts val="21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4"/>
          </p:nvPr>
        </p:nvSpPr>
        <p:spPr>
          <a:xfrm>
            <a:off x="6172200" y="2505075"/>
            <a:ext cx="5183200" cy="368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36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831851" y="1709739"/>
            <a:ext cx="10515600" cy="28528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83" name="Shape 83"/>
          <p:cNvSpPr txBox="1">
            <a:spLocks noGrp="1"/>
          </p:cNvSpPr>
          <p:nvPr>
            <p:ph type="body" idx="1"/>
          </p:nvPr>
        </p:nvSpPr>
        <p:spPr>
          <a:xfrm>
            <a:off x="831851" y="4589464"/>
            <a:ext cx="10515600" cy="15004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24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2pPr>
            <a:lvl3pPr marL="1828754" marR="0" lvl="2" indent="-304792" algn="l" rtl="0">
              <a:lnSpc>
                <a:spcPct val="90000"/>
              </a:lnSpc>
              <a:spcBef>
                <a:spcPts val="533"/>
              </a:spcBef>
              <a:spcAft>
                <a:spcPts val="0"/>
              </a:spcAft>
              <a:buClr>
                <a:srgbClr val="888888"/>
              </a:buClr>
              <a:buSzPts val="1500"/>
              <a:buFont typeface="Arial"/>
              <a:buNone/>
              <a:defRPr sz="1867" b="0" i="0" u="none" strike="noStrike" cap="none">
                <a:solidFill>
                  <a:srgbClr val="888888"/>
                </a:solidFill>
                <a:latin typeface="Calibri"/>
                <a:ea typeface="Calibri"/>
                <a:cs typeface="Calibri"/>
                <a:sym typeface="Calibri"/>
              </a:defRPr>
            </a:lvl3pPr>
            <a:lvl4pPr marL="2438339" marR="0" lvl="3"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4pPr>
            <a:lvl5pPr marL="3047924" marR="0" lvl="4"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5pPr>
            <a:lvl6pPr marL="3657509" marR="0" lvl="5"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6pPr>
            <a:lvl7pPr marL="4267093" marR="0" lvl="6"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7pPr>
            <a:lvl8pPr marL="4876678" marR="0" lvl="7"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8pPr>
            <a:lvl9pPr marL="5486263" marR="0" lvl="8"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703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89" name="Shape 89"/>
          <p:cNvSpPr txBox="1">
            <a:spLocks noGrp="1"/>
          </p:cNvSpPr>
          <p:nvPr>
            <p:ph type="body" idx="1"/>
          </p:nvPr>
        </p:nvSpPr>
        <p:spPr>
          <a:xfrm>
            <a:off x="838200" y="1825625"/>
            <a:ext cx="5181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6172200" y="1825625"/>
            <a:ext cx="5181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7818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96" name="Shape 96"/>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7627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39788" y="457200"/>
            <a:ext cx="39324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01" name="Shape 101"/>
          <p:cNvSpPr txBox="1">
            <a:spLocks noGrp="1"/>
          </p:cNvSpPr>
          <p:nvPr>
            <p:ph type="body" idx="1"/>
          </p:nvPr>
        </p:nvSpPr>
        <p:spPr>
          <a:xfrm>
            <a:off x="5183188" y="987425"/>
            <a:ext cx="6172400" cy="4873600"/>
          </a:xfrm>
          <a:prstGeom prst="rect">
            <a:avLst/>
          </a:prstGeom>
          <a:noFill/>
          <a:ln>
            <a:noFill/>
          </a:ln>
        </p:spPr>
        <p:txBody>
          <a:bodyPr spcFirstLastPara="1" wrap="square" lIns="68575" tIns="68575" rIns="68575" bIns="68575" anchor="t" anchorCtr="0"/>
          <a:lstStyle>
            <a:lvl1pPr marL="609585" marR="0" lvl="0" indent="-507987" algn="l" rtl="0">
              <a:lnSpc>
                <a:spcPct val="90000"/>
              </a:lnSpc>
              <a:spcBef>
                <a:spcPts val="10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1pPr>
            <a:lvl2pPr marL="1219170" marR="0" lvl="1" indent="-482588" algn="l" rtl="0">
              <a:lnSpc>
                <a:spcPct val="90000"/>
              </a:lnSpc>
              <a:spcBef>
                <a:spcPts val="533"/>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4pPr>
            <a:lvl5pPr marL="3047924" marR="0" lvl="4"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5pPr>
            <a:lvl6pPr marL="3657509" marR="0" lvl="5"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4267093" marR="0" lvl="6"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4876678" marR="0" lvl="7"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5486263" marR="0" lvl="8"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839788" y="2057400"/>
            <a:ext cx="39324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844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9788" y="457200"/>
            <a:ext cx="39324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08" name="Shape 108"/>
          <p:cNvSpPr>
            <a:spLocks noGrp="1"/>
          </p:cNvSpPr>
          <p:nvPr>
            <p:ph type="pic" idx="2"/>
          </p:nvPr>
        </p:nvSpPr>
        <p:spPr>
          <a:xfrm>
            <a:off x="5183188" y="987425"/>
            <a:ext cx="6172400" cy="48736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1067"/>
              </a:spcBef>
              <a:spcAft>
                <a:spcPts val="0"/>
              </a:spcAft>
              <a:buClr>
                <a:schemeClr val="dk1"/>
              </a:buClr>
              <a:buSzPts val="1100"/>
              <a:buFont typeface="Arial"/>
              <a:buNone/>
              <a:defRPr sz="32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spcAft>
                <a:spcPts val="0"/>
              </a:spcAft>
              <a:buClr>
                <a:schemeClr val="dk1"/>
              </a:buClr>
              <a:buSzPts val="1100"/>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839788" y="2057400"/>
            <a:ext cx="39324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1355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15" name="Shape 115"/>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8903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7133400" y="1956725"/>
            <a:ext cx="5812000" cy="26288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21" name="Shape 121"/>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352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26384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515110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1375859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15731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739450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171949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1272554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082116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836593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1512390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4086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a:solidFill>
                  <a:schemeClr val="lt1"/>
                </a:solidFill>
              </a:rPr>
              <a:t>“</a:t>
            </a:r>
            <a:endParaRPr sz="12800">
              <a:solidFill>
                <a:schemeClr val="lt1"/>
              </a:solidFil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321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480688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2927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756652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4239843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830439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373146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422381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190390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73244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79324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8048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307790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620181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846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223061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314876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131175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026321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824263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407837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63106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1547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25980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555117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3541254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783376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2114739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889748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418564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194974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118988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49738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25573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920989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11072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4175536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369057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527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980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26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11732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9" r:id="rId7"/>
    <p:sldLayoutId id="2147483670" r:id="rId8"/>
    <p:sldLayoutId id="214748367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838200" y="1825625"/>
            <a:ext cx="10515600" cy="43512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60879297"/>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172391454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3430870890"/>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4251496446"/>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98443584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914400" y="2055567"/>
            <a:ext cx="8229600" cy="2746800"/>
          </a:xfrm>
          <a:prstGeom prst="rect">
            <a:avLst/>
          </a:prstGeom>
        </p:spPr>
        <p:txBody>
          <a:bodyPr spcFirstLastPara="1" wrap="square" lIns="0" tIns="0" rIns="0" bIns="0" anchor="ctr" anchorCtr="0">
            <a:noAutofit/>
          </a:bodyPr>
          <a:lstStyle/>
          <a:p>
            <a:r>
              <a:rPr lang="en-GB" dirty="0"/>
              <a:t>The Benin Kingdom</a:t>
            </a:r>
            <a:br>
              <a:rPr lang="en-GB" dirty="0"/>
            </a:br>
            <a:r>
              <a:rPr lang="en-GB" dirty="0"/>
              <a:t>Lesson </a:t>
            </a:r>
            <a:r>
              <a:rPr lang="en-GB" dirty="0" smtClean="0"/>
              <a:t>2</a:t>
            </a:r>
            <a:endParaRPr dirty="0"/>
          </a:p>
        </p:txBody>
      </p:sp>
      <p:sp>
        <p:nvSpPr>
          <p:cNvPr id="2" name="TextBox 1">
            <a:extLst>
              <a:ext uri="{FF2B5EF4-FFF2-40B4-BE49-F238E27FC236}">
                <a16:creationId xmlns:a16="http://schemas.microsoft.com/office/drawing/2014/main" xmlns="" id="{80BDD46D-2E0C-4621-A5E8-803DFEE17B14}"/>
              </a:ext>
            </a:extLst>
          </p:cNvPr>
          <p:cNvSpPr txBox="1"/>
          <p:nvPr/>
        </p:nvSpPr>
        <p:spPr>
          <a:xfrm>
            <a:off x="662940" y="5452110"/>
            <a:ext cx="6812280" cy="1077218"/>
          </a:xfrm>
          <a:prstGeom prst="rect">
            <a:avLst/>
          </a:prstGeom>
          <a:noFill/>
        </p:spPr>
        <p:txBody>
          <a:bodyPr wrap="square" rtlCol="0">
            <a:spAutoFit/>
          </a:bodyPr>
          <a:lstStyle/>
          <a:p>
            <a:r>
              <a:rPr lang="en-GB" sz="3200" b="1" dirty="0"/>
              <a:t>LO: To </a:t>
            </a:r>
            <a:r>
              <a:rPr lang="en-GB" sz="3200" b="1" dirty="0" smtClean="0"/>
              <a:t>build an overview of world history.</a:t>
            </a:r>
            <a:endParaRPr lang="en-GB" sz="3200" b="1" dirty="0"/>
          </a:p>
        </p:txBody>
      </p:sp>
      <p:sp>
        <p:nvSpPr>
          <p:cNvPr id="3" name="TextBox 2"/>
          <p:cNvSpPr txBox="1"/>
          <p:nvPr/>
        </p:nvSpPr>
        <p:spPr>
          <a:xfrm>
            <a:off x="8296507" y="256478"/>
            <a:ext cx="2765503" cy="1569660"/>
          </a:xfrm>
          <a:prstGeom prst="rect">
            <a:avLst/>
          </a:prstGeom>
          <a:noFill/>
        </p:spPr>
        <p:txBody>
          <a:bodyPr wrap="square" rtlCol="0">
            <a:spAutoFit/>
          </a:bodyPr>
          <a:lstStyle/>
          <a:p>
            <a:r>
              <a:rPr lang="en-GB" sz="2400" b="1" dirty="0" smtClean="0"/>
              <a:t>Key Question: </a:t>
            </a:r>
            <a:r>
              <a:rPr lang="en-GB" sz="2400" dirty="0" smtClean="0"/>
              <a:t>Why should we study the Benin Kingdom?</a:t>
            </a:r>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p>
            <a:r>
              <a:rPr lang="en" dirty="0" smtClean="0"/>
              <a:t>Timeline</a:t>
            </a:r>
            <a:endParaRPr dirty="0"/>
          </a:p>
        </p:txBody>
      </p:sp>
      <p:sp>
        <p:nvSpPr>
          <p:cNvPr id="551" name="Google Shape;551;p18"/>
          <p:cNvSpPr txBox="1">
            <a:spLocks noGrp="1"/>
          </p:cNvSpPr>
          <p:nvPr>
            <p:ph type="body" idx="1"/>
          </p:nvPr>
        </p:nvSpPr>
        <p:spPr>
          <a:xfrm>
            <a:off x="1599700" y="2132933"/>
            <a:ext cx="8867600" cy="565662"/>
          </a:xfrm>
          <a:prstGeom prst="rect">
            <a:avLst/>
          </a:prstGeom>
        </p:spPr>
        <p:txBody>
          <a:bodyPr spcFirstLastPara="1" wrap="square" lIns="0" tIns="0" rIns="0" bIns="0" anchor="t" anchorCtr="0">
            <a:noAutofit/>
          </a:bodyPr>
          <a:lstStyle/>
          <a:p>
            <a:r>
              <a:rPr lang="en-GB" dirty="0" smtClean="0"/>
              <a:t>What does it tell us?</a:t>
            </a:r>
          </a:p>
          <a:p>
            <a:endParaRPr dirty="0"/>
          </a:p>
        </p:txBody>
      </p:sp>
      <p:sp>
        <p:nvSpPr>
          <p:cNvPr id="552" name="Google Shape;552;p1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10</a:t>
            </a:fld>
            <a:endParaRPr>
              <a:solidFill>
                <a:srgbClr val="FFAD1D"/>
              </a:solidFill>
            </a:endParaRPr>
          </a:p>
        </p:txBody>
      </p:sp>
      <p:pic>
        <p:nvPicPr>
          <p:cNvPr id="5" name="Picture 4"/>
          <p:cNvPicPr>
            <a:picLocks noChangeAspect="1"/>
          </p:cNvPicPr>
          <p:nvPr/>
        </p:nvPicPr>
        <p:blipFill rotWithShape="1">
          <a:blip r:embed="rId3"/>
          <a:srcRect l="15718" t="50431" r="14952" b="2414"/>
          <a:stretch/>
        </p:blipFill>
        <p:spPr>
          <a:xfrm>
            <a:off x="1599700" y="3434575"/>
            <a:ext cx="8452625" cy="3233853"/>
          </a:xfrm>
          <a:prstGeom prst="rect">
            <a:avLst/>
          </a:prstGeom>
        </p:spPr>
      </p:pic>
      <p:sp>
        <p:nvSpPr>
          <p:cNvPr id="2" name="TextBox 1"/>
          <p:cNvSpPr txBox="1"/>
          <p:nvPr/>
        </p:nvSpPr>
        <p:spPr>
          <a:xfrm>
            <a:off x="9422780" y="6278137"/>
            <a:ext cx="535259" cy="390291"/>
          </a:xfrm>
          <a:prstGeom prst="rect">
            <a:avLst/>
          </a:prstGeom>
          <a:solidFill>
            <a:schemeClr val="bg1"/>
          </a:solidFill>
          <a:ln>
            <a:noFill/>
          </a:ln>
        </p:spPr>
        <p:txBody>
          <a:bodyPr wrap="square" rtlCol="0">
            <a:spAutoFit/>
          </a:bodyPr>
          <a:lstStyle/>
          <a:p>
            <a:endParaRPr lang="en-GB" dirty="0"/>
          </a:p>
        </p:txBody>
      </p:sp>
    </p:spTree>
    <p:extLst>
      <p:ext uri="{BB962C8B-B14F-4D97-AF65-F5344CB8AC3E}">
        <p14:creationId xmlns:p14="http://schemas.microsoft.com/office/powerpoint/2010/main" val="307954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1"/>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p>
            <a:r>
              <a:rPr lang="en" dirty="0"/>
              <a:t>What are some of the reasons that historians think that we should study the Benin Kingdom?</a:t>
            </a:r>
            <a:endParaRPr dirty="0"/>
          </a:p>
        </p:txBody>
      </p:sp>
      <p:sp>
        <p:nvSpPr>
          <p:cNvPr id="586" name="Google Shape;586;p21"/>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p>
            <a:pPr marL="0" indent="0">
              <a:buNone/>
            </a:pPr>
            <a:r>
              <a:rPr lang="en-GB" b="1" dirty="0" smtClean="0"/>
              <a:t>A highly successful empire,</a:t>
            </a:r>
            <a:r>
              <a:rPr lang="en-GB" b="1" dirty="0" smtClean="0"/>
              <a:t> shows that in many ways, Benin society was far more advanced, particularly in terms of what they produced, compared to Britain at the time.</a:t>
            </a:r>
            <a:endParaRPr dirty="0"/>
          </a:p>
        </p:txBody>
      </p:sp>
      <p:sp>
        <p:nvSpPr>
          <p:cNvPr id="587" name="Google Shape;587;p21"/>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p>
            <a:pPr marL="0" indent="0">
              <a:buNone/>
            </a:pPr>
            <a:r>
              <a:rPr lang="en-GB" b="1" dirty="0" smtClean="0"/>
              <a:t>They produced beautiful works of art, which are world famous, and are showcased in many major museums across the world.</a:t>
            </a:r>
            <a:endParaRPr dirty="0"/>
          </a:p>
        </p:txBody>
      </p:sp>
      <p:sp>
        <p:nvSpPr>
          <p:cNvPr id="588" name="Google Shape;588;p21"/>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p>
            <a:pPr marL="0" indent="0">
              <a:buNone/>
            </a:pPr>
            <a:r>
              <a:rPr lang="en-GB" b="1" dirty="0" smtClean="0"/>
              <a:t>They built earth boundary walls which covered more than 1000km.  They were the largest earthwork structure in the world, possibly up to four times as long as the Great Wall of China.</a:t>
            </a:r>
            <a:endParaRPr dirty="0"/>
          </a:p>
        </p:txBody>
      </p:sp>
      <p:sp>
        <p:nvSpPr>
          <p:cNvPr id="589" name="Google Shape;589;p2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11</a:t>
            </a:fld>
            <a:endParaRPr>
              <a:solidFill>
                <a:srgbClr val="FFAD1D"/>
              </a:solidFill>
            </a:endParaRPr>
          </a:p>
        </p:txBody>
      </p:sp>
    </p:spTree>
    <p:extLst>
      <p:ext uri="{BB962C8B-B14F-4D97-AF65-F5344CB8AC3E}">
        <p14:creationId xmlns:p14="http://schemas.microsoft.com/office/powerpoint/2010/main" val="143972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65333" y="234176"/>
            <a:ext cx="7748462" cy="5752057"/>
          </a:xfrm>
        </p:spPr>
        <p:txBody>
          <a:bodyPr/>
          <a:lstStyle/>
          <a:p>
            <a:r>
              <a:rPr lang="en-GB" sz="3600" b="1" u="sng" dirty="0" smtClean="0"/>
              <a:t>Task 4: </a:t>
            </a:r>
            <a:r>
              <a:rPr lang="en-GB" sz="3600" dirty="0" smtClean="0"/>
              <a:t>Write a Tweet to complete the sentence </a:t>
            </a:r>
          </a:p>
          <a:p>
            <a:r>
              <a:rPr lang="en-GB" sz="3600" i="1" dirty="0" smtClean="0"/>
              <a:t>I </a:t>
            </a:r>
            <a:r>
              <a:rPr lang="en-GB" sz="3600" i="1" dirty="0"/>
              <a:t>think we should study Benin in our school because</a:t>
            </a:r>
            <a:r>
              <a:rPr lang="en-GB" sz="3600" i="1" dirty="0" smtClean="0"/>
              <a:t>…</a:t>
            </a:r>
          </a:p>
          <a:p>
            <a:endParaRPr lang="en-GB" sz="3600" i="1" dirty="0"/>
          </a:p>
          <a:p>
            <a:pPr marL="0" indent="0">
              <a:buNone/>
            </a:pPr>
            <a:r>
              <a:rPr lang="en-GB" sz="3600" dirty="0" smtClean="0"/>
              <a:t>Your Tweet must:</a:t>
            </a:r>
          </a:p>
          <a:p>
            <a:r>
              <a:rPr lang="en-GB" sz="3600" dirty="0" smtClean="0"/>
              <a:t>Include what you think is the most important reason.</a:t>
            </a:r>
          </a:p>
          <a:p>
            <a:r>
              <a:rPr lang="en-GB" sz="3600" dirty="0" smtClean="0"/>
              <a:t>Include a hashtag of a key word</a:t>
            </a:r>
          </a:p>
          <a:p>
            <a:r>
              <a:rPr lang="en-GB" sz="3600" dirty="0" smtClean="0"/>
              <a:t>Be no more than 280 characters!</a:t>
            </a:r>
          </a:p>
          <a:p>
            <a:endParaRPr lang="en-GB" dirty="0"/>
          </a:p>
          <a:p>
            <a:pPr marL="0" indent="0">
              <a:buNone/>
            </a:pPr>
            <a:endParaRPr lang="en-GB" dirty="0"/>
          </a:p>
        </p:txBody>
      </p:sp>
      <p:sp>
        <p:nvSpPr>
          <p:cNvPr id="3" name="Slide Number Placeholder 2"/>
          <p:cNvSpPr>
            <a:spLocks noGrp="1"/>
          </p:cNvSpPr>
          <p:nvPr>
            <p:ph type="sldNum" idx="12"/>
          </p:nvPr>
        </p:nvSpPr>
        <p:spPr/>
        <p:txBody>
          <a:bodyPr/>
          <a:lstStyle/>
          <a:p>
            <a:fld id="{00000000-1234-1234-1234-123412341234}" type="slidenum">
              <a:rPr lang="en" smtClean="0">
                <a:solidFill>
                  <a:srgbClr val="FFAD1D"/>
                </a:solidFill>
              </a:rPr>
              <a:pPr/>
              <a:t>12</a:t>
            </a:fld>
            <a:endParaRPr lang="en">
              <a:solidFill>
                <a:srgbClr val="FFAD1D"/>
              </a:solidFill>
            </a:endParaRPr>
          </a:p>
        </p:txBody>
      </p:sp>
      <p:pic>
        <p:nvPicPr>
          <p:cNvPr id="4102" name="Picture 6" descr="Twitt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18" y="568711"/>
            <a:ext cx="1510588" cy="151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9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2310064" y="-219896"/>
            <a:ext cx="7554800" cy="1152000"/>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GB" sz="4400" b="1" kern="0">
                <a:solidFill>
                  <a:srgbClr val="7030A0"/>
                </a:solidFill>
                <a:latin typeface="Arial"/>
                <a:ea typeface="Arial"/>
                <a:cs typeface="Arial"/>
                <a:sym typeface="Arial"/>
              </a:rPr>
              <a:t>Key Vocabulary</a:t>
            </a:r>
            <a:endParaRPr sz="4400" b="1" kern="0">
              <a:solidFill>
                <a:srgbClr val="7030A0"/>
              </a:solidFill>
              <a:latin typeface="Arial"/>
              <a:ea typeface="Arial"/>
              <a:cs typeface="Arial"/>
              <a:sym typeface="Arial"/>
            </a:endParaRPr>
          </a:p>
        </p:txBody>
      </p:sp>
      <p:sp>
        <p:nvSpPr>
          <p:cNvPr id="142" name="Shape 142"/>
          <p:cNvSpPr/>
          <p:nvPr/>
        </p:nvSpPr>
        <p:spPr>
          <a:xfrm>
            <a:off x="356749" y="932232"/>
            <a:ext cx="2186000" cy="576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000" kern="0">
                <a:solidFill>
                  <a:srgbClr val="FFFFFF"/>
                </a:solidFill>
                <a:latin typeface="Arial"/>
                <a:cs typeface="Arial"/>
                <a:sym typeface="Arial"/>
              </a:rPr>
              <a:t>chronology</a:t>
            </a:r>
            <a:endParaRPr sz="2000" kern="0">
              <a:solidFill>
                <a:srgbClr val="FFFFFF"/>
              </a:solidFill>
              <a:latin typeface="Arial"/>
              <a:ea typeface="Arial"/>
              <a:cs typeface="Arial"/>
              <a:sym typeface="Arial"/>
            </a:endParaRPr>
          </a:p>
        </p:txBody>
      </p:sp>
      <p:sp>
        <p:nvSpPr>
          <p:cNvPr id="143" name="Shape 143"/>
          <p:cNvSpPr/>
          <p:nvPr/>
        </p:nvSpPr>
        <p:spPr>
          <a:xfrm>
            <a:off x="356749" y="1640040"/>
            <a:ext cx="2186000" cy="6532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cs typeface="Arial"/>
                <a:sym typeface="Arial"/>
              </a:rPr>
              <a:t>portray</a:t>
            </a:r>
            <a:endParaRPr sz="2400" kern="0" dirty="0">
              <a:solidFill>
                <a:srgbClr val="FFFFFF"/>
              </a:solidFill>
              <a:latin typeface="Arial"/>
              <a:ea typeface="Arial"/>
              <a:cs typeface="Arial"/>
              <a:sym typeface="Arial"/>
            </a:endParaRPr>
          </a:p>
        </p:txBody>
      </p:sp>
      <p:sp>
        <p:nvSpPr>
          <p:cNvPr id="144" name="Shape 144"/>
          <p:cNvSpPr/>
          <p:nvPr/>
        </p:nvSpPr>
        <p:spPr>
          <a:xfrm>
            <a:off x="356749" y="2490053"/>
            <a:ext cx="2186000" cy="648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a:solidFill>
                  <a:srgbClr val="FFFFFF"/>
                </a:solidFill>
                <a:latin typeface="Arial"/>
                <a:cs typeface="Arial"/>
                <a:sym typeface="Arial"/>
              </a:rPr>
              <a:t>civilisation</a:t>
            </a:r>
            <a:endParaRPr sz="2400" kern="0">
              <a:solidFill>
                <a:srgbClr val="FFFFFF"/>
              </a:solidFill>
              <a:latin typeface="Arial"/>
              <a:ea typeface="Arial"/>
              <a:cs typeface="Arial"/>
              <a:sym typeface="Arial"/>
            </a:endParaRPr>
          </a:p>
        </p:txBody>
      </p:sp>
      <p:sp>
        <p:nvSpPr>
          <p:cNvPr id="145" name="Shape 145"/>
          <p:cNvSpPr/>
          <p:nvPr/>
        </p:nvSpPr>
        <p:spPr>
          <a:xfrm>
            <a:off x="401627" y="3334724"/>
            <a:ext cx="2186000" cy="648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000" kern="0" dirty="0" smtClean="0">
                <a:solidFill>
                  <a:srgbClr val="FFFFFF"/>
                </a:solidFill>
                <a:latin typeface="Arial"/>
                <a:cs typeface="Arial"/>
                <a:sym typeface="Arial"/>
              </a:rPr>
              <a:t>ancestors</a:t>
            </a:r>
            <a:endParaRPr sz="2000" kern="0" dirty="0">
              <a:solidFill>
                <a:srgbClr val="FFFFFF"/>
              </a:solidFill>
              <a:latin typeface="Arial"/>
              <a:ea typeface="Arial"/>
              <a:cs typeface="Arial"/>
              <a:sym typeface="Arial"/>
            </a:endParaRPr>
          </a:p>
        </p:txBody>
      </p:sp>
      <p:sp>
        <p:nvSpPr>
          <p:cNvPr id="146" name="Shape 146"/>
          <p:cNvSpPr/>
          <p:nvPr/>
        </p:nvSpPr>
        <p:spPr>
          <a:xfrm>
            <a:off x="356749" y="4179395"/>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ea typeface="Arial"/>
                <a:cs typeface="Arial"/>
                <a:sym typeface="Arial"/>
              </a:rPr>
              <a:t>kingdom</a:t>
            </a:r>
            <a:endParaRPr sz="2400" kern="0" dirty="0">
              <a:solidFill>
                <a:srgbClr val="FFFFFF"/>
              </a:solidFill>
              <a:latin typeface="Arial"/>
              <a:ea typeface="Arial"/>
              <a:cs typeface="Arial"/>
              <a:sym typeface="Arial"/>
            </a:endParaRPr>
          </a:p>
        </p:txBody>
      </p:sp>
      <p:sp>
        <p:nvSpPr>
          <p:cNvPr id="147" name="Shape 147"/>
          <p:cNvSpPr/>
          <p:nvPr/>
        </p:nvSpPr>
        <p:spPr>
          <a:xfrm>
            <a:off x="2628565" y="860967"/>
            <a:ext cx="93584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Events in order of time.</a:t>
            </a:r>
            <a:endParaRPr sz="2000" kern="0">
              <a:solidFill>
                <a:srgbClr val="000000"/>
              </a:solidFill>
              <a:latin typeface="Arial"/>
              <a:ea typeface="Arial"/>
              <a:cs typeface="Arial"/>
              <a:sym typeface="Arial"/>
            </a:endParaRPr>
          </a:p>
        </p:txBody>
      </p:sp>
      <p:sp>
        <p:nvSpPr>
          <p:cNvPr id="148" name="Shape 148"/>
          <p:cNvSpPr/>
          <p:nvPr/>
        </p:nvSpPr>
        <p:spPr>
          <a:xfrm>
            <a:off x="2706417" y="1655769"/>
            <a:ext cx="86340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To represent of describe something or someone in a painting, film, book or other artistic work.</a:t>
            </a:r>
            <a:endParaRPr sz="2000" kern="0" dirty="0">
              <a:solidFill>
                <a:srgbClr val="000000"/>
              </a:solidFill>
              <a:latin typeface="Arial"/>
              <a:ea typeface="Arial"/>
              <a:cs typeface="Arial"/>
              <a:sym typeface="Arial"/>
            </a:endParaRPr>
          </a:p>
        </p:txBody>
      </p:sp>
      <p:sp>
        <p:nvSpPr>
          <p:cNvPr id="149" name="Shape 149"/>
          <p:cNvSpPr/>
          <p:nvPr/>
        </p:nvSpPr>
        <p:spPr>
          <a:xfrm>
            <a:off x="2628565" y="2467749"/>
            <a:ext cx="8711852"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a:solidFill>
                  <a:srgbClr val="000000"/>
                </a:solidFill>
                <a:latin typeface="Arial"/>
                <a:cs typeface="Arial"/>
                <a:sym typeface="Arial"/>
              </a:rPr>
              <a:t>A human society with a high level of culture, government, understanding of the world around them.</a:t>
            </a:r>
            <a:endParaRPr sz="1467" kern="0" dirty="0">
              <a:solidFill>
                <a:srgbClr val="000000"/>
              </a:solidFill>
              <a:latin typeface="Arial"/>
              <a:cs typeface="Arial"/>
              <a:sym typeface="Arial"/>
            </a:endParaRPr>
          </a:p>
        </p:txBody>
      </p:sp>
      <p:sp>
        <p:nvSpPr>
          <p:cNvPr id="150" name="Shape 150"/>
          <p:cNvSpPr/>
          <p:nvPr/>
        </p:nvSpPr>
        <p:spPr>
          <a:xfrm>
            <a:off x="2706417" y="3300268"/>
            <a:ext cx="92808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A person related to you who lived a long time ago.</a:t>
            </a:r>
            <a:endParaRPr sz="1467" kern="0" dirty="0">
              <a:solidFill>
                <a:srgbClr val="000000"/>
              </a:solidFill>
              <a:latin typeface="Arial"/>
              <a:cs typeface="Arial"/>
              <a:sym typeface="Arial"/>
            </a:endParaRPr>
          </a:p>
        </p:txBody>
      </p:sp>
      <p:sp>
        <p:nvSpPr>
          <p:cNvPr id="151" name="Shape 151"/>
          <p:cNvSpPr/>
          <p:nvPr/>
        </p:nvSpPr>
        <p:spPr>
          <a:xfrm>
            <a:off x="2706417" y="4132799"/>
            <a:ext cx="6335200" cy="4004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A country or area that is ruled by a particular person.</a:t>
            </a:r>
            <a:endParaRPr sz="2000" kern="0" dirty="0">
              <a:solidFill>
                <a:srgbClr val="000000"/>
              </a:solidFill>
              <a:latin typeface="Arial"/>
              <a:ea typeface="Arial"/>
              <a:cs typeface="Arial"/>
              <a:sym typeface="Arial"/>
            </a:endParaRPr>
          </a:p>
        </p:txBody>
      </p:sp>
      <p:sp>
        <p:nvSpPr>
          <p:cNvPr id="152" name="Shape 152"/>
          <p:cNvSpPr/>
          <p:nvPr/>
        </p:nvSpPr>
        <p:spPr>
          <a:xfrm>
            <a:off x="356749" y="5079631"/>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ea typeface="Arial"/>
                <a:cs typeface="Arial"/>
                <a:sym typeface="Arial"/>
              </a:rPr>
              <a:t>trade</a:t>
            </a:r>
            <a:endParaRPr sz="2400" kern="0" dirty="0">
              <a:solidFill>
                <a:srgbClr val="FFFFFF"/>
              </a:solidFill>
              <a:latin typeface="Arial"/>
              <a:ea typeface="Arial"/>
              <a:cs typeface="Arial"/>
              <a:sym typeface="Arial"/>
            </a:endParaRPr>
          </a:p>
        </p:txBody>
      </p:sp>
      <p:sp>
        <p:nvSpPr>
          <p:cNvPr id="153" name="Shape 153"/>
          <p:cNvSpPr/>
          <p:nvPr/>
        </p:nvSpPr>
        <p:spPr>
          <a:xfrm>
            <a:off x="2706417" y="5152399"/>
            <a:ext cx="8534012" cy="7080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The activity of buying and selling, or exchanging goods / services between people or countries.</a:t>
            </a:r>
            <a:endParaRPr sz="2000" kern="0" dirty="0">
              <a:solidFill>
                <a:srgbClr val="000000"/>
              </a:solidFill>
              <a:latin typeface="Arial"/>
              <a:cs typeface="Arial"/>
              <a:sym typeface="Arial"/>
            </a:endParaRPr>
          </a:p>
        </p:txBody>
      </p:sp>
      <p:sp>
        <p:nvSpPr>
          <p:cNvPr id="15" name="Shape 152"/>
          <p:cNvSpPr/>
          <p:nvPr/>
        </p:nvSpPr>
        <p:spPr>
          <a:xfrm>
            <a:off x="356749" y="5979867"/>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ea typeface="Arial"/>
                <a:cs typeface="Arial"/>
                <a:sym typeface="Arial"/>
              </a:rPr>
              <a:t>independence</a:t>
            </a:r>
            <a:endParaRPr sz="2400" kern="0" dirty="0">
              <a:solidFill>
                <a:srgbClr val="FFFFFF"/>
              </a:solidFill>
              <a:latin typeface="Arial"/>
              <a:ea typeface="Arial"/>
              <a:cs typeface="Arial"/>
              <a:sym typeface="Arial"/>
            </a:endParaRPr>
          </a:p>
        </p:txBody>
      </p:sp>
      <p:sp>
        <p:nvSpPr>
          <p:cNvPr id="16" name="Shape 151"/>
          <p:cNvSpPr/>
          <p:nvPr/>
        </p:nvSpPr>
        <p:spPr>
          <a:xfrm>
            <a:off x="2706417" y="6175667"/>
            <a:ext cx="7158447" cy="303932"/>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Freedom from being governed or ruled by another country</a:t>
            </a:r>
            <a:endParaRPr sz="2000" kern="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 calcmode="lin" valueType="num">
                                      <p:cBhvr additive="base">
                                        <p:cTn id="10" dur="500"/>
                                        <p:tgtEl>
                                          <p:spTgt spid="14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p:tgtEl>
                                          <p:spTgt spid="14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8"/>
                                        </p:tgtEl>
                                        <p:attrNameLst>
                                          <p:attrName>style.visibility</p:attrName>
                                        </p:attrNameLst>
                                      </p:cBhvr>
                                      <p:to>
                                        <p:strVal val="visible"/>
                                      </p:to>
                                    </p:set>
                                    <p:anim calcmode="lin" valueType="num">
                                      <p:cBhvr additive="base">
                                        <p:cTn id="18"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anim calcmode="lin" valueType="num">
                                      <p:cBhvr additive="base">
                                        <p:cTn id="23" dur="500"/>
                                        <p:tgtEl>
                                          <p:spTgt spid="14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500"/>
                                        <p:tgtEl>
                                          <p:spTgt spid="14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0"/>
                                        </p:tgtEl>
                                        <p:attrNameLst>
                                          <p:attrName>style.visibility</p:attrName>
                                        </p:attrNameLst>
                                      </p:cBhvr>
                                      <p:to>
                                        <p:strVal val="visible"/>
                                      </p:to>
                                    </p:set>
                                    <p:anim calcmode="lin" valueType="num">
                                      <p:cBhvr additive="base">
                                        <p:cTn id="34" dur="500"/>
                                        <p:tgtEl>
                                          <p:spTgt spid="15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additive="base">
                                        <p:cTn id="39" dur="500"/>
                                        <p:tgtEl>
                                          <p:spTgt spid="146"/>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1"/>
                                        </p:tgtEl>
                                        <p:attrNameLst>
                                          <p:attrName>style.visibility</p:attrName>
                                        </p:attrNameLst>
                                      </p:cBhvr>
                                      <p:to>
                                        <p:strVal val="visible"/>
                                      </p:to>
                                    </p:set>
                                    <p:anim calcmode="lin" valueType="num">
                                      <p:cBhvr additive="base">
                                        <p:cTn id="42"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2"/>
                                        </p:tgtEl>
                                        <p:attrNameLst>
                                          <p:attrName>style.visibility</p:attrName>
                                        </p:attrNameLst>
                                      </p:cBhvr>
                                      <p:to>
                                        <p:strVal val="visible"/>
                                      </p:to>
                                    </p:set>
                                    <p:anim calcmode="lin" valueType="num">
                                      <p:cBhvr additive="base">
                                        <p:cTn id="47" dur="500"/>
                                        <p:tgtEl>
                                          <p:spTgt spid="152"/>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3"/>
                                        </p:tgtEl>
                                        <p:attrNameLst>
                                          <p:attrName>style.visibility</p:attrName>
                                        </p:attrNameLst>
                                      </p:cBhvr>
                                      <p:to>
                                        <p:strVal val="visible"/>
                                      </p:to>
                                    </p:set>
                                    <p:anim calcmode="lin" valueType="num">
                                      <p:cBhvr additive="base">
                                        <p:cTn id="50" dur="500"/>
                                        <p:tgtEl>
                                          <p:spTgt spid="15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p>
            <a:pPr marL="0" indent="0">
              <a:buNone/>
            </a:pPr>
            <a:endParaRPr dirty="0"/>
          </a:p>
        </p:txBody>
      </p:sp>
      <p:sp>
        <p:nvSpPr>
          <p:cNvPr id="545" name="Google Shape;545;p1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3</a:t>
            </a:fld>
            <a:endParaRPr>
              <a:solidFill>
                <a:srgbClr val="FFAD1D"/>
              </a:solidFill>
            </a:endParaRPr>
          </a:p>
        </p:txBody>
      </p:sp>
      <p:pic>
        <p:nvPicPr>
          <p:cNvPr id="2" name="Picture 1"/>
          <p:cNvPicPr>
            <a:picLocks noChangeAspect="1"/>
          </p:cNvPicPr>
          <p:nvPr/>
        </p:nvPicPr>
        <p:blipFill rotWithShape="1">
          <a:blip r:embed="rId3"/>
          <a:srcRect l="20761" t="21951" r="21251" b="9106"/>
          <a:stretch/>
        </p:blipFill>
        <p:spPr>
          <a:xfrm>
            <a:off x="591013" y="-133815"/>
            <a:ext cx="8937385" cy="5977053"/>
          </a:xfrm>
          <a:prstGeom prst="rect">
            <a:avLst/>
          </a:prstGeom>
        </p:spPr>
      </p:pic>
      <p:sp>
        <p:nvSpPr>
          <p:cNvPr id="3" name="TextBox 2"/>
          <p:cNvSpPr txBox="1"/>
          <p:nvPr/>
        </p:nvSpPr>
        <p:spPr>
          <a:xfrm>
            <a:off x="1984917" y="6077415"/>
            <a:ext cx="8452624" cy="830997"/>
          </a:xfrm>
          <a:prstGeom prst="rect">
            <a:avLst/>
          </a:prstGeom>
          <a:noFill/>
        </p:spPr>
        <p:txBody>
          <a:bodyPr wrap="square" rtlCol="0">
            <a:spAutoFit/>
          </a:bodyPr>
          <a:lstStyle/>
          <a:p>
            <a:r>
              <a:rPr lang="en-GB" sz="2400" b="1" u="sng" dirty="0" smtClean="0"/>
              <a:t>Task 1:</a:t>
            </a:r>
            <a:r>
              <a:rPr lang="en-GB" sz="2400" b="1" dirty="0" smtClean="0"/>
              <a:t> </a:t>
            </a:r>
            <a:r>
              <a:rPr lang="en-GB" sz="2400" dirty="0" smtClean="0"/>
              <a:t>Cut up these events and put them in chronological order.</a:t>
            </a:r>
            <a:endParaRPr lang="en-GB" sz="2400" dirty="0"/>
          </a:p>
        </p:txBody>
      </p:sp>
    </p:spTree>
    <p:extLst>
      <p:ext uri="{BB962C8B-B14F-4D97-AF65-F5344CB8AC3E}">
        <p14:creationId xmlns:p14="http://schemas.microsoft.com/office/powerpoint/2010/main" val="347666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p>
            <a:pPr marL="0" indent="0">
              <a:buNone/>
            </a:pPr>
            <a:endParaRPr dirty="0"/>
          </a:p>
        </p:txBody>
      </p:sp>
      <p:sp>
        <p:nvSpPr>
          <p:cNvPr id="545" name="Google Shape;545;p1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4</a:t>
            </a:fld>
            <a:endParaRPr>
              <a:solidFill>
                <a:srgbClr val="FFAD1D"/>
              </a:solidFill>
            </a:endParaRPr>
          </a:p>
        </p:txBody>
      </p:sp>
      <p:sp>
        <p:nvSpPr>
          <p:cNvPr id="3" name="TextBox 2"/>
          <p:cNvSpPr txBox="1"/>
          <p:nvPr/>
        </p:nvSpPr>
        <p:spPr>
          <a:xfrm>
            <a:off x="6088566" y="506671"/>
            <a:ext cx="3724508" cy="5262979"/>
          </a:xfrm>
          <a:prstGeom prst="rect">
            <a:avLst/>
          </a:prstGeom>
          <a:noFill/>
        </p:spPr>
        <p:txBody>
          <a:bodyPr wrap="square" rtlCol="0">
            <a:spAutoFit/>
          </a:bodyPr>
          <a:lstStyle/>
          <a:p>
            <a:r>
              <a:rPr lang="en-GB" sz="2400" b="1" u="sng" dirty="0" smtClean="0"/>
              <a:t>Task 2:</a:t>
            </a:r>
            <a:r>
              <a:rPr lang="en-GB" sz="2400" b="1" dirty="0" smtClean="0"/>
              <a:t> </a:t>
            </a:r>
          </a:p>
          <a:p>
            <a:endParaRPr lang="en-GB" sz="2400" b="1" dirty="0" smtClean="0"/>
          </a:p>
          <a:p>
            <a:r>
              <a:rPr lang="en-GB" sz="2400" dirty="0" smtClean="0"/>
              <a:t>Which event do you think is the most important in the history of Africa and its people?</a:t>
            </a:r>
          </a:p>
          <a:p>
            <a:endParaRPr lang="en-GB" sz="2400" dirty="0" smtClean="0"/>
          </a:p>
          <a:p>
            <a:r>
              <a:rPr lang="en-GB" sz="2400" dirty="0" smtClean="0"/>
              <a:t>Which event is the least important?</a:t>
            </a:r>
          </a:p>
          <a:p>
            <a:endParaRPr lang="en-GB" sz="2400" dirty="0"/>
          </a:p>
          <a:p>
            <a:r>
              <a:rPr lang="en-GB" sz="2400" dirty="0" smtClean="0"/>
              <a:t>Use a Diamond 9 to organise your thoughts.  Be ready to justify your choices.</a:t>
            </a:r>
            <a:endParaRPr lang="en-GB" sz="2400" dirty="0"/>
          </a:p>
        </p:txBody>
      </p:sp>
      <p:pic>
        <p:nvPicPr>
          <p:cNvPr id="4" name="Picture 3"/>
          <p:cNvPicPr>
            <a:picLocks noChangeAspect="1"/>
          </p:cNvPicPr>
          <p:nvPr/>
        </p:nvPicPr>
        <p:blipFill rotWithShape="1">
          <a:blip r:embed="rId3"/>
          <a:srcRect l="50306" t="35284" r="25914" b="19025"/>
          <a:stretch/>
        </p:blipFill>
        <p:spPr>
          <a:xfrm>
            <a:off x="535257" y="299940"/>
            <a:ext cx="5252225" cy="5676442"/>
          </a:xfrm>
          <a:prstGeom prst="rect">
            <a:avLst/>
          </a:prstGeom>
        </p:spPr>
      </p:pic>
    </p:spTree>
    <p:extLst>
      <p:ext uri="{BB962C8B-B14F-4D97-AF65-F5344CB8AC3E}">
        <p14:creationId xmlns:p14="http://schemas.microsoft.com/office/powerpoint/2010/main" val="19148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solidFill>
                  <a:srgbClr val="FFAD1D"/>
                </a:solidFill>
              </a:rPr>
              <a:pPr/>
              <a:t>5</a:t>
            </a:fld>
            <a:endParaRPr lang="en">
              <a:solidFill>
                <a:srgbClr val="FFAD1D"/>
              </a:solidFill>
            </a:endParaRPr>
          </a:p>
        </p:txBody>
      </p:sp>
      <p:sp>
        <p:nvSpPr>
          <p:cNvPr id="5" name="Text Placeholder 4"/>
          <p:cNvSpPr>
            <a:spLocks noGrp="1"/>
          </p:cNvSpPr>
          <p:nvPr>
            <p:ph type="body" idx="1"/>
          </p:nvPr>
        </p:nvSpPr>
        <p:spPr>
          <a:xfrm>
            <a:off x="5508701" y="880633"/>
            <a:ext cx="4360128" cy="5105600"/>
          </a:xfrm>
        </p:spPr>
        <p:txBody>
          <a:bodyPr/>
          <a:lstStyle/>
          <a:p>
            <a:r>
              <a:rPr lang="en-GB" sz="3600" b="1" u="sng" dirty="0" smtClean="0"/>
              <a:t>Task 3:</a:t>
            </a:r>
            <a:r>
              <a:rPr lang="en-GB" sz="3600" b="1" dirty="0" smtClean="0"/>
              <a:t>  </a:t>
            </a:r>
            <a:r>
              <a:rPr lang="en-GB" sz="3600" dirty="0" smtClean="0"/>
              <a:t>Look at the three sources.  </a:t>
            </a:r>
          </a:p>
          <a:p>
            <a:r>
              <a:rPr lang="en-GB" sz="3600" dirty="0" smtClean="0"/>
              <a:t>What deductions can you make about the Benin Kingdom?</a:t>
            </a:r>
            <a:endParaRPr lang="en-GB" sz="3600" dirty="0"/>
          </a:p>
        </p:txBody>
      </p:sp>
      <p:pic>
        <p:nvPicPr>
          <p:cNvPr id="9" name="Picture 8"/>
          <p:cNvPicPr>
            <a:picLocks noChangeAspect="1"/>
          </p:cNvPicPr>
          <p:nvPr/>
        </p:nvPicPr>
        <p:blipFill rotWithShape="1">
          <a:blip r:embed="rId2"/>
          <a:srcRect l="36951" t="23902" r="38446" b="14959"/>
          <a:stretch/>
        </p:blipFill>
        <p:spPr>
          <a:xfrm>
            <a:off x="457199" y="0"/>
            <a:ext cx="4917689" cy="6873796"/>
          </a:xfrm>
          <a:prstGeom prst="rect">
            <a:avLst/>
          </a:prstGeom>
        </p:spPr>
      </p:pic>
    </p:spTree>
    <p:extLst>
      <p:ext uri="{BB962C8B-B14F-4D97-AF65-F5344CB8AC3E}">
        <p14:creationId xmlns:p14="http://schemas.microsoft.com/office/powerpoint/2010/main" val="135570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endParaRPr dirty="0"/>
          </a:p>
        </p:txBody>
      </p:sp>
      <p:sp>
        <p:nvSpPr>
          <p:cNvPr id="595" name="Google Shape;595;p22"/>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p>
            <a:pPr marL="0" indent="0">
              <a:buNone/>
            </a:pPr>
            <a:r>
              <a:rPr lang="en" sz="4000" dirty="0" smtClean="0"/>
              <a:t>An important procession, depicting the Oba, ruler of the Benin Kingdom.</a:t>
            </a: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6</a:t>
            </a:fld>
            <a:endParaRPr>
              <a:solidFill>
                <a:srgbClr val="FFFFFF"/>
              </a:solidFill>
            </a:endParaRPr>
          </a:p>
        </p:txBody>
      </p:sp>
      <p:pic>
        <p:nvPicPr>
          <p:cNvPr id="1026" name="Picture 2" descr="https://lh5.googleusercontent.com/1aBk6KdfOIbvdbWXEKTW2cNniPtiv9O5SuAOH8ptfcv-NHgr9xuJO5feJj6Or0bcXViydzEXmLYjyfAyJf2iMonRxFP9145KSSX-PjjY5z-JgcNbEl7U1CTJaSHTuWl5xMlo4UeUogSgwxgC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476" y="255629"/>
            <a:ext cx="4437303" cy="585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endParaRPr dirty="0"/>
          </a:p>
        </p:txBody>
      </p:sp>
      <p:sp>
        <p:nvSpPr>
          <p:cNvPr id="595" name="Google Shape;595;p22"/>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p>
            <a:pPr marL="0" indent="0">
              <a:buNone/>
            </a:pPr>
            <a:r>
              <a:rPr lang="en" sz="4000" dirty="0" smtClean="0"/>
              <a:t>Painting of the Oba meeting Europeans who want to trade with Benin.</a:t>
            </a: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7</a:t>
            </a:fld>
            <a:endParaRPr>
              <a:solidFill>
                <a:srgbClr val="FFFFFF"/>
              </a:solidFill>
            </a:endParaRPr>
          </a:p>
        </p:txBody>
      </p:sp>
      <p:pic>
        <p:nvPicPr>
          <p:cNvPr id="3074" name="Picture 2" descr="https://lh6.googleusercontent.com/Mse4GNvCyy4b2KUkPeHagaGJ74AlWO-PnSbe23jmqEpZ3sHuCx-WTzicpCPxfx5ZL-hF1sp6g6uvLDkuqVztj6WRp-1ifQZ8M6GHFptIHiRsdAy-6dTG-EAgB5hSJ-ZvKtM0HWGMms1-w1PB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855" y="303019"/>
            <a:ext cx="561975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0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endParaRPr dirty="0"/>
          </a:p>
        </p:txBody>
      </p:sp>
      <p:sp>
        <p:nvSpPr>
          <p:cNvPr id="595" name="Google Shape;595;p22"/>
          <p:cNvSpPr txBox="1">
            <a:spLocks noGrp="1"/>
          </p:cNvSpPr>
          <p:nvPr>
            <p:ph type="body" idx="1"/>
          </p:nvPr>
        </p:nvSpPr>
        <p:spPr>
          <a:xfrm>
            <a:off x="678267" y="2132933"/>
            <a:ext cx="4150211" cy="3848000"/>
          </a:xfrm>
          <a:prstGeom prst="rect">
            <a:avLst/>
          </a:prstGeom>
        </p:spPr>
        <p:txBody>
          <a:bodyPr spcFirstLastPara="1" wrap="square" lIns="0" tIns="0" rIns="0" bIns="0" anchor="t" anchorCtr="0">
            <a:noAutofit/>
          </a:bodyPr>
          <a:lstStyle/>
          <a:p>
            <a:pPr marL="0" indent="0">
              <a:buNone/>
            </a:pPr>
            <a:r>
              <a:rPr lang="en" sz="4000" dirty="0" smtClean="0"/>
              <a:t>Painting of Victorian soldiers attacking Benin in late Victorian times.</a:t>
            </a: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8</a:t>
            </a:fld>
            <a:endParaRPr>
              <a:solidFill>
                <a:srgbClr val="FFFFFF"/>
              </a:solidFill>
            </a:endParaRPr>
          </a:p>
        </p:txBody>
      </p:sp>
      <p:pic>
        <p:nvPicPr>
          <p:cNvPr id="2050" name="Picture 2" descr="C:\Users\Jane\Dropbox\Keystage History LIVE14\public_html\images\Benin (Look &amp; Le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620" y="581243"/>
            <a:ext cx="6812852" cy="508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5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1"/>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p>
            <a:r>
              <a:rPr lang="en" dirty="0" smtClean="0"/>
              <a:t>What are some of the reasons that historians think that we should study the Benin Kingdom?</a:t>
            </a:r>
            <a:endParaRPr dirty="0"/>
          </a:p>
        </p:txBody>
      </p:sp>
      <p:sp>
        <p:nvSpPr>
          <p:cNvPr id="586" name="Google Shape;586;p21"/>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p>
            <a:pPr marL="0" indent="0">
              <a:buNone/>
            </a:pPr>
            <a:r>
              <a:rPr lang="en-GB" b="1" dirty="0" smtClean="0"/>
              <a:t>It’s important to learn about different cultures as many people </a:t>
            </a:r>
            <a:r>
              <a:rPr lang="en-GB" b="1" dirty="0" smtClean="0"/>
              <a:t>in Britain have their family roots in places like Benin.</a:t>
            </a:r>
            <a:endParaRPr dirty="0"/>
          </a:p>
        </p:txBody>
      </p:sp>
      <p:sp>
        <p:nvSpPr>
          <p:cNvPr id="587" name="Google Shape;587;p21"/>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p>
            <a:pPr marL="0" indent="0">
              <a:buNone/>
            </a:pPr>
            <a:r>
              <a:rPr lang="en-GB" b="1" dirty="0" smtClean="0"/>
              <a:t>It’s important to learn about other countries’ history, not just Britain’s.</a:t>
            </a:r>
            <a:endParaRPr dirty="0"/>
          </a:p>
        </p:txBody>
      </p:sp>
      <p:sp>
        <p:nvSpPr>
          <p:cNvPr id="588" name="Google Shape;588;p21"/>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p>
            <a:pPr marL="0" indent="0">
              <a:buNone/>
            </a:pPr>
            <a:r>
              <a:rPr lang="en-GB" b="1" dirty="0" smtClean="0"/>
              <a:t>It’s important to learn how badly Britain treated some countries in the British Empire during the reign of Queen Victoria.</a:t>
            </a:r>
            <a:endParaRPr dirty="0"/>
          </a:p>
          <a:p>
            <a:pPr marL="0" indent="0">
              <a:buNone/>
            </a:pPr>
            <a:endParaRPr dirty="0"/>
          </a:p>
        </p:txBody>
      </p:sp>
      <p:sp>
        <p:nvSpPr>
          <p:cNvPr id="589" name="Google Shape;589;p2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9</a:t>
            </a:fld>
            <a:endParaRPr>
              <a:solidFill>
                <a:srgbClr val="FFAD1D"/>
              </a:solidFill>
            </a:endParaRPr>
          </a:p>
        </p:txBody>
      </p:sp>
    </p:spTree>
    <p:extLst>
      <p:ext uri="{BB962C8B-B14F-4D97-AF65-F5344CB8AC3E}">
        <p14:creationId xmlns:p14="http://schemas.microsoft.com/office/powerpoint/2010/main" val="3737869711"/>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519</Words>
  <Application>Microsoft Office PowerPoint</Application>
  <PresentationFormat>Widescreen</PresentationFormat>
  <Paragraphs>60</Paragraphs>
  <Slides>12</Slides>
  <Notes>10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12</vt:i4>
      </vt:variant>
    </vt:vector>
  </HeadingPairs>
  <TitlesOfParts>
    <vt:vector size="22" baseType="lpstr">
      <vt:lpstr>Arial</vt:lpstr>
      <vt:lpstr>Barlow Light</vt:lpstr>
      <vt:lpstr>Barlow SemiBold</vt:lpstr>
      <vt:lpstr>Calibri</vt:lpstr>
      <vt:lpstr>Lodovico template</vt:lpstr>
      <vt:lpstr>1_Office Theme</vt:lpstr>
      <vt:lpstr>1_Lodovico template</vt:lpstr>
      <vt:lpstr>2_Lodovico template</vt:lpstr>
      <vt:lpstr>3_Lodovico template</vt:lpstr>
      <vt:lpstr>4_Lodovico template</vt:lpstr>
      <vt:lpstr>The Benin Kingdom Lesson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some of the reasons that historians think that we should study the Benin Kingdom?</vt:lpstr>
      <vt:lpstr>Timeline</vt:lpstr>
      <vt:lpstr>What are some of the reasons that historians think that we should study the Benin Kingdom?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Handley</dc:creator>
  <cp:lastModifiedBy>Sarah Winser</cp:lastModifiedBy>
  <cp:revision>26</cp:revision>
  <dcterms:created xsi:type="dcterms:W3CDTF">2020-03-06T14:46:49Z</dcterms:created>
  <dcterms:modified xsi:type="dcterms:W3CDTF">2020-04-01T17:24:41Z</dcterms:modified>
</cp:coreProperties>
</file>