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handoutMasterIdLst>
    <p:handoutMasterId r:id="rId24"/>
  </p:handoutMasterIdLst>
  <p:sldIdLst>
    <p:sldId id="393" r:id="rId2"/>
    <p:sldId id="370" r:id="rId3"/>
    <p:sldId id="371" r:id="rId4"/>
    <p:sldId id="379" r:id="rId5"/>
    <p:sldId id="357" r:id="rId6"/>
    <p:sldId id="381" r:id="rId7"/>
    <p:sldId id="382" r:id="rId8"/>
    <p:sldId id="383" r:id="rId9"/>
    <p:sldId id="384" r:id="rId10"/>
    <p:sldId id="386" r:id="rId11"/>
    <p:sldId id="387" r:id="rId12"/>
    <p:sldId id="388" r:id="rId13"/>
    <p:sldId id="389" r:id="rId14"/>
    <p:sldId id="358" r:id="rId15"/>
    <p:sldId id="359" r:id="rId16"/>
    <p:sldId id="356" r:id="rId17"/>
    <p:sldId id="390" r:id="rId18"/>
    <p:sldId id="391" r:id="rId19"/>
    <p:sldId id="376" r:id="rId20"/>
    <p:sldId id="374" r:id="rId21"/>
    <p:sldId id="39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6">
          <p15:clr>
            <a:srgbClr val="A4A3A4"/>
          </p15:clr>
        </p15:guide>
        <p15:guide id="2" pos="71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96C2FF"/>
    <a:srgbClr val="B2DCFF"/>
    <a:srgbClr val="8FCAFF"/>
    <a:srgbClr val="E1F0FF"/>
    <a:srgbClr val="DDECFF"/>
    <a:srgbClr val="A3E4FF"/>
    <a:srgbClr val="0E0D78"/>
    <a:srgbClr val="AE661C"/>
    <a:srgbClr val="DCD116"/>
    <a:srgbClr val="F7FC8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72"/>
      </p:cViewPr>
      <p:guideLst>
        <p:guide orient="horz" pos="2106"/>
        <p:guide pos="71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513A823-662A-1C4F-A185-69938885C5CC}" type="datetime1">
              <a:rPr lang="en-GB" smtClean="0"/>
              <a:t>05/06/2020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0FD28A5-E1C8-F844-B698-DC7B6633CE4F}" type="slidenum">
              <a:rPr lang="en-US" smtClean="0"/>
              <a:t>‹#›</a:t>
            </a:fld>
            <a:endParaRPr lang="en-US"/>
          </a:p>
        </p:txBody>
      </p:sp>
    </p:spTree>
    <p:extLst>
      <p:ext uri="{BB962C8B-B14F-4D97-AF65-F5344CB8AC3E}">
        <p14:creationId xmlns:p14="http://schemas.microsoft.com/office/powerpoint/2010/main" val="32341769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D23343-F485-EE47-AC49-E027F3AD04C7}" type="datetime1">
              <a:rPr lang="en-GB" smtClean="0"/>
              <a:t>05/06/2020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400809-809D-ED43-B3E9-0FF968C97F52}" type="slidenum">
              <a:rPr lang="en-US" smtClean="0"/>
              <a:t>‹#›</a:t>
            </a:fld>
            <a:endParaRPr lang="en-US"/>
          </a:p>
        </p:txBody>
      </p:sp>
    </p:spTree>
    <p:extLst>
      <p:ext uri="{BB962C8B-B14F-4D97-AF65-F5344CB8AC3E}">
        <p14:creationId xmlns:p14="http://schemas.microsoft.com/office/powerpoint/2010/main" val="107476775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400809-809D-ED43-B3E9-0FF968C97F52}" type="slidenum">
              <a:rPr lang="en-US" smtClean="0"/>
              <a:t>1</a:t>
            </a:fld>
            <a:endParaRPr lang="en-US"/>
          </a:p>
        </p:txBody>
      </p:sp>
    </p:spTree>
    <p:extLst>
      <p:ext uri="{BB962C8B-B14F-4D97-AF65-F5344CB8AC3E}">
        <p14:creationId xmlns:p14="http://schemas.microsoft.com/office/powerpoint/2010/main" val="743299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08FBA12C-221A-F24A-A8E1-FCDEA32FC8A5}" type="datetime1">
              <a:rPr lang="en-GB" smtClean="0"/>
              <a:t>05/06/2020</a:t>
            </a:fld>
            <a:endParaRPr lang="en-US"/>
          </a:p>
        </p:txBody>
      </p:sp>
      <p:sp>
        <p:nvSpPr>
          <p:cNvPr id="5" name="Footer Placeholder 4"/>
          <p:cNvSpPr>
            <a:spLocks noGrp="1"/>
          </p:cNvSpPr>
          <p:nvPr>
            <p:ph type="ftr" sz="quarter" idx="11"/>
          </p:nvPr>
        </p:nvSpPr>
        <p:spPr/>
        <p:txBody>
          <a:bodyPr/>
          <a:lstStyle/>
          <a:p>
            <a:r>
              <a:rPr lang="en-US"/>
              <a:t>© Charlie Andrew 2016</a:t>
            </a:r>
          </a:p>
        </p:txBody>
      </p:sp>
      <p:sp>
        <p:nvSpPr>
          <p:cNvPr id="6" name="Slide Number Placeholder 5"/>
          <p:cNvSpPr>
            <a:spLocks noGrp="1"/>
          </p:cNvSpPr>
          <p:nvPr>
            <p:ph type="sldNum" sz="quarter" idx="12"/>
          </p:nvPr>
        </p:nvSpPr>
        <p:spPr/>
        <p:txBody>
          <a:bodyPr/>
          <a:lstStyle/>
          <a:p>
            <a:fld id="{57E36609-56D0-F341-A2BA-FEC882F75A75}" type="slidenum">
              <a:rPr lang="en-US" smtClean="0"/>
              <a:t>‹#›</a:t>
            </a:fld>
            <a:endParaRPr lang="en-US"/>
          </a:p>
        </p:txBody>
      </p:sp>
    </p:spTree>
    <p:extLst>
      <p:ext uri="{BB962C8B-B14F-4D97-AF65-F5344CB8AC3E}">
        <p14:creationId xmlns:p14="http://schemas.microsoft.com/office/powerpoint/2010/main" val="2786229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B082985-3572-EB48-AFE0-92BB10D89089}" type="datetime1">
              <a:rPr lang="en-GB" smtClean="0"/>
              <a:t>05/06/2020</a:t>
            </a:fld>
            <a:endParaRPr lang="en-US"/>
          </a:p>
        </p:txBody>
      </p:sp>
      <p:sp>
        <p:nvSpPr>
          <p:cNvPr id="5" name="Footer Placeholder 4"/>
          <p:cNvSpPr>
            <a:spLocks noGrp="1"/>
          </p:cNvSpPr>
          <p:nvPr>
            <p:ph type="ftr" sz="quarter" idx="11"/>
          </p:nvPr>
        </p:nvSpPr>
        <p:spPr/>
        <p:txBody>
          <a:bodyPr/>
          <a:lstStyle/>
          <a:p>
            <a:r>
              <a:rPr lang="en-US"/>
              <a:t>© Charlie Andrew 2016</a:t>
            </a:r>
          </a:p>
        </p:txBody>
      </p:sp>
      <p:sp>
        <p:nvSpPr>
          <p:cNvPr id="6" name="Slide Number Placeholder 5"/>
          <p:cNvSpPr>
            <a:spLocks noGrp="1"/>
          </p:cNvSpPr>
          <p:nvPr>
            <p:ph type="sldNum" sz="quarter" idx="12"/>
          </p:nvPr>
        </p:nvSpPr>
        <p:spPr/>
        <p:txBody>
          <a:bodyPr/>
          <a:lstStyle/>
          <a:p>
            <a:fld id="{57E36609-56D0-F341-A2BA-FEC882F75A75}" type="slidenum">
              <a:rPr lang="en-US" smtClean="0"/>
              <a:t>‹#›</a:t>
            </a:fld>
            <a:endParaRPr lang="en-US"/>
          </a:p>
        </p:txBody>
      </p:sp>
    </p:spTree>
    <p:extLst>
      <p:ext uri="{BB962C8B-B14F-4D97-AF65-F5344CB8AC3E}">
        <p14:creationId xmlns:p14="http://schemas.microsoft.com/office/powerpoint/2010/main" val="2511832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EA66E1AF-A169-3349-9CC7-27061662D5F3}" type="datetime1">
              <a:rPr lang="en-GB" smtClean="0"/>
              <a:t>05/06/2020</a:t>
            </a:fld>
            <a:endParaRPr lang="en-US"/>
          </a:p>
        </p:txBody>
      </p:sp>
      <p:sp>
        <p:nvSpPr>
          <p:cNvPr id="5" name="Footer Placeholder 4"/>
          <p:cNvSpPr>
            <a:spLocks noGrp="1"/>
          </p:cNvSpPr>
          <p:nvPr>
            <p:ph type="ftr" sz="quarter" idx="11"/>
          </p:nvPr>
        </p:nvSpPr>
        <p:spPr/>
        <p:txBody>
          <a:bodyPr/>
          <a:lstStyle/>
          <a:p>
            <a:r>
              <a:rPr lang="en-US"/>
              <a:t>© Charlie Andrew 2016</a:t>
            </a:r>
          </a:p>
        </p:txBody>
      </p:sp>
      <p:sp>
        <p:nvSpPr>
          <p:cNvPr id="6" name="Slide Number Placeholder 5"/>
          <p:cNvSpPr>
            <a:spLocks noGrp="1"/>
          </p:cNvSpPr>
          <p:nvPr>
            <p:ph type="sldNum" sz="quarter" idx="12"/>
          </p:nvPr>
        </p:nvSpPr>
        <p:spPr/>
        <p:txBody>
          <a:bodyPr/>
          <a:lstStyle/>
          <a:p>
            <a:fld id="{57E36609-56D0-F341-A2BA-FEC882F75A75}" type="slidenum">
              <a:rPr lang="en-US" smtClean="0"/>
              <a:t>‹#›</a:t>
            </a:fld>
            <a:endParaRPr lang="en-US"/>
          </a:p>
        </p:txBody>
      </p:sp>
    </p:spTree>
    <p:extLst>
      <p:ext uri="{BB962C8B-B14F-4D97-AF65-F5344CB8AC3E}">
        <p14:creationId xmlns:p14="http://schemas.microsoft.com/office/powerpoint/2010/main" val="400138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13BB1893-115A-364D-9D73-756F7DB77085}" type="datetime1">
              <a:rPr lang="en-GB" smtClean="0"/>
              <a:t>05/06/2020</a:t>
            </a:fld>
            <a:endParaRPr lang="en-US"/>
          </a:p>
        </p:txBody>
      </p:sp>
      <p:sp>
        <p:nvSpPr>
          <p:cNvPr id="5" name="Footer Placeholder 4"/>
          <p:cNvSpPr>
            <a:spLocks noGrp="1"/>
          </p:cNvSpPr>
          <p:nvPr>
            <p:ph type="ftr" sz="quarter" idx="11"/>
          </p:nvPr>
        </p:nvSpPr>
        <p:spPr/>
        <p:txBody>
          <a:bodyPr/>
          <a:lstStyle/>
          <a:p>
            <a:r>
              <a:rPr lang="en-US"/>
              <a:t>© Charlie Andrew 2016</a:t>
            </a:r>
          </a:p>
        </p:txBody>
      </p:sp>
      <p:sp>
        <p:nvSpPr>
          <p:cNvPr id="6" name="Slide Number Placeholder 5"/>
          <p:cNvSpPr>
            <a:spLocks noGrp="1"/>
          </p:cNvSpPr>
          <p:nvPr>
            <p:ph type="sldNum" sz="quarter" idx="12"/>
          </p:nvPr>
        </p:nvSpPr>
        <p:spPr/>
        <p:txBody>
          <a:bodyPr/>
          <a:lstStyle/>
          <a:p>
            <a:fld id="{57E36609-56D0-F341-A2BA-FEC882F75A75}" type="slidenum">
              <a:rPr lang="en-US" smtClean="0"/>
              <a:t>‹#›</a:t>
            </a:fld>
            <a:endParaRPr lang="en-US"/>
          </a:p>
        </p:txBody>
      </p:sp>
    </p:spTree>
    <p:extLst>
      <p:ext uri="{BB962C8B-B14F-4D97-AF65-F5344CB8AC3E}">
        <p14:creationId xmlns:p14="http://schemas.microsoft.com/office/powerpoint/2010/main" val="1164329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3BB0673-B61A-F049-95F4-2128A4B4F46A}" type="datetime1">
              <a:rPr lang="en-GB" smtClean="0"/>
              <a:t>05/06/2020</a:t>
            </a:fld>
            <a:endParaRPr lang="en-US"/>
          </a:p>
        </p:txBody>
      </p:sp>
      <p:sp>
        <p:nvSpPr>
          <p:cNvPr id="5" name="Footer Placeholder 4"/>
          <p:cNvSpPr>
            <a:spLocks noGrp="1"/>
          </p:cNvSpPr>
          <p:nvPr>
            <p:ph type="ftr" sz="quarter" idx="11"/>
          </p:nvPr>
        </p:nvSpPr>
        <p:spPr/>
        <p:txBody>
          <a:bodyPr/>
          <a:lstStyle/>
          <a:p>
            <a:r>
              <a:rPr lang="en-US"/>
              <a:t>© Charlie Andrew 2016</a:t>
            </a:r>
          </a:p>
        </p:txBody>
      </p:sp>
      <p:sp>
        <p:nvSpPr>
          <p:cNvPr id="6" name="Slide Number Placeholder 5"/>
          <p:cNvSpPr>
            <a:spLocks noGrp="1"/>
          </p:cNvSpPr>
          <p:nvPr>
            <p:ph type="sldNum" sz="quarter" idx="12"/>
          </p:nvPr>
        </p:nvSpPr>
        <p:spPr/>
        <p:txBody>
          <a:bodyPr/>
          <a:lstStyle/>
          <a:p>
            <a:fld id="{57E36609-56D0-F341-A2BA-FEC882F75A75}" type="slidenum">
              <a:rPr lang="en-US" smtClean="0"/>
              <a:t>‹#›</a:t>
            </a:fld>
            <a:endParaRPr lang="en-US"/>
          </a:p>
        </p:txBody>
      </p:sp>
    </p:spTree>
    <p:extLst>
      <p:ext uri="{BB962C8B-B14F-4D97-AF65-F5344CB8AC3E}">
        <p14:creationId xmlns:p14="http://schemas.microsoft.com/office/powerpoint/2010/main" val="530452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00559EF-C9B1-1242-B63C-87F1C864CFB7}" type="datetime1">
              <a:rPr lang="en-GB" smtClean="0"/>
              <a:t>05/06/2020</a:t>
            </a:fld>
            <a:endParaRPr lang="en-US"/>
          </a:p>
        </p:txBody>
      </p:sp>
      <p:sp>
        <p:nvSpPr>
          <p:cNvPr id="6" name="Footer Placeholder 5"/>
          <p:cNvSpPr>
            <a:spLocks noGrp="1"/>
          </p:cNvSpPr>
          <p:nvPr>
            <p:ph type="ftr" sz="quarter" idx="11"/>
          </p:nvPr>
        </p:nvSpPr>
        <p:spPr/>
        <p:txBody>
          <a:bodyPr/>
          <a:lstStyle/>
          <a:p>
            <a:r>
              <a:rPr lang="en-US"/>
              <a:t>© Charlie Andrew 2016</a:t>
            </a:r>
          </a:p>
        </p:txBody>
      </p:sp>
      <p:sp>
        <p:nvSpPr>
          <p:cNvPr id="7" name="Slide Number Placeholder 6"/>
          <p:cNvSpPr>
            <a:spLocks noGrp="1"/>
          </p:cNvSpPr>
          <p:nvPr>
            <p:ph type="sldNum" sz="quarter" idx="12"/>
          </p:nvPr>
        </p:nvSpPr>
        <p:spPr/>
        <p:txBody>
          <a:bodyPr/>
          <a:lstStyle/>
          <a:p>
            <a:fld id="{57E36609-56D0-F341-A2BA-FEC882F75A75}" type="slidenum">
              <a:rPr lang="en-US" smtClean="0"/>
              <a:t>‹#›</a:t>
            </a:fld>
            <a:endParaRPr lang="en-US"/>
          </a:p>
        </p:txBody>
      </p:sp>
    </p:spTree>
    <p:extLst>
      <p:ext uri="{BB962C8B-B14F-4D97-AF65-F5344CB8AC3E}">
        <p14:creationId xmlns:p14="http://schemas.microsoft.com/office/powerpoint/2010/main" val="2205598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9F9E2B5-44AD-5C4D-BEC8-A10624ED80BE}" type="datetime1">
              <a:rPr lang="en-GB" smtClean="0"/>
              <a:t>05/06/2020</a:t>
            </a:fld>
            <a:endParaRPr lang="en-US"/>
          </a:p>
        </p:txBody>
      </p:sp>
      <p:sp>
        <p:nvSpPr>
          <p:cNvPr id="8" name="Footer Placeholder 7"/>
          <p:cNvSpPr>
            <a:spLocks noGrp="1"/>
          </p:cNvSpPr>
          <p:nvPr>
            <p:ph type="ftr" sz="quarter" idx="11"/>
          </p:nvPr>
        </p:nvSpPr>
        <p:spPr/>
        <p:txBody>
          <a:bodyPr/>
          <a:lstStyle/>
          <a:p>
            <a:r>
              <a:rPr lang="en-US"/>
              <a:t>© Charlie Andrew 2016</a:t>
            </a:r>
          </a:p>
        </p:txBody>
      </p:sp>
      <p:sp>
        <p:nvSpPr>
          <p:cNvPr id="9" name="Slide Number Placeholder 8"/>
          <p:cNvSpPr>
            <a:spLocks noGrp="1"/>
          </p:cNvSpPr>
          <p:nvPr>
            <p:ph type="sldNum" sz="quarter" idx="12"/>
          </p:nvPr>
        </p:nvSpPr>
        <p:spPr/>
        <p:txBody>
          <a:bodyPr/>
          <a:lstStyle/>
          <a:p>
            <a:fld id="{57E36609-56D0-F341-A2BA-FEC882F75A75}" type="slidenum">
              <a:rPr lang="en-US" smtClean="0"/>
              <a:t>‹#›</a:t>
            </a:fld>
            <a:endParaRPr lang="en-US"/>
          </a:p>
        </p:txBody>
      </p:sp>
    </p:spTree>
    <p:extLst>
      <p:ext uri="{BB962C8B-B14F-4D97-AF65-F5344CB8AC3E}">
        <p14:creationId xmlns:p14="http://schemas.microsoft.com/office/powerpoint/2010/main" val="1359228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1F2FF1E0-1C8E-DC45-B9E8-A52AAD3504AA}" type="datetime1">
              <a:rPr lang="en-GB" smtClean="0"/>
              <a:t>05/06/2020</a:t>
            </a:fld>
            <a:endParaRPr lang="en-US"/>
          </a:p>
        </p:txBody>
      </p:sp>
      <p:sp>
        <p:nvSpPr>
          <p:cNvPr id="4" name="Footer Placeholder 3"/>
          <p:cNvSpPr>
            <a:spLocks noGrp="1"/>
          </p:cNvSpPr>
          <p:nvPr>
            <p:ph type="ftr" sz="quarter" idx="11"/>
          </p:nvPr>
        </p:nvSpPr>
        <p:spPr/>
        <p:txBody>
          <a:bodyPr/>
          <a:lstStyle/>
          <a:p>
            <a:r>
              <a:rPr lang="en-US"/>
              <a:t>© Charlie Andrew 2016</a:t>
            </a:r>
          </a:p>
        </p:txBody>
      </p:sp>
      <p:sp>
        <p:nvSpPr>
          <p:cNvPr id="5" name="Slide Number Placeholder 4"/>
          <p:cNvSpPr>
            <a:spLocks noGrp="1"/>
          </p:cNvSpPr>
          <p:nvPr>
            <p:ph type="sldNum" sz="quarter" idx="12"/>
          </p:nvPr>
        </p:nvSpPr>
        <p:spPr/>
        <p:txBody>
          <a:bodyPr/>
          <a:lstStyle/>
          <a:p>
            <a:fld id="{57E36609-56D0-F341-A2BA-FEC882F75A75}" type="slidenum">
              <a:rPr lang="en-US" smtClean="0"/>
              <a:t>‹#›</a:t>
            </a:fld>
            <a:endParaRPr lang="en-US"/>
          </a:p>
        </p:txBody>
      </p:sp>
    </p:spTree>
    <p:extLst>
      <p:ext uri="{BB962C8B-B14F-4D97-AF65-F5344CB8AC3E}">
        <p14:creationId xmlns:p14="http://schemas.microsoft.com/office/powerpoint/2010/main" val="113490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EC87DA-BBD4-8049-AF2C-C75D64E66C0D}" type="datetime1">
              <a:rPr lang="en-GB" smtClean="0"/>
              <a:t>05/06/2020</a:t>
            </a:fld>
            <a:endParaRPr lang="en-US"/>
          </a:p>
        </p:txBody>
      </p:sp>
      <p:sp>
        <p:nvSpPr>
          <p:cNvPr id="3" name="Footer Placeholder 2"/>
          <p:cNvSpPr>
            <a:spLocks noGrp="1"/>
          </p:cNvSpPr>
          <p:nvPr>
            <p:ph type="ftr" sz="quarter" idx="11"/>
          </p:nvPr>
        </p:nvSpPr>
        <p:spPr/>
        <p:txBody>
          <a:bodyPr/>
          <a:lstStyle/>
          <a:p>
            <a:r>
              <a:rPr lang="en-US"/>
              <a:t>© Charlie Andrew 2016</a:t>
            </a:r>
          </a:p>
        </p:txBody>
      </p:sp>
      <p:sp>
        <p:nvSpPr>
          <p:cNvPr id="4" name="Slide Number Placeholder 3"/>
          <p:cNvSpPr>
            <a:spLocks noGrp="1"/>
          </p:cNvSpPr>
          <p:nvPr>
            <p:ph type="sldNum" sz="quarter" idx="12"/>
          </p:nvPr>
        </p:nvSpPr>
        <p:spPr/>
        <p:txBody>
          <a:bodyPr/>
          <a:lstStyle/>
          <a:p>
            <a:fld id="{57E36609-56D0-F341-A2BA-FEC882F75A75}" type="slidenum">
              <a:rPr lang="en-US" smtClean="0"/>
              <a:t>‹#›</a:t>
            </a:fld>
            <a:endParaRPr lang="en-US"/>
          </a:p>
        </p:txBody>
      </p:sp>
    </p:spTree>
    <p:extLst>
      <p:ext uri="{BB962C8B-B14F-4D97-AF65-F5344CB8AC3E}">
        <p14:creationId xmlns:p14="http://schemas.microsoft.com/office/powerpoint/2010/main" val="277814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E01657D6-11C4-1F40-AB2D-110FE89AD0E7}" type="datetime1">
              <a:rPr lang="en-GB" smtClean="0"/>
              <a:t>05/06/2020</a:t>
            </a:fld>
            <a:endParaRPr lang="en-US"/>
          </a:p>
        </p:txBody>
      </p:sp>
      <p:sp>
        <p:nvSpPr>
          <p:cNvPr id="6" name="Footer Placeholder 5"/>
          <p:cNvSpPr>
            <a:spLocks noGrp="1"/>
          </p:cNvSpPr>
          <p:nvPr>
            <p:ph type="ftr" sz="quarter" idx="11"/>
          </p:nvPr>
        </p:nvSpPr>
        <p:spPr/>
        <p:txBody>
          <a:bodyPr/>
          <a:lstStyle/>
          <a:p>
            <a:r>
              <a:rPr lang="en-US"/>
              <a:t>© Charlie Andrew 2016</a:t>
            </a:r>
          </a:p>
        </p:txBody>
      </p:sp>
      <p:sp>
        <p:nvSpPr>
          <p:cNvPr id="7" name="Slide Number Placeholder 6"/>
          <p:cNvSpPr>
            <a:spLocks noGrp="1"/>
          </p:cNvSpPr>
          <p:nvPr>
            <p:ph type="sldNum" sz="quarter" idx="12"/>
          </p:nvPr>
        </p:nvSpPr>
        <p:spPr/>
        <p:txBody>
          <a:bodyPr/>
          <a:lstStyle/>
          <a:p>
            <a:fld id="{57E36609-56D0-F341-A2BA-FEC882F75A75}" type="slidenum">
              <a:rPr lang="en-US" smtClean="0"/>
              <a:t>‹#›</a:t>
            </a:fld>
            <a:endParaRPr lang="en-US"/>
          </a:p>
        </p:txBody>
      </p:sp>
    </p:spTree>
    <p:extLst>
      <p:ext uri="{BB962C8B-B14F-4D97-AF65-F5344CB8AC3E}">
        <p14:creationId xmlns:p14="http://schemas.microsoft.com/office/powerpoint/2010/main" val="255454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E98F99B-A893-3547-8B1C-026FE7E6145D}" type="datetime1">
              <a:rPr lang="en-GB" smtClean="0"/>
              <a:t>05/06/2020</a:t>
            </a:fld>
            <a:endParaRPr lang="en-US"/>
          </a:p>
        </p:txBody>
      </p:sp>
      <p:sp>
        <p:nvSpPr>
          <p:cNvPr id="6" name="Footer Placeholder 5"/>
          <p:cNvSpPr>
            <a:spLocks noGrp="1"/>
          </p:cNvSpPr>
          <p:nvPr>
            <p:ph type="ftr" sz="quarter" idx="11"/>
          </p:nvPr>
        </p:nvSpPr>
        <p:spPr/>
        <p:txBody>
          <a:bodyPr/>
          <a:lstStyle/>
          <a:p>
            <a:r>
              <a:rPr lang="en-US"/>
              <a:t>© Charlie Andrew 2016</a:t>
            </a:r>
          </a:p>
        </p:txBody>
      </p:sp>
      <p:sp>
        <p:nvSpPr>
          <p:cNvPr id="7" name="Slide Number Placeholder 6"/>
          <p:cNvSpPr>
            <a:spLocks noGrp="1"/>
          </p:cNvSpPr>
          <p:nvPr>
            <p:ph type="sldNum" sz="quarter" idx="12"/>
          </p:nvPr>
        </p:nvSpPr>
        <p:spPr/>
        <p:txBody>
          <a:bodyPr/>
          <a:lstStyle/>
          <a:p>
            <a:fld id="{57E36609-56D0-F341-A2BA-FEC882F75A75}" type="slidenum">
              <a:rPr lang="en-US" smtClean="0"/>
              <a:t>‹#›</a:t>
            </a:fld>
            <a:endParaRPr lang="en-US"/>
          </a:p>
        </p:txBody>
      </p:sp>
    </p:spTree>
    <p:extLst>
      <p:ext uri="{BB962C8B-B14F-4D97-AF65-F5344CB8AC3E}">
        <p14:creationId xmlns:p14="http://schemas.microsoft.com/office/powerpoint/2010/main" val="1127391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AB4C3-4DFB-FA4D-9330-2C271CD5E886}" type="datetime1">
              <a:rPr lang="en-GB" smtClean="0"/>
              <a:t>05/06/2020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Charlie Andrew 2016</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36609-56D0-F341-A2BA-FEC882F75A75}" type="slidenum">
              <a:rPr lang="en-US" smtClean="0"/>
              <a:t>‹#›</a:t>
            </a:fld>
            <a:endParaRPr lang="en-US"/>
          </a:p>
        </p:txBody>
      </p:sp>
    </p:spTree>
    <p:extLst>
      <p:ext uri="{BB962C8B-B14F-4D97-AF65-F5344CB8AC3E}">
        <p14:creationId xmlns:p14="http://schemas.microsoft.com/office/powerpoint/2010/main" val="1181203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86923"/>
            <a:ext cx="7772400" cy="1470025"/>
          </a:xfrm>
        </p:spPr>
        <p:txBody>
          <a:bodyPr/>
          <a:lstStyle/>
          <a:p>
            <a:r>
              <a:rPr lang="en-US" b="1">
                <a:solidFill>
                  <a:schemeClr val="bg1">
                    <a:lumMod val="50000"/>
                  </a:schemeClr>
                </a:solidFill>
                <a:latin typeface="Herculanum"/>
                <a:cs typeface="Herculanum"/>
              </a:rPr>
              <a:t>maximum Classics – </a:t>
            </a:r>
            <a:r>
              <a:rPr lang="en-US" b="1" dirty="0">
                <a:solidFill>
                  <a:schemeClr val="bg1">
                    <a:lumMod val="50000"/>
                  </a:schemeClr>
                </a:solidFill>
                <a:latin typeface="Herculanum"/>
                <a:cs typeface="Herculanum"/>
              </a:rPr>
              <a:t>24</a:t>
            </a:r>
          </a:p>
        </p:txBody>
      </p:sp>
      <p:sp>
        <p:nvSpPr>
          <p:cNvPr id="3" name="Subtitle 2"/>
          <p:cNvSpPr>
            <a:spLocks noGrp="1"/>
          </p:cNvSpPr>
          <p:nvPr>
            <p:ph type="subTitle" idx="1"/>
          </p:nvPr>
        </p:nvSpPr>
        <p:spPr>
          <a:xfrm>
            <a:off x="1480844" y="4777503"/>
            <a:ext cx="6400800" cy="920338"/>
          </a:xfrm>
        </p:spPr>
        <p:txBody>
          <a:bodyPr>
            <a:normAutofit/>
          </a:bodyPr>
          <a:lstStyle/>
          <a:p>
            <a:r>
              <a:rPr lang="en-US" dirty="0">
                <a:latin typeface="Papyrus"/>
                <a:cs typeface="Papyrus"/>
              </a:rPr>
              <a:t>All in the past</a:t>
            </a:r>
          </a:p>
        </p:txBody>
      </p:sp>
      <p:pic>
        <p:nvPicPr>
          <p:cNvPr id="4" name="Picture 3" descr="iucundus_large_colour.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209020" y="710046"/>
            <a:ext cx="2949546" cy="3277273"/>
          </a:xfrm>
          <a:prstGeom prst="rect">
            <a:avLst/>
          </a:prstGeom>
        </p:spPr>
      </p:pic>
      <p:sp>
        <p:nvSpPr>
          <p:cNvPr id="6" name="Footer Placeholder 3"/>
          <p:cNvSpPr>
            <a:spLocks noGrp="1"/>
          </p:cNvSpPr>
          <p:nvPr>
            <p:ph type="ftr" sz="quarter" idx="11"/>
          </p:nvPr>
        </p:nvSpPr>
        <p:spPr>
          <a:xfrm>
            <a:off x="7886791" y="6497765"/>
            <a:ext cx="1358313" cy="365125"/>
          </a:xfrm>
        </p:spPr>
        <p:txBody>
          <a:bodyPr/>
          <a:lstStyle/>
          <a:p>
            <a:r>
              <a:rPr lang="en-US" sz="800" dirty="0"/>
              <a:t>© Charlie Andrew 2016</a:t>
            </a:r>
          </a:p>
        </p:txBody>
      </p:sp>
      <p:sp>
        <p:nvSpPr>
          <p:cNvPr id="5" name="Rounded Rectangle 4"/>
          <p:cNvSpPr/>
          <p:nvPr/>
        </p:nvSpPr>
        <p:spPr>
          <a:xfrm>
            <a:off x="1150854" y="5547643"/>
            <a:ext cx="3502491" cy="1132003"/>
          </a:xfrm>
          <a:prstGeom prst="roundRect">
            <a:avLst/>
          </a:prstGeom>
          <a:solidFill>
            <a:schemeClr val="accent3">
              <a:lumMod val="40000"/>
              <a:lumOff val="60000"/>
            </a:schemeClr>
          </a:solidFill>
          <a:ln>
            <a:solidFill>
              <a:schemeClr val="bg1">
                <a:lumMod val="75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accent3"/>
                </a:solidFill>
              </a:rPr>
              <a:t>Language L.O. </a:t>
            </a:r>
            <a:r>
              <a:rPr lang="en-GB" dirty="0">
                <a:solidFill>
                  <a:schemeClr val="accent3"/>
                </a:solidFill>
              </a:rPr>
              <a:t>to look at tenses in English and Latin, especially the past continuous/progressive</a:t>
            </a:r>
            <a:endParaRPr lang="en-US" dirty="0">
              <a:solidFill>
                <a:schemeClr val="accent3"/>
              </a:solidFill>
            </a:endParaRPr>
          </a:p>
        </p:txBody>
      </p:sp>
      <p:sp>
        <p:nvSpPr>
          <p:cNvPr id="7" name="Rounded Rectangle 6"/>
          <p:cNvSpPr/>
          <p:nvPr/>
        </p:nvSpPr>
        <p:spPr>
          <a:xfrm>
            <a:off x="4799397" y="5557301"/>
            <a:ext cx="3137709" cy="1132003"/>
          </a:xfrm>
          <a:prstGeom prst="roundRect">
            <a:avLst/>
          </a:prstGeom>
          <a:solidFill>
            <a:schemeClr val="accent3">
              <a:lumMod val="40000"/>
              <a:lumOff val="60000"/>
            </a:schemeClr>
          </a:solidFill>
          <a:ln>
            <a:solidFill>
              <a:schemeClr val="bg1">
                <a:lumMod val="75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solidFill>
                  <a:schemeClr val="accent3"/>
                </a:solidFill>
              </a:rPr>
              <a:t>Culture L.O</a:t>
            </a:r>
            <a:r>
              <a:rPr lang="en-US" dirty="0">
                <a:solidFill>
                  <a:srgbClr val="9BBB59"/>
                </a:solidFill>
              </a:rPr>
              <a:t>. </a:t>
            </a:r>
            <a:r>
              <a:rPr lang="en-GB" dirty="0">
                <a:solidFill>
                  <a:srgbClr val="9BBB59"/>
                </a:solidFill>
              </a:rPr>
              <a:t>to discover and debate Aristotle’s ideas on being a good person </a:t>
            </a:r>
            <a:endParaRPr lang="en-US" dirty="0">
              <a:solidFill>
                <a:srgbClr val="9BBB59"/>
              </a:solidFill>
            </a:endParaRPr>
          </a:p>
        </p:txBody>
      </p:sp>
    </p:spTree>
    <p:extLst>
      <p:ext uri="{BB962C8B-B14F-4D97-AF65-F5344CB8AC3E}">
        <p14:creationId xmlns:p14="http://schemas.microsoft.com/office/powerpoint/2010/main" val="3414720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 Hat Game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595646" y="2413456"/>
            <a:ext cx="1176777" cy="646331"/>
          </a:xfrm>
          <a:prstGeom prst="rect">
            <a:avLst/>
          </a:prstGeom>
          <a:noFill/>
        </p:spPr>
        <p:txBody>
          <a:bodyPr wrap="none" rtlCol="0">
            <a:spAutoFit/>
          </a:bodyPr>
          <a:lstStyle/>
          <a:p>
            <a:r>
              <a:rPr lang="en-US" sz="3600" dirty="0">
                <a:latin typeface="Herculanum"/>
                <a:cs typeface="Herculanum"/>
              </a:rPr>
              <a:t>past</a:t>
            </a:r>
          </a:p>
        </p:txBody>
      </p:sp>
      <p:sp>
        <p:nvSpPr>
          <p:cNvPr id="7" name="TextBox 6"/>
          <p:cNvSpPr txBox="1"/>
          <p:nvPr/>
        </p:nvSpPr>
        <p:spPr>
          <a:xfrm>
            <a:off x="3450248" y="2383983"/>
            <a:ext cx="1843130" cy="646331"/>
          </a:xfrm>
          <a:prstGeom prst="rect">
            <a:avLst/>
          </a:prstGeom>
          <a:noFill/>
        </p:spPr>
        <p:txBody>
          <a:bodyPr wrap="square" rtlCol="0">
            <a:spAutoFit/>
          </a:bodyPr>
          <a:lstStyle/>
          <a:p>
            <a:r>
              <a:rPr lang="en-US" sz="3600" dirty="0"/>
              <a:t>present</a:t>
            </a:r>
          </a:p>
        </p:txBody>
      </p:sp>
      <p:sp>
        <p:nvSpPr>
          <p:cNvPr id="8" name="TextBox 7"/>
          <p:cNvSpPr txBox="1"/>
          <p:nvPr/>
        </p:nvSpPr>
        <p:spPr>
          <a:xfrm>
            <a:off x="6704408" y="2498811"/>
            <a:ext cx="2212283" cy="461665"/>
          </a:xfrm>
          <a:prstGeom prst="rect">
            <a:avLst/>
          </a:prstGeom>
          <a:noFill/>
        </p:spPr>
        <p:txBody>
          <a:bodyPr wrap="none" rtlCol="0">
            <a:spAutoFit/>
          </a:bodyPr>
          <a:lstStyle/>
          <a:p>
            <a:r>
              <a:rPr lang="en-US" sz="2400" dirty="0">
                <a:latin typeface="Square One"/>
                <a:cs typeface="Square One"/>
              </a:rPr>
              <a:t>future</a:t>
            </a:r>
          </a:p>
        </p:txBody>
      </p:sp>
      <p:pic>
        <p:nvPicPr>
          <p:cNvPr id="4" name="Picture 3"/>
          <p:cNvPicPr>
            <a:picLocks noChangeAspect="1"/>
          </p:cNvPicPr>
          <p:nvPr/>
        </p:nvPicPr>
        <p:blipFill>
          <a:blip r:embed="rId2"/>
          <a:stretch>
            <a:fillRect/>
          </a:stretch>
        </p:blipFill>
        <p:spPr>
          <a:xfrm>
            <a:off x="94513" y="547490"/>
            <a:ext cx="2032000" cy="2032000"/>
          </a:xfrm>
          <a:prstGeom prst="rect">
            <a:avLst/>
          </a:prstGeom>
        </p:spPr>
      </p:pic>
      <p:pic>
        <p:nvPicPr>
          <p:cNvPr id="6" name="Picture 5" descr="graff-1710838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578762" y="1277087"/>
            <a:ext cx="1563624" cy="1036320"/>
          </a:xfrm>
          <a:prstGeom prst="rect">
            <a:avLst/>
          </a:prstGeom>
        </p:spPr>
      </p:pic>
      <p:pic>
        <p:nvPicPr>
          <p:cNvPr id="18" name="Picture 17" descr="robot-148989__340.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18313" y="624531"/>
            <a:ext cx="1087008" cy="1794091"/>
          </a:xfrm>
          <a:prstGeom prst="rect">
            <a:avLst/>
          </a:prstGeom>
        </p:spPr>
      </p:pic>
      <p:pic>
        <p:nvPicPr>
          <p:cNvPr id="15" name="Picture 1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21521" y="134856"/>
            <a:ext cx="1778057" cy="668744"/>
          </a:xfrm>
          <a:prstGeom prst="rect">
            <a:avLst/>
          </a:prstGeom>
        </p:spPr>
      </p:pic>
      <p:sp>
        <p:nvSpPr>
          <p:cNvPr id="19" name="TextBox 18"/>
          <p:cNvSpPr txBox="1"/>
          <p:nvPr/>
        </p:nvSpPr>
        <p:spPr>
          <a:xfrm>
            <a:off x="1363328" y="4059973"/>
            <a:ext cx="6582358" cy="1323439"/>
          </a:xfrm>
          <a:prstGeom prst="rect">
            <a:avLst/>
          </a:prstGeom>
          <a:noFill/>
        </p:spPr>
        <p:txBody>
          <a:bodyPr wrap="square" rtlCol="0">
            <a:spAutoFit/>
          </a:bodyPr>
          <a:lstStyle/>
          <a:p>
            <a:pPr algn="ctr"/>
            <a:r>
              <a:rPr lang="en-US" sz="4000" dirty="0"/>
              <a:t>My gran is going to get me a big present this year.</a:t>
            </a:r>
          </a:p>
        </p:txBody>
      </p:sp>
      <p:sp>
        <p:nvSpPr>
          <p:cNvPr id="5" name="Rectangle 4">
            <a:extLst>
              <a:ext uri="{FF2B5EF4-FFF2-40B4-BE49-F238E27FC236}">
                <a16:creationId xmlns:a16="http://schemas.microsoft.com/office/drawing/2014/main" id="{F6C35CCF-D1F1-4043-BAD0-B9F89136CA90}"/>
              </a:ext>
            </a:extLst>
          </p:cNvPr>
          <p:cNvSpPr/>
          <p:nvPr/>
        </p:nvSpPr>
        <p:spPr>
          <a:xfrm>
            <a:off x="3546366" y="3244334"/>
            <a:ext cx="2051267" cy="369332"/>
          </a:xfrm>
          <a:prstGeom prst="rect">
            <a:avLst/>
          </a:prstGeom>
        </p:spPr>
        <p:txBody>
          <a:bodyPr wrap="none">
            <a:spAutoFit/>
          </a:bodyPr>
          <a:lstStyle/>
          <a:p>
            <a:r>
              <a:rPr lang="en-GB" dirty="0"/>
              <a:t>Which tense is this?</a:t>
            </a:r>
          </a:p>
        </p:txBody>
      </p:sp>
    </p:spTree>
    <p:extLst>
      <p:ext uri="{BB962C8B-B14F-4D97-AF65-F5344CB8AC3E}">
        <p14:creationId xmlns:p14="http://schemas.microsoft.com/office/powerpoint/2010/main" val="3838101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 Hat Game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595646" y="2413456"/>
            <a:ext cx="1176777" cy="646331"/>
          </a:xfrm>
          <a:prstGeom prst="rect">
            <a:avLst/>
          </a:prstGeom>
          <a:noFill/>
        </p:spPr>
        <p:txBody>
          <a:bodyPr wrap="none" rtlCol="0">
            <a:spAutoFit/>
          </a:bodyPr>
          <a:lstStyle/>
          <a:p>
            <a:r>
              <a:rPr lang="en-US" sz="3600" dirty="0">
                <a:latin typeface="Herculanum"/>
                <a:cs typeface="Herculanum"/>
              </a:rPr>
              <a:t>past</a:t>
            </a:r>
          </a:p>
        </p:txBody>
      </p:sp>
      <p:sp>
        <p:nvSpPr>
          <p:cNvPr id="7" name="TextBox 6"/>
          <p:cNvSpPr txBox="1"/>
          <p:nvPr/>
        </p:nvSpPr>
        <p:spPr>
          <a:xfrm>
            <a:off x="3450248" y="2383983"/>
            <a:ext cx="1843130" cy="646331"/>
          </a:xfrm>
          <a:prstGeom prst="rect">
            <a:avLst/>
          </a:prstGeom>
          <a:noFill/>
        </p:spPr>
        <p:txBody>
          <a:bodyPr wrap="square" rtlCol="0">
            <a:spAutoFit/>
          </a:bodyPr>
          <a:lstStyle/>
          <a:p>
            <a:r>
              <a:rPr lang="en-US" sz="3600" dirty="0"/>
              <a:t>present</a:t>
            </a:r>
          </a:p>
        </p:txBody>
      </p:sp>
      <p:sp>
        <p:nvSpPr>
          <p:cNvPr id="8" name="TextBox 7"/>
          <p:cNvSpPr txBox="1"/>
          <p:nvPr/>
        </p:nvSpPr>
        <p:spPr>
          <a:xfrm>
            <a:off x="6704408" y="2498811"/>
            <a:ext cx="2212283" cy="461665"/>
          </a:xfrm>
          <a:prstGeom prst="rect">
            <a:avLst/>
          </a:prstGeom>
          <a:noFill/>
        </p:spPr>
        <p:txBody>
          <a:bodyPr wrap="none" rtlCol="0">
            <a:spAutoFit/>
          </a:bodyPr>
          <a:lstStyle/>
          <a:p>
            <a:r>
              <a:rPr lang="en-US" sz="2400" dirty="0">
                <a:latin typeface="Square One"/>
                <a:cs typeface="Square One"/>
              </a:rPr>
              <a:t>future</a:t>
            </a:r>
          </a:p>
        </p:txBody>
      </p:sp>
      <p:pic>
        <p:nvPicPr>
          <p:cNvPr id="4" name="Picture 3"/>
          <p:cNvPicPr>
            <a:picLocks noChangeAspect="1"/>
          </p:cNvPicPr>
          <p:nvPr/>
        </p:nvPicPr>
        <p:blipFill>
          <a:blip r:embed="rId2"/>
          <a:stretch>
            <a:fillRect/>
          </a:stretch>
        </p:blipFill>
        <p:spPr>
          <a:xfrm>
            <a:off x="94513" y="547490"/>
            <a:ext cx="2032000" cy="2032000"/>
          </a:xfrm>
          <a:prstGeom prst="rect">
            <a:avLst/>
          </a:prstGeom>
        </p:spPr>
      </p:pic>
      <p:pic>
        <p:nvPicPr>
          <p:cNvPr id="6" name="Picture 5" descr="graff-1710838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578762" y="1277087"/>
            <a:ext cx="1563624" cy="1036320"/>
          </a:xfrm>
          <a:prstGeom prst="rect">
            <a:avLst/>
          </a:prstGeom>
        </p:spPr>
      </p:pic>
      <p:pic>
        <p:nvPicPr>
          <p:cNvPr id="18" name="Picture 17" descr="robot-148989__340.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18313" y="624531"/>
            <a:ext cx="1087008" cy="1794091"/>
          </a:xfrm>
          <a:prstGeom prst="rect">
            <a:avLst/>
          </a:prstGeom>
        </p:spPr>
      </p:pic>
      <p:pic>
        <p:nvPicPr>
          <p:cNvPr id="15" name="Picture 1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21521" y="134856"/>
            <a:ext cx="1778057" cy="668744"/>
          </a:xfrm>
          <a:prstGeom prst="rect">
            <a:avLst/>
          </a:prstGeom>
        </p:spPr>
      </p:pic>
      <p:sp>
        <p:nvSpPr>
          <p:cNvPr id="19" name="TextBox 18"/>
          <p:cNvSpPr txBox="1"/>
          <p:nvPr/>
        </p:nvSpPr>
        <p:spPr>
          <a:xfrm>
            <a:off x="1363328" y="4059973"/>
            <a:ext cx="6582358" cy="707886"/>
          </a:xfrm>
          <a:prstGeom prst="rect">
            <a:avLst/>
          </a:prstGeom>
          <a:noFill/>
        </p:spPr>
        <p:txBody>
          <a:bodyPr wrap="square" rtlCol="0">
            <a:spAutoFit/>
          </a:bodyPr>
          <a:lstStyle/>
          <a:p>
            <a:pPr algn="ctr"/>
            <a:r>
              <a:rPr lang="en-US" sz="4000" dirty="0"/>
              <a:t>We are tying our shoelaces.</a:t>
            </a:r>
          </a:p>
        </p:txBody>
      </p:sp>
      <p:sp>
        <p:nvSpPr>
          <p:cNvPr id="5" name="Rectangle 4">
            <a:extLst>
              <a:ext uri="{FF2B5EF4-FFF2-40B4-BE49-F238E27FC236}">
                <a16:creationId xmlns:a16="http://schemas.microsoft.com/office/drawing/2014/main" id="{CD065E86-EB33-4017-BF4D-2BDBE7FD8B99}"/>
              </a:ext>
            </a:extLst>
          </p:cNvPr>
          <p:cNvSpPr/>
          <p:nvPr/>
        </p:nvSpPr>
        <p:spPr>
          <a:xfrm>
            <a:off x="3546366" y="3244334"/>
            <a:ext cx="2051267" cy="369332"/>
          </a:xfrm>
          <a:prstGeom prst="rect">
            <a:avLst/>
          </a:prstGeom>
        </p:spPr>
        <p:txBody>
          <a:bodyPr wrap="none">
            <a:spAutoFit/>
          </a:bodyPr>
          <a:lstStyle/>
          <a:p>
            <a:r>
              <a:rPr lang="en-GB" dirty="0"/>
              <a:t>Which tense is this?</a:t>
            </a:r>
          </a:p>
        </p:txBody>
      </p:sp>
    </p:spTree>
    <p:extLst>
      <p:ext uri="{BB962C8B-B14F-4D97-AF65-F5344CB8AC3E}">
        <p14:creationId xmlns:p14="http://schemas.microsoft.com/office/powerpoint/2010/main" val="837475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 Hat Game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595646" y="2413456"/>
            <a:ext cx="1176777" cy="646331"/>
          </a:xfrm>
          <a:prstGeom prst="rect">
            <a:avLst/>
          </a:prstGeom>
          <a:noFill/>
        </p:spPr>
        <p:txBody>
          <a:bodyPr wrap="none" rtlCol="0">
            <a:spAutoFit/>
          </a:bodyPr>
          <a:lstStyle/>
          <a:p>
            <a:r>
              <a:rPr lang="en-US" sz="3600" dirty="0">
                <a:latin typeface="Herculanum"/>
                <a:cs typeface="Herculanum"/>
              </a:rPr>
              <a:t>past</a:t>
            </a:r>
          </a:p>
        </p:txBody>
      </p:sp>
      <p:sp>
        <p:nvSpPr>
          <p:cNvPr id="7" name="TextBox 6"/>
          <p:cNvSpPr txBox="1"/>
          <p:nvPr/>
        </p:nvSpPr>
        <p:spPr>
          <a:xfrm>
            <a:off x="3450248" y="2383983"/>
            <a:ext cx="1843130" cy="646331"/>
          </a:xfrm>
          <a:prstGeom prst="rect">
            <a:avLst/>
          </a:prstGeom>
          <a:noFill/>
        </p:spPr>
        <p:txBody>
          <a:bodyPr wrap="square" rtlCol="0">
            <a:spAutoFit/>
          </a:bodyPr>
          <a:lstStyle/>
          <a:p>
            <a:r>
              <a:rPr lang="en-US" sz="3600" dirty="0"/>
              <a:t>present</a:t>
            </a:r>
          </a:p>
        </p:txBody>
      </p:sp>
      <p:sp>
        <p:nvSpPr>
          <p:cNvPr id="8" name="TextBox 7"/>
          <p:cNvSpPr txBox="1"/>
          <p:nvPr/>
        </p:nvSpPr>
        <p:spPr>
          <a:xfrm>
            <a:off x="6704408" y="2498811"/>
            <a:ext cx="2212283" cy="461665"/>
          </a:xfrm>
          <a:prstGeom prst="rect">
            <a:avLst/>
          </a:prstGeom>
          <a:noFill/>
        </p:spPr>
        <p:txBody>
          <a:bodyPr wrap="none" rtlCol="0">
            <a:spAutoFit/>
          </a:bodyPr>
          <a:lstStyle/>
          <a:p>
            <a:r>
              <a:rPr lang="en-US" sz="2400" dirty="0">
                <a:latin typeface="Square One"/>
                <a:cs typeface="Square One"/>
              </a:rPr>
              <a:t>future</a:t>
            </a:r>
          </a:p>
        </p:txBody>
      </p:sp>
      <p:pic>
        <p:nvPicPr>
          <p:cNvPr id="4" name="Picture 3"/>
          <p:cNvPicPr>
            <a:picLocks noChangeAspect="1"/>
          </p:cNvPicPr>
          <p:nvPr/>
        </p:nvPicPr>
        <p:blipFill>
          <a:blip r:embed="rId2"/>
          <a:stretch>
            <a:fillRect/>
          </a:stretch>
        </p:blipFill>
        <p:spPr>
          <a:xfrm>
            <a:off x="94513" y="547490"/>
            <a:ext cx="2032000" cy="2032000"/>
          </a:xfrm>
          <a:prstGeom prst="rect">
            <a:avLst/>
          </a:prstGeom>
        </p:spPr>
      </p:pic>
      <p:pic>
        <p:nvPicPr>
          <p:cNvPr id="6" name="Picture 5" descr="graff-1710838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578762" y="1277087"/>
            <a:ext cx="1563624" cy="1036320"/>
          </a:xfrm>
          <a:prstGeom prst="rect">
            <a:avLst/>
          </a:prstGeom>
        </p:spPr>
      </p:pic>
      <p:pic>
        <p:nvPicPr>
          <p:cNvPr id="18" name="Picture 17" descr="robot-148989__340.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18313" y="624531"/>
            <a:ext cx="1087008" cy="1794091"/>
          </a:xfrm>
          <a:prstGeom prst="rect">
            <a:avLst/>
          </a:prstGeom>
        </p:spPr>
      </p:pic>
      <p:pic>
        <p:nvPicPr>
          <p:cNvPr id="15" name="Picture 1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21521" y="134856"/>
            <a:ext cx="1778057" cy="668744"/>
          </a:xfrm>
          <a:prstGeom prst="rect">
            <a:avLst/>
          </a:prstGeom>
        </p:spPr>
      </p:pic>
      <p:sp>
        <p:nvSpPr>
          <p:cNvPr id="19" name="TextBox 18"/>
          <p:cNvSpPr txBox="1"/>
          <p:nvPr/>
        </p:nvSpPr>
        <p:spPr>
          <a:xfrm>
            <a:off x="1363328" y="4059973"/>
            <a:ext cx="6582358" cy="1323439"/>
          </a:xfrm>
          <a:prstGeom prst="rect">
            <a:avLst/>
          </a:prstGeom>
          <a:noFill/>
        </p:spPr>
        <p:txBody>
          <a:bodyPr wrap="square" rtlCol="0">
            <a:spAutoFit/>
          </a:bodyPr>
          <a:lstStyle/>
          <a:p>
            <a:pPr algn="ctr"/>
            <a:r>
              <a:rPr lang="en-US" sz="4000" dirty="0"/>
              <a:t>On Monday, the weather will be great.</a:t>
            </a:r>
          </a:p>
        </p:txBody>
      </p:sp>
      <p:sp>
        <p:nvSpPr>
          <p:cNvPr id="5" name="Rectangle 4">
            <a:extLst>
              <a:ext uri="{FF2B5EF4-FFF2-40B4-BE49-F238E27FC236}">
                <a16:creationId xmlns:a16="http://schemas.microsoft.com/office/drawing/2014/main" id="{4D04BE2D-E4BB-4F5F-9C7D-38E88DDF8B2F}"/>
              </a:ext>
            </a:extLst>
          </p:cNvPr>
          <p:cNvSpPr/>
          <p:nvPr/>
        </p:nvSpPr>
        <p:spPr>
          <a:xfrm>
            <a:off x="3546366" y="3244334"/>
            <a:ext cx="2051267" cy="369332"/>
          </a:xfrm>
          <a:prstGeom prst="rect">
            <a:avLst/>
          </a:prstGeom>
        </p:spPr>
        <p:txBody>
          <a:bodyPr wrap="none">
            <a:spAutoFit/>
          </a:bodyPr>
          <a:lstStyle/>
          <a:p>
            <a:r>
              <a:rPr lang="en-GB" dirty="0"/>
              <a:t>Which tense is this?</a:t>
            </a:r>
          </a:p>
        </p:txBody>
      </p:sp>
    </p:spTree>
    <p:extLst>
      <p:ext uri="{BB962C8B-B14F-4D97-AF65-F5344CB8AC3E}">
        <p14:creationId xmlns:p14="http://schemas.microsoft.com/office/powerpoint/2010/main" val="1973003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 Hat Game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595646" y="2413456"/>
            <a:ext cx="1176777" cy="646331"/>
          </a:xfrm>
          <a:prstGeom prst="rect">
            <a:avLst/>
          </a:prstGeom>
          <a:noFill/>
        </p:spPr>
        <p:txBody>
          <a:bodyPr wrap="none" rtlCol="0">
            <a:spAutoFit/>
          </a:bodyPr>
          <a:lstStyle/>
          <a:p>
            <a:r>
              <a:rPr lang="en-US" sz="3600" dirty="0">
                <a:latin typeface="Herculanum"/>
                <a:cs typeface="Herculanum"/>
              </a:rPr>
              <a:t>past</a:t>
            </a:r>
          </a:p>
        </p:txBody>
      </p:sp>
      <p:sp>
        <p:nvSpPr>
          <p:cNvPr id="7" name="TextBox 6"/>
          <p:cNvSpPr txBox="1"/>
          <p:nvPr/>
        </p:nvSpPr>
        <p:spPr>
          <a:xfrm>
            <a:off x="3450248" y="2383983"/>
            <a:ext cx="1843130" cy="646331"/>
          </a:xfrm>
          <a:prstGeom prst="rect">
            <a:avLst/>
          </a:prstGeom>
          <a:noFill/>
        </p:spPr>
        <p:txBody>
          <a:bodyPr wrap="square" rtlCol="0">
            <a:spAutoFit/>
          </a:bodyPr>
          <a:lstStyle/>
          <a:p>
            <a:r>
              <a:rPr lang="en-US" sz="3600" dirty="0"/>
              <a:t>present</a:t>
            </a:r>
          </a:p>
        </p:txBody>
      </p:sp>
      <p:sp>
        <p:nvSpPr>
          <p:cNvPr id="8" name="TextBox 7"/>
          <p:cNvSpPr txBox="1"/>
          <p:nvPr/>
        </p:nvSpPr>
        <p:spPr>
          <a:xfrm>
            <a:off x="6704408" y="2498811"/>
            <a:ext cx="2212283" cy="461665"/>
          </a:xfrm>
          <a:prstGeom prst="rect">
            <a:avLst/>
          </a:prstGeom>
          <a:noFill/>
        </p:spPr>
        <p:txBody>
          <a:bodyPr wrap="none" rtlCol="0">
            <a:spAutoFit/>
          </a:bodyPr>
          <a:lstStyle/>
          <a:p>
            <a:r>
              <a:rPr lang="en-US" sz="2400" dirty="0">
                <a:latin typeface="Square One"/>
                <a:cs typeface="Square One"/>
              </a:rPr>
              <a:t>future</a:t>
            </a:r>
          </a:p>
        </p:txBody>
      </p:sp>
      <p:pic>
        <p:nvPicPr>
          <p:cNvPr id="4" name="Picture 3"/>
          <p:cNvPicPr>
            <a:picLocks noChangeAspect="1"/>
          </p:cNvPicPr>
          <p:nvPr/>
        </p:nvPicPr>
        <p:blipFill>
          <a:blip r:embed="rId2"/>
          <a:stretch>
            <a:fillRect/>
          </a:stretch>
        </p:blipFill>
        <p:spPr>
          <a:xfrm>
            <a:off x="94513" y="547490"/>
            <a:ext cx="2032000" cy="2032000"/>
          </a:xfrm>
          <a:prstGeom prst="rect">
            <a:avLst/>
          </a:prstGeom>
        </p:spPr>
      </p:pic>
      <p:pic>
        <p:nvPicPr>
          <p:cNvPr id="6" name="Picture 5" descr="graff-1710838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578762" y="1277087"/>
            <a:ext cx="1563624" cy="1036320"/>
          </a:xfrm>
          <a:prstGeom prst="rect">
            <a:avLst/>
          </a:prstGeom>
        </p:spPr>
      </p:pic>
      <p:pic>
        <p:nvPicPr>
          <p:cNvPr id="18" name="Picture 17" descr="robot-148989__340.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18313" y="624531"/>
            <a:ext cx="1087008" cy="1794091"/>
          </a:xfrm>
          <a:prstGeom prst="rect">
            <a:avLst/>
          </a:prstGeom>
        </p:spPr>
      </p:pic>
      <p:pic>
        <p:nvPicPr>
          <p:cNvPr id="15" name="Picture 1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21521" y="134856"/>
            <a:ext cx="1778057" cy="668744"/>
          </a:xfrm>
          <a:prstGeom prst="rect">
            <a:avLst/>
          </a:prstGeom>
        </p:spPr>
      </p:pic>
      <p:sp>
        <p:nvSpPr>
          <p:cNvPr id="19" name="TextBox 18"/>
          <p:cNvSpPr txBox="1"/>
          <p:nvPr/>
        </p:nvSpPr>
        <p:spPr>
          <a:xfrm>
            <a:off x="1363328" y="4059973"/>
            <a:ext cx="6582358" cy="707886"/>
          </a:xfrm>
          <a:prstGeom prst="rect">
            <a:avLst/>
          </a:prstGeom>
          <a:noFill/>
        </p:spPr>
        <p:txBody>
          <a:bodyPr wrap="square" rtlCol="0">
            <a:spAutoFit/>
          </a:bodyPr>
          <a:lstStyle/>
          <a:p>
            <a:pPr algn="ctr"/>
            <a:r>
              <a:rPr lang="en-US" sz="4000" dirty="0"/>
              <a:t>Oh, I see.</a:t>
            </a:r>
          </a:p>
        </p:txBody>
      </p:sp>
      <p:sp>
        <p:nvSpPr>
          <p:cNvPr id="5" name="Rectangle 4">
            <a:extLst>
              <a:ext uri="{FF2B5EF4-FFF2-40B4-BE49-F238E27FC236}">
                <a16:creationId xmlns:a16="http://schemas.microsoft.com/office/drawing/2014/main" id="{AB757706-058A-4A06-A688-98C83F2971ED}"/>
              </a:ext>
            </a:extLst>
          </p:cNvPr>
          <p:cNvSpPr/>
          <p:nvPr/>
        </p:nvSpPr>
        <p:spPr>
          <a:xfrm>
            <a:off x="3546366" y="3244334"/>
            <a:ext cx="2051267" cy="369332"/>
          </a:xfrm>
          <a:prstGeom prst="rect">
            <a:avLst/>
          </a:prstGeom>
        </p:spPr>
        <p:txBody>
          <a:bodyPr wrap="none">
            <a:spAutoFit/>
          </a:bodyPr>
          <a:lstStyle/>
          <a:p>
            <a:r>
              <a:rPr lang="en-GB" dirty="0"/>
              <a:t>Which tense is this?</a:t>
            </a:r>
          </a:p>
        </p:txBody>
      </p:sp>
    </p:spTree>
    <p:extLst>
      <p:ext uri="{BB962C8B-B14F-4D97-AF65-F5344CB8AC3E}">
        <p14:creationId xmlns:p14="http://schemas.microsoft.com/office/powerpoint/2010/main" val="53441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 Hat Game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595646" y="2413456"/>
            <a:ext cx="1176777" cy="646331"/>
          </a:xfrm>
          <a:prstGeom prst="rect">
            <a:avLst/>
          </a:prstGeom>
          <a:noFill/>
        </p:spPr>
        <p:txBody>
          <a:bodyPr wrap="none" rtlCol="0">
            <a:spAutoFit/>
          </a:bodyPr>
          <a:lstStyle/>
          <a:p>
            <a:r>
              <a:rPr lang="en-US" sz="3600" dirty="0">
                <a:latin typeface="Herculanum"/>
                <a:cs typeface="Herculanum"/>
              </a:rPr>
              <a:t>past</a:t>
            </a:r>
          </a:p>
        </p:txBody>
      </p:sp>
      <p:sp>
        <p:nvSpPr>
          <p:cNvPr id="7" name="TextBox 6"/>
          <p:cNvSpPr txBox="1"/>
          <p:nvPr/>
        </p:nvSpPr>
        <p:spPr>
          <a:xfrm>
            <a:off x="3450248" y="2383983"/>
            <a:ext cx="1843130" cy="646331"/>
          </a:xfrm>
          <a:prstGeom prst="rect">
            <a:avLst/>
          </a:prstGeom>
          <a:noFill/>
        </p:spPr>
        <p:txBody>
          <a:bodyPr wrap="square" rtlCol="0">
            <a:spAutoFit/>
          </a:bodyPr>
          <a:lstStyle/>
          <a:p>
            <a:r>
              <a:rPr lang="en-US" sz="3600" dirty="0"/>
              <a:t>present</a:t>
            </a:r>
          </a:p>
        </p:txBody>
      </p:sp>
      <p:sp>
        <p:nvSpPr>
          <p:cNvPr id="8" name="TextBox 7"/>
          <p:cNvSpPr txBox="1"/>
          <p:nvPr/>
        </p:nvSpPr>
        <p:spPr>
          <a:xfrm>
            <a:off x="6704408" y="2498811"/>
            <a:ext cx="2212283" cy="461665"/>
          </a:xfrm>
          <a:prstGeom prst="rect">
            <a:avLst/>
          </a:prstGeom>
          <a:noFill/>
        </p:spPr>
        <p:txBody>
          <a:bodyPr wrap="none" rtlCol="0">
            <a:spAutoFit/>
          </a:bodyPr>
          <a:lstStyle/>
          <a:p>
            <a:r>
              <a:rPr lang="en-US" sz="2400" dirty="0">
                <a:latin typeface="Square One"/>
                <a:cs typeface="Square One"/>
              </a:rPr>
              <a:t>future</a:t>
            </a:r>
          </a:p>
        </p:txBody>
      </p:sp>
      <p:pic>
        <p:nvPicPr>
          <p:cNvPr id="4" name="Picture 3"/>
          <p:cNvPicPr>
            <a:picLocks noChangeAspect="1"/>
          </p:cNvPicPr>
          <p:nvPr/>
        </p:nvPicPr>
        <p:blipFill>
          <a:blip r:embed="rId2"/>
          <a:stretch>
            <a:fillRect/>
          </a:stretch>
        </p:blipFill>
        <p:spPr>
          <a:xfrm>
            <a:off x="94513" y="547490"/>
            <a:ext cx="2032000" cy="2032000"/>
          </a:xfrm>
          <a:prstGeom prst="rect">
            <a:avLst/>
          </a:prstGeom>
        </p:spPr>
      </p:pic>
      <p:pic>
        <p:nvPicPr>
          <p:cNvPr id="6" name="Picture 5" descr="graff-1710838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578762" y="1277087"/>
            <a:ext cx="1563624" cy="1036320"/>
          </a:xfrm>
          <a:prstGeom prst="rect">
            <a:avLst/>
          </a:prstGeom>
        </p:spPr>
      </p:pic>
      <p:pic>
        <p:nvPicPr>
          <p:cNvPr id="18" name="Picture 17" descr="robot-148989__340.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18313" y="624531"/>
            <a:ext cx="1087008" cy="1794091"/>
          </a:xfrm>
          <a:prstGeom prst="rect">
            <a:avLst/>
          </a:prstGeom>
        </p:spPr>
      </p:pic>
      <p:pic>
        <p:nvPicPr>
          <p:cNvPr id="15" name="Picture 1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21521" y="134856"/>
            <a:ext cx="1778057" cy="668744"/>
          </a:xfrm>
          <a:prstGeom prst="rect">
            <a:avLst/>
          </a:prstGeom>
        </p:spPr>
      </p:pic>
      <p:sp>
        <p:nvSpPr>
          <p:cNvPr id="19" name="TextBox 18"/>
          <p:cNvSpPr txBox="1"/>
          <p:nvPr/>
        </p:nvSpPr>
        <p:spPr>
          <a:xfrm>
            <a:off x="1363327" y="4059974"/>
            <a:ext cx="6676577" cy="707886"/>
          </a:xfrm>
          <a:prstGeom prst="rect">
            <a:avLst/>
          </a:prstGeom>
          <a:noFill/>
        </p:spPr>
        <p:txBody>
          <a:bodyPr wrap="none" rtlCol="0">
            <a:spAutoFit/>
          </a:bodyPr>
          <a:lstStyle/>
          <a:p>
            <a:r>
              <a:rPr lang="en-US" sz="4000" dirty="0"/>
              <a:t>I invited my friend over for tea.</a:t>
            </a:r>
          </a:p>
        </p:txBody>
      </p:sp>
      <p:sp>
        <p:nvSpPr>
          <p:cNvPr id="5" name="Rectangle 4">
            <a:extLst>
              <a:ext uri="{FF2B5EF4-FFF2-40B4-BE49-F238E27FC236}">
                <a16:creationId xmlns:a16="http://schemas.microsoft.com/office/drawing/2014/main" id="{172D2FC9-5604-4F99-8553-07E05AE1FCFD}"/>
              </a:ext>
            </a:extLst>
          </p:cNvPr>
          <p:cNvSpPr/>
          <p:nvPr/>
        </p:nvSpPr>
        <p:spPr>
          <a:xfrm>
            <a:off x="3546366" y="3244334"/>
            <a:ext cx="2051267" cy="369332"/>
          </a:xfrm>
          <a:prstGeom prst="rect">
            <a:avLst/>
          </a:prstGeom>
        </p:spPr>
        <p:txBody>
          <a:bodyPr wrap="none">
            <a:spAutoFit/>
          </a:bodyPr>
          <a:lstStyle/>
          <a:p>
            <a:r>
              <a:rPr lang="en-GB" dirty="0"/>
              <a:t>Which tense is this?</a:t>
            </a:r>
          </a:p>
        </p:txBody>
      </p:sp>
    </p:spTree>
    <p:extLst>
      <p:ext uri="{BB962C8B-B14F-4D97-AF65-F5344CB8AC3E}">
        <p14:creationId xmlns:p14="http://schemas.microsoft.com/office/powerpoint/2010/main" val="3342390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 Hat Game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595646" y="2413456"/>
            <a:ext cx="1176777" cy="646331"/>
          </a:xfrm>
          <a:prstGeom prst="rect">
            <a:avLst/>
          </a:prstGeom>
          <a:noFill/>
        </p:spPr>
        <p:txBody>
          <a:bodyPr wrap="none" rtlCol="0">
            <a:spAutoFit/>
          </a:bodyPr>
          <a:lstStyle/>
          <a:p>
            <a:r>
              <a:rPr lang="en-US" sz="3600" dirty="0">
                <a:latin typeface="Herculanum"/>
                <a:cs typeface="Herculanum"/>
              </a:rPr>
              <a:t>past</a:t>
            </a:r>
          </a:p>
        </p:txBody>
      </p:sp>
      <p:sp>
        <p:nvSpPr>
          <p:cNvPr id="7" name="TextBox 6"/>
          <p:cNvSpPr txBox="1"/>
          <p:nvPr/>
        </p:nvSpPr>
        <p:spPr>
          <a:xfrm>
            <a:off x="3450248" y="2383983"/>
            <a:ext cx="1843130" cy="646331"/>
          </a:xfrm>
          <a:prstGeom prst="rect">
            <a:avLst/>
          </a:prstGeom>
          <a:noFill/>
        </p:spPr>
        <p:txBody>
          <a:bodyPr wrap="square" rtlCol="0">
            <a:spAutoFit/>
          </a:bodyPr>
          <a:lstStyle/>
          <a:p>
            <a:r>
              <a:rPr lang="en-US" sz="3600" dirty="0"/>
              <a:t>present</a:t>
            </a:r>
          </a:p>
        </p:txBody>
      </p:sp>
      <p:sp>
        <p:nvSpPr>
          <p:cNvPr id="8" name="TextBox 7"/>
          <p:cNvSpPr txBox="1"/>
          <p:nvPr/>
        </p:nvSpPr>
        <p:spPr>
          <a:xfrm>
            <a:off x="6704408" y="2498811"/>
            <a:ext cx="2212283" cy="461665"/>
          </a:xfrm>
          <a:prstGeom prst="rect">
            <a:avLst/>
          </a:prstGeom>
          <a:noFill/>
        </p:spPr>
        <p:txBody>
          <a:bodyPr wrap="none" rtlCol="0">
            <a:spAutoFit/>
          </a:bodyPr>
          <a:lstStyle/>
          <a:p>
            <a:r>
              <a:rPr lang="en-US" sz="2400" dirty="0">
                <a:latin typeface="Square One"/>
                <a:cs typeface="Square One"/>
              </a:rPr>
              <a:t>future</a:t>
            </a:r>
          </a:p>
        </p:txBody>
      </p:sp>
      <p:pic>
        <p:nvPicPr>
          <p:cNvPr id="4" name="Picture 3"/>
          <p:cNvPicPr>
            <a:picLocks noChangeAspect="1"/>
          </p:cNvPicPr>
          <p:nvPr/>
        </p:nvPicPr>
        <p:blipFill>
          <a:blip r:embed="rId2"/>
          <a:stretch>
            <a:fillRect/>
          </a:stretch>
        </p:blipFill>
        <p:spPr>
          <a:xfrm>
            <a:off x="94513" y="547490"/>
            <a:ext cx="2032000" cy="2032000"/>
          </a:xfrm>
          <a:prstGeom prst="rect">
            <a:avLst/>
          </a:prstGeom>
        </p:spPr>
      </p:pic>
      <p:pic>
        <p:nvPicPr>
          <p:cNvPr id="6" name="Picture 5" descr="graff-1710838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578762" y="1277087"/>
            <a:ext cx="1563624" cy="1036320"/>
          </a:xfrm>
          <a:prstGeom prst="rect">
            <a:avLst/>
          </a:prstGeom>
        </p:spPr>
      </p:pic>
      <p:pic>
        <p:nvPicPr>
          <p:cNvPr id="18" name="Picture 17" descr="robot-148989__340.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18313" y="624531"/>
            <a:ext cx="1087008" cy="1794091"/>
          </a:xfrm>
          <a:prstGeom prst="rect">
            <a:avLst/>
          </a:prstGeom>
        </p:spPr>
      </p:pic>
      <p:pic>
        <p:nvPicPr>
          <p:cNvPr id="15" name="Picture 1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21521" y="134856"/>
            <a:ext cx="1778057" cy="668744"/>
          </a:xfrm>
          <a:prstGeom prst="rect">
            <a:avLst/>
          </a:prstGeom>
        </p:spPr>
      </p:pic>
      <p:sp>
        <p:nvSpPr>
          <p:cNvPr id="19" name="TextBox 18"/>
          <p:cNvSpPr txBox="1"/>
          <p:nvPr/>
        </p:nvSpPr>
        <p:spPr>
          <a:xfrm>
            <a:off x="1495839" y="4059974"/>
            <a:ext cx="6216716" cy="707886"/>
          </a:xfrm>
          <a:prstGeom prst="rect">
            <a:avLst/>
          </a:prstGeom>
          <a:noFill/>
        </p:spPr>
        <p:txBody>
          <a:bodyPr wrap="none" rtlCol="0">
            <a:spAutoFit/>
          </a:bodyPr>
          <a:lstStyle/>
          <a:p>
            <a:r>
              <a:rPr lang="en-US" sz="4000" dirty="0"/>
              <a:t>You were shouting </a:t>
            </a:r>
            <a:r>
              <a:rPr lang="en-US" sz="4000"/>
              <a:t>so loudly!</a:t>
            </a:r>
            <a:endParaRPr lang="en-US" sz="4000" dirty="0"/>
          </a:p>
        </p:txBody>
      </p:sp>
      <p:sp>
        <p:nvSpPr>
          <p:cNvPr id="5" name="Rectangle 4">
            <a:extLst>
              <a:ext uri="{FF2B5EF4-FFF2-40B4-BE49-F238E27FC236}">
                <a16:creationId xmlns:a16="http://schemas.microsoft.com/office/drawing/2014/main" id="{29CFDBC7-64C0-4CB2-89A0-330AFB2961BD}"/>
              </a:ext>
            </a:extLst>
          </p:cNvPr>
          <p:cNvSpPr/>
          <p:nvPr/>
        </p:nvSpPr>
        <p:spPr>
          <a:xfrm>
            <a:off x="3546366" y="3244334"/>
            <a:ext cx="2051267" cy="369332"/>
          </a:xfrm>
          <a:prstGeom prst="rect">
            <a:avLst/>
          </a:prstGeom>
        </p:spPr>
        <p:txBody>
          <a:bodyPr wrap="none">
            <a:spAutoFit/>
          </a:bodyPr>
          <a:lstStyle/>
          <a:p>
            <a:r>
              <a:rPr lang="en-GB" dirty="0"/>
              <a:t>Which tense is this?</a:t>
            </a:r>
          </a:p>
        </p:txBody>
      </p:sp>
    </p:spTree>
    <p:extLst>
      <p:ext uri="{BB962C8B-B14F-4D97-AF65-F5344CB8AC3E}">
        <p14:creationId xmlns:p14="http://schemas.microsoft.com/office/powerpoint/2010/main" val="276611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2034099" y="1301442"/>
            <a:ext cx="1176777" cy="646331"/>
          </a:xfrm>
          <a:prstGeom prst="rect">
            <a:avLst/>
          </a:prstGeom>
          <a:noFill/>
        </p:spPr>
        <p:txBody>
          <a:bodyPr wrap="none" rtlCol="0">
            <a:spAutoFit/>
          </a:bodyPr>
          <a:lstStyle/>
          <a:p>
            <a:r>
              <a:rPr lang="en-US" sz="3600" dirty="0">
                <a:latin typeface="Herculanum"/>
                <a:cs typeface="Herculanum"/>
              </a:rPr>
              <a:t>past</a:t>
            </a:r>
          </a:p>
        </p:txBody>
      </p:sp>
      <p:sp>
        <p:nvSpPr>
          <p:cNvPr id="22" name="TextBox 21"/>
          <p:cNvSpPr txBox="1"/>
          <p:nvPr/>
        </p:nvSpPr>
        <p:spPr>
          <a:xfrm>
            <a:off x="1609299" y="3644654"/>
            <a:ext cx="5075098" cy="707886"/>
          </a:xfrm>
          <a:prstGeom prst="rect">
            <a:avLst/>
          </a:prstGeom>
          <a:noFill/>
        </p:spPr>
        <p:txBody>
          <a:bodyPr wrap="square" rtlCol="0">
            <a:spAutoFit/>
          </a:bodyPr>
          <a:lstStyle/>
          <a:p>
            <a:r>
              <a:rPr lang="en-US" sz="4000" dirty="0" err="1"/>
              <a:t>Ru</a:t>
            </a:r>
            <a:r>
              <a:rPr lang="en-US" sz="4000" dirty="0"/>
              <a:t> was shouting loudly.</a:t>
            </a:r>
          </a:p>
        </p:txBody>
      </p:sp>
      <p:sp>
        <p:nvSpPr>
          <p:cNvPr id="23" name="TextBox 22"/>
          <p:cNvSpPr txBox="1"/>
          <p:nvPr/>
        </p:nvSpPr>
        <p:spPr>
          <a:xfrm>
            <a:off x="1252821" y="2419881"/>
            <a:ext cx="7717026" cy="707886"/>
          </a:xfrm>
          <a:prstGeom prst="rect">
            <a:avLst/>
          </a:prstGeom>
          <a:noFill/>
        </p:spPr>
        <p:txBody>
          <a:bodyPr wrap="none" rtlCol="0">
            <a:spAutoFit/>
          </a:bodyPr>
          <a:lstStyle/>
          <a:p>
            <a:r>
              <a:rPr lang="en-US" sz="4000" dirty="0"/>
              <a:t> “Hello!” Mia shouted to her friend.</a:t>
            </a:r>
          </a:p>
        </p:txBody>
      </p:sp>
      <p:sp>
        <p:nvSpPr>
          <p:cNvPr id="24" name="Oval 23"/>
          <p:cNvSpPr/>
          <p:nvPr/>
        </p:nvSpPr>
        <p:spPr>
          <a:xfrm>
            <a:off x="2230617" y="3644654"/>
            <a:ext cx="2908952" cy="908375"/>
          </a:xfrm>
          <a:prstGeom prst="ellipse">
            <a:avLst/>
          </a:prstGeom>
          <a:gradFill flip="none" rotWithShape="1">
            <a:gsLst>
              <a:gs pos="0">
                <a:schemeClr val="accent1">
                  <a:tint val="100000"/>
                  <a:shade val="100000"/>
                  <a:satMod val="130000"/>
                  <a:alpha val="0"/>
                </a:schemeClr>
              </a:gs>
              <a:gs pos="100000">
                <a:schemeClr val="accent1">
                  <a:tint val="50000"/>
                  <a:shade val="100000"/>
                  <a:satMod val="350000"/>
                  <a:alpha val="0"/>
                </a:schemeClr>
              </a:gs>
            </a:gsLst>
            <a:lin ang="16200000" scaled="0"/>
            <a:tileRect/>
          </a:gradFill>
          <a:ln w="28575"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4048152" y="2419881"/>
            <a:ext cx="1894100" cy="827148"/>
          </a:xfrm>
          <a:prstGeom prst="ellipse">
            <a:avLst/>
          </a:prstGeom>
          <a:gradFill flip="none" rotWithShape="1">
            <a:gsLst>
              <a:gs pos="0">
                <a:schemeClr val="accent1">
                  <a:tint val="100000"/>
                  <a:shade val="100000"/>
                  <a:satMod val="130000"/>
                  <a:alpha val="0"/>
                </a:schemeClr>
              </a:gs>
              <a:gs pos="100000">
                <a:schemeClr val="accent1">
                  <a:tint val="50000"/>
                  <a:shade val="100000"/>
                  <a:satMod val="350000"/>
                  <a:alpha val="0"/>
                </a:schemeClr>
              </a:gs>
            </a:gsLst>
            <a:lin ang="16200000" scaled="0"/>
            <a:tileRect/>
          </a:gradFill>
          <a:ln w="28575" cmpd="sng">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2839449" y="4657994"/>
            <a:ext cx="4923493" cy="461665"/>
          </a:xfrm>
          <a:prstGeom prst="rect">
            <a:avLst/>
          </a:prstGeom>
          <a:noFill/>
        </p:spPr>
        <p:txBody>
          <a:bodyPr wrap="none" rtlCol="0">
            <a:spAutoFit/>
          </a:bodyPr>
          <a:lstStyle/>
          <a:p>
            <a:r>
              <a:rPr lang="en-US" sz="2400" dirty="0">
                <a:solidFill>
                  <a:schemeClr val="accent2"/>
                </a:solidFill>
                <a:latin typeface="Comic Sans MS"/>
                <a:cs typeface="Comic Sans MS"/>
              </a:rPr>
              <a:t>past progressive/past continuous</a:t>
            </a:r>
          </a:p>
        </p:txBody>
      </p:sp>
      <p:sp>
        <p:nvSpPr>
          <p:cNvPr id="27" name="TextBox 26"/>
          <p:cNvSpPr txBox="1"/>
          <p:nvPr/>
        </p:nvSpPr>
        <p:spPr>
          <a:xfrm>
            <a:off x="4394007" y="1985846"/>
            <a:ext cx="2002772" cy="461665"/>
          </a:xfrm>
          <a:prstGeom prst="rect">
            <a:avLst/>
          </a:prstGeom>
          <a:noFill/>
        </p:spPr>
        <p:txBody>
          <a:bodyPr wrap="none" rtlCol="0">
            <a:spAutoFit/>
          </a:bodyPr>
          <a:lstStyle/>
          <a:p>
            <a:r>
              <a:rPr lang="en-US" sz="2400" dirty="0">
                <a:solidFill>
                  <a:schemeClr val="accent2"/>
                </a:solidFill>
                <a:latin typeface="Comic Sans MS"/>
                <a:cs typeface="Comic Sans MS"/>
              </a:rPr>
              <a:t>past perfect</a:t>
            </a:r>
          </a:p>
        </p:txBody>
      </p:sp>
      <p:pic>
        <p:nvPicPr>
          <p:cNvPr id="28" name="Picture 27"/>
          <p:cNvPicPr>
            <a:picLocks noChangeAspect="1"/>
          </p:cNvPicPr>
          <p:nvPr/>
        </p:nvPicPr>
        <p:blipFill>
          <a:blip r:embed="rId2"/>
          <a:stretch>
            <a:fillRect/>
          </a:stretch>
        </p:blipFill>
        <p:spPr>
          <a:xfrm>
            <a:off x="94513" y="260470"/>
            <a:ext cx="2032000" cy="2032000"/>
          </a:xfrm>
          <a:prstGeom prst="rect">
            <a:avLst/>
          </a:prstGeom>
        </p:spPr>
      </p:pic>
      <p:sp>
        <p:nvSpPr>
          <p:cNvPr id="12" name="TextBox 11"/>
          <p:cNvSpPr txBox="1"/>
          <p:nvPr/>
        </p:nvSpPr>
        <p:spPr>
          <a:xfrm>
            <a:off x="2358171" y="5357432"/>
            <a:ext cx="5733861" cy="1077218"/>
          </a:xfrm>
          <a:prstGeom prst="rect">
            <a:avLst/>
          </a:prstGeom>
          <a:noFill/>
        </p:spPr>
        <p:txBody>
          <a:bodyPr wrap="none" rtlCol="0">
            <a:spAutoFit/>
          </a:bodyPr>
          <a:lstStyle/>
          <a:p>
            <a:pPr algn="ctr"/>
            <a:r>
              <a:rPr lang="en-US" sz="3200" dirty="0">
                <a:solidFill>
                  <a:schemeClr val="accent2"/>
                </a:solidFill>
                <a:latin typeface="Comic Sans MS"/>
                <a:cs typeface="Comic Sans MS"/>
              </a:rPr>
              <a:t>= </a:t>
            </a:r>
          </a:p>
          <a:p>
            <a:pPr algn="ctr"/>
            <a:r>
              <a:rPr lang="en-US" sz="3200" dirty="0">
                <a:solidFill>
                  <a:schemeClr val="accent2"/>
                </a:solidFill>
                <a:latin typeface="Comic Sans MS"/>
                <a:cs typeface="Comic Sans MS"/>
              </a:rPr>
              <a:t>ONGOING action in the past</a:t>
            </a:r>
          </a:p>
        </p:txBody>
      </p:sp>
    </p:spTree>
    <p:extLst>
      <p:ext uri="{BB962C8B-B14F-4D97-AF65-F5344CB8AC3E}">
        <p14:creationId xmlns:p14="http://schemas.microsoft.com/office/powerpoint/2010/main" val="132561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animBg="1"/>
      <p:bldP spid="25" grpId="0" animBg="1"/>
      <p:bldP spid="2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281" y="57176"/>
            <a:ext cx="8229600" cy="456356"/>
          </a:xfrm>
        </p:spPr>
        <p:txBody>
          <a:bodyPr>
            <a:normAutofit/>
          </a:bodyPr>
          <a:lstStyle/>
          <a:p>
            <a:pPr marL="0" indent="0">
              <a:buNone/>
            </a:pPr>
            <a:r>
              <a:rPr lang="en-US" sz="1400" dirty="0"/>
              <a:t>Part 1: Sort the verbs in the word cloud below into the correct boxes: past, present or future.</a:t>
            </a:r>
          </a:p>
        </p:txBody>
      </p:sp>
      <p:sp>
        <p:nvSpPr>
          <p:cNvPr id="4" name="Footer Placeholder 3"/>
          <p:cNvSpPr>
            <a:spLocks noGrp="1"/>
          </p:cNvSpPr>
          <p:nvPr>
            <p:ph type="ftr" sz="quarter" idx="11"/>
          </p:nvPr>
        </p:nvSpPr>
        <p:spPr>
          <a:xfrm>
            <a:off x="8001181" y="6493960"/>
            <a:ext cx="1168942" cy="365125"/>
          </a:xfrm>
        </p:spPr>
        <p:txBody>
          <a:bodyPr/>
          <a:lstStyle/>
          <a:p>
            <a:r>
              <a:rPr lang="en-US" sz="800" dirty="0"/>
              <a:t>© Charlie Andrew 2016</a:t>
            </a:r>
          </a:p>
        </p:txBody>
      </p:sp>
      <p:sp>
        <p:nvSpPr>
          <p:cNvPr id="5" name="Content Placeholder 2"/>
          <p:cNvSpPr txBox="1">
            <a:spLocks/>
          </p:cNvSpPr>
          <p:nvPr/>
        </p:nvSpPr>
        <p:spPr>
          <a:xfrm>
            <a:off x="131281" y="2894477"/>
            <a:ext cx="8229600" cy="456356"/>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Part 2: Turn the verbs in these sentences from past perfect into past progressive (past continuous). The first one has been done to show you how.</a:t>
            </a:r>
          </a:p>
        </p:txBody>
      </p:sp>
      <p:sp>
        <p:nvSpPr>
          <p:cNvPr id="2" name="TextBox 1"/>
          <p:cNvSpPr txBox="1"/>
          <p:nvPr/>
        </p:nvSpPr>
        <p:spPr>
          <a:xfrm>
            <a:off x="609698" y="967695"/>
            <a:ext cx="1598500" cy="369332"/>
          </a:xfrm>
          <a:prstGeom prst="rect">
            <a:avLst/>
          </a:prstGeom>
          <a:noFill/>
        </p:spPr>
        <p:txBody>
          <a:bodyPr wrap="none" rtlCol="0">
            <a:spAutoFit/>
          </a:bodyPr>
          <a:lstStyle/>
          <a:p>
            <a:r>
              <a:rPr lang="en-US" dirty="0">
                <a:latin typeface="American Typewriter"/>
                <a:cs typeface="American Typewriter"/>
              </a:rPr>
              <a:t>can you see?</a:t>
            </a:r>
          </a:p>
        </p:txBody>
      </p:sp>
      <p:sp>
        <p:nvSpPr>
          <p:cNvPr id="6" name="TextBox 5"/>
          <p:cNvSpPr txBox="1"/>
          <p:nvPr/>
        </p:nvSpPr>
        <p:spPr>
          <a:xfrm rot="16921925">
            <a:off x="1927742" y="935489"/>
            <a:ext cx="1518490" cy="369332"/>
          </a:xfrm>
          <a:prstGeom prst="rect">
            <a:avLst/>
          </a:prstGeom>
          <a:noFill/>
        </p:spPr>
        <p:txBody>
          <a:bodyPr wrap="none" rtlCol="0">
            <a:spAutoFit/>
          </a:bodyPr>
          <a:lstStyle/>
          <a:p>
            <a:r>
              <a:rPr lang="en-US" dirty="0">
                <a:latin typeface="Cambria"/>
                <a:cs typeface="Cambria"/>
              </a:rPr>
              <a:t>did you hear?</a:t>
            </a:r>
          </a:p>
        </p:txBody>
      </p:sp>
      <p:sp>
        <p:nvSpPr>
          <p:cNvPr id="7" name="TextBox 6"/>
          <p:cNvSpPr txBox="1"/>
          <p:nvPr/>
        </p:nvSpPr>
        <p:spPr>
          <a:xfrm rot="21099207">
            <a:off x="703748" y="2167739"/>
            <a:ext cx="1903085" cy="369332"/>
          </a:xfrm>
          <a:prstGeom prst="rect">
            <a:avLst/>
          </a:prstGeom>
          <a:noFill/>
        </p:spPr>
        <p:txBody>
          <a:bodyPr wrap="none" rtlCol="0">
            <a:spAutoFit/>
          </a:bodyPr>
          <a:lstStyle/>
          <a:p>
            <a:r>
              <a:rPr lang="en-US" dirty="0">
                <a:latin typeface="Charter Roman"/>
                <a:cs typeface="Charter Roman"/>
              </a:rPr>
              <a:t>we were walking</a:t>
            </a:r>
          </a:p>
        </p:txBody>
      </p:sp>
      <p:sp>
        <p:nvSpPr>
          <p:cNvPr id="8" name="TextBox 7"/>
          <p:cNvSpPr txBox="1"/>
          <p:nvPr/>
        </p:nvSpPr>
        <p:spPr>
          <a:xfrm rot="1154156">
            <a:off x="1588281" y="1558992"/>
            <a:ext cx="1237839" cy="369332"/>
          </a:xfrm>
          <a:prstGeom prst="rect">
            <a:avLst/>
          </a:prstGeom>
          <a:noFill/>
        </p:spPr>
        <p:txBody>
          <a:bodyPr wrap="none" rtlCol="0">
            <a:spAutoFit/>
          </a:bodyPr>
          <a:lstStyle/>
          <a:p>
            <a:r>
              <a:rPr lang="en-US" dirty="0">
                <a:latin typeface="Cambria"/>
                <a:cs typeface="Cambria"/>
              </a:rPr>
              <a:t>he gave up</a:t>
            </a:r>
          </a:p>
        </p:txBody>
      </p:sp>
      <p:sp>
        <p:nvSpPr>
          <p:cNvPr id="9" name="TextBox 8"/>
          <p:cNvSpPr txBox="1"/>
          <p:nvPr/>
        </p:nvSpPr>
        <p:spPr>
          <a:xfrm rot="15796750">
            <a:off x="-657643" y="1233971"/>
            <a:ext cx="1904187" cy="369332"/>
          </a:xfrm>
          <a:prstGeom prst="rect">
            <a:avLst/>
          </a:prstGeom>
          <a:noFill/>
        </p:spPr>
        <p:txBody>
          <a:bodyPr wrap="none" rtlCol="0">
            <a:spAutoFit/>
          </a:bodyPr>
          <a:lstStyle/>
          <a:p>
            <a:r>
              <a:rPr lang="en-US" dirty="0">
                <a:latin typeface="Arial Black"/>
                <a:cs typeface="Arial Black"/>
              </a:rPr>
              <a:t>it was raining</a:t>
            </a:r>
          </a:p>
        </p:txBody>
      </p:sp>
      <p:sp>
        <p:nvSpPr>
          <p:cNvPr id="10" name="TextBox 9"/>
          <p:cNvSpPr txBox="1"/>
          <p:nvPr/>
        </p:nvSpPr>
        <p:spPr>
          <a:xfrm>
            <a:off x="443784" y="1628091"/>
            <a:ext cx="1146468" cy="369332"/>
          </a:xfrm>
          <a:prstGeom prst="rect">
            <a:avLst/>
          </a:prstGeom>
          <a:noFill/>
        </p:spPr>
        <p:txBody>
          <a:bodyPr wrap="none" rtlCol="0">
            <a:spAutoFit/>
          </a:bodyPr>
          <a:lstStyle/>
          <a:p>
            <a:r>
              <a:rPr lang="en-US" dirty="0">
                <a:latin typeface="American Typewriter"/>
                <a:cs typeface="American Typewriter"/>
              </a:rPr>
              <a:t>I will try</a:t>
            </a:r>
          </a:p>
        </p:txBody>
      </p:sp>
      <p:sp>
        <p:nvSpPr>
          <p:cNvPr id="11" name="TextBox 10"/>
          <p:cNvSpPr txBox="1"/>
          <p:nvPr/>
        </p:nvSpPr>
        <p:spPr>
          <a:xfrm rot="20657956">
            <a:off x="703748" y="1219484"/>
            <a:ext cx="1895508" cy="369332"/>
          </a:xfrm>
          <a:prstGeom prst="rect">
            <a:avLst/>
          </a:prstGeom>
          <a:noFill/>
        </p:spPr>
        <p:txBody>
          <a:bodyPr wrap="none" rtlCol="0">
            <a:spAutoFit/>
          </a:bodyPr>
          <a:lstStyle/>
          <a:p>
            <a:r>
              <a:rPr lang="en-US" dirty="0"/>
              <a:t>he is going to help</a:t>
            </a:r>
          </a:p>
        </p:txBody>
      </p:sp>
      <p:sp>
        <p:nvSpPr>
          <p:cNvPr id="12" name="TextBox 11"/>
          <p:cNvSpPr txBox="1"/>
          <p:nvPr/>
        </p:nvSpPr>
        <p:spPr>
          <a:xfrm rot="870829">
            <a:off x="1596770" y="688969"/>
            <a:ext cx="721114" cy="369332"/>
          </a:xfrm>
          <a:prstGeom prst="rect">
            <a:avLst/>
          </a:prstGeom>
          <a:noFill/>
        </p:spPr>
        <p:txBody>
          <a:bodyPr wrap="none" rtlCol="0">
            <a:spAutoFit/>
          </a:bodyPr>
          <a:lstStyle/>
          <a:p>
            <a:r>
              <a:rPr lang="en-US" dirty="0">
                <a:latin typeface="American Typewriter"/>
                <a:cs typeface="American Typewriter"/>
              </a:rPr>
              <a:t>I ran</a:t>
            </a:r>
          </a:p>
        </p:txBody>
      </p:sp>
      <p:sp>
        <p:nvSpPr>
          <p:cNvPr id="13" name="TextBox 12"/>
          <p:cNvSpPr txBox="1"/>
          <p:nvPr/>
        </p:nvSpPr>
        <p:spPr>
          <a:xfrm>
            <a:off x="609698" y="1879861"/>
            <a:ext cx="1895508" cy="369332"/>
          </a:xfrm>
          <a:prstGeom prst="rect">
            <a:avLst/>
          </a:prstGeom>
          <a:noFill/>
        </p:spPr>
        <p:txBody>
          <a:bodyPr wrap="none" rtlCol="0">
            <a:spAutoFit/>
          </a:bodyPr>
          <a:lstStyle/>
          <a:p>
            <a:r>
              <a:rPr lang="en-US" dirty="0">
                <a:latin typeface="Arial Black"/>
                <a:cs typeface="Arial Black"/>
              </a:rPr>
              <a:t>I was running</a:t>
            </a:r>
          </a:p>
        </p:txBody>
      </p:sp>
      <p:sp>
        <p:nvSpPr>
          <p:cNvPr id="14" name="TextBox 13"/>
          <p:cNvSpPr txBox="1"/>
          <p:nvPr/>
        </p:nvSpPr>
        <p:spPr>
          <a:xfrm rot="20695628">
            <a:off x="465766" y="488308"/>
            <a:ext cx="1513756" cy="369332"/>
          </a:xfrm>
          <a:prstGeom prst="rect">
            <a:avLst/>
          </a:prstGeom>
          <a:noFill/>
        </p:spPr>
        <p:txBody>
          <a:bodyPr wrap="none" rtlCol="0">
            <a:spAutoFit/>
          </a:bodyPr>
          <a:lstStyle/>
          <a:p>
            <a:r>
              <a:rPr lang="en-US" dirty="0">
                <a:latin typeface="Comic Sans MS"/>
                <a:cs typeface="Comic Sans MS"/>
              </a:rPr>
              <a:t>they will eat</a:t>
            </a:r>
          </a:p>
        </p:txBody>
      </p:sp>
      <p:sp>
        <p:nvSpPr>
          <p:cNvPr id="15" name="Rectangle 14"/>
          <p:cNvSpPr/>
          <p:nvPr/>
        </p:nvSpPr>
        <p:spPr>
          <a:xfrm>
            <a:off x="3216706" y="439575"/>
            <a:ext cx="1809413" cy="2323306"/>
          </a:xfrm>
          <a:prstGeom prst="rect">
            <a:avLst/>
          </a:prstGeom>
          <a:gradFill flip="none" rotWithShape="1">
            <a:gsLst>
              <a:gs pos="0">
                <a:schemeClr val="accent1">
                  <a:tint val="100000"/>
                  <a:shade val="100000"/>
                  <a:satMod val="130000"/>
                  <a:alpha val="0"/>
                </a:schemeClr>
              </a:gs>
              <a:gs pos="100000">
                <a:schemeClr val="accent1">
                  <a:tint val="50000"/>
                  <a:shade val="100000"/>
                  <a:satMod val="350000"/>
                  <a:alpha val="0"/>
                </a:schemeClr>
              </a:gs>
            </a:gsLst>
            <a:lin ang="16200000" scaled="0"/>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5086123" y="439575"/>
            <a:ext cx="1809413" cy="2323306"/>
          </a:xfrm>
          <a:prstGeom prst="rect">
            <a:avLst/>
          </a:prstGeom>
          <a:gradFill flip="none" rotWithShape="1">
            <a:gsLst>
              <a:gs pos="0">
                <a:schemeClr val="accent1">
                  <a:tint val="100000"/>
                  <a:shade val="100000"/>
                  <a:satMod val="130000"/>
                  <a:alpha val="0"/>
                </a:schemeClr>
              </a:gs>
              <a:gs pos="100000">
                <a:schemeClr val="accent1">
                  <a:tint val="50000"/>
                  <a:shade val="100000"/>
                  <a:satMod val="350000"/>
                  <a:alpha val="0"/>
                </a:schemeClr>
              </a:gs>
            </a:gsLst>
            <a:lin ang="16200000" scaled="0"/>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6950419" y="439575"/>
            <a:ext cx="1809413" cy="2323306"/>
          </a:xfrm>
          <a:prstGeom prst="rect">
            <a:avLst/>
          </a:prstGeom>
          <a:gradFill flip="none" rotWithShape="1">
            <a:gsLst>
              <a:gs pos="0">
                <a:schemeClr val="accent1">
                  <a:tint val="100000"/>
                  <a:shade val="100000"/>
                  <a:satMod val="130000"/>
                  <a:alpha val="0"/>
                </a:schemeClr>
              </a:gs>
              <a:gs pos="100000">
                <a:schemeClr val="accent1">
                  <a:tint val="50000"/>
                  <a:shade val="100000"/>
                  <a:satMod val="350000"/>
                  <a:alpha val="0"/>
                </a:schemeClr>
              </a:gs>
            </a:gsLst>
            <a:lin ang="16200000" scaled="0"/>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3859116" y="439575"/>
            <a:ext cx="570487" cy="307777"/>
          </a:xfrm>
          <a:prstGeom prst="rect">
            <a:avLst/>
          </a:prstGeom>
          <a:noFill/>
        </p:spPr>
        <p:txBody>
          <a:bodyPr wrap="none" rtlCol="0">
            <a:spAutoFit/>
          </a:bodyPr>
          <a:lstStyle/>
          <a:p>
            <a:r>
              <a:rPr lang="en-US" sz="1400" dirty="0">
                <a:latin typeface="Herculanum"/>
                <a:cs typeface="Herculanum"/>
              </a:rPr>
              <a:t>past</a:t>
            </a:r>
          </a:p>
        </p:txBody>
      </p:sp>
      <p:sp>
        <p:nvSpPr>
          <p:cNvPr id="19" name="TextBox 18"/>
          <p:cNvSpPr txBox="1"/>
          <p:nvPr/>
        </p:nvSpPr>
        <p:spPr>
          <a:xfrm>
            <a:off x="5648054" y="405861"/>
            <a:ext cx="937764" cy="307777"/>
          </a:xfrm>
          <a:prstGeom prst="rect">
            <a:avLst/>
          </a:prstGeom>
          <a:noFill/>
        </p:spPr>
        <p:txBody>
          <a:bodyPr wrap="square" rtlCol="0">
            <a:spAutoFit/>
          </a:bodyPr>
          <a:lstStyle/>
          <a:p>
            <a:r>
              <a:rPr lang="en-US" sz="1400" dirty="0"/>
              <a:t>present</a:t>
            </a:r>
          </a:p>
        </p:txBody>
      </p:sp>
      <p:sp>
        <p:nvSpPr>
          <p:cNvPr id="20" name="TextBox 19"/>
          <p:cNvSpPr txBox="1"/>
          <p:nvPr/>
        </p:nvSpPr>
        <p:spPr>
          <a:xfrm>
            <a:off x="7303645" y="481591"/>
            <a:ext cx="1198474" cy="276999"/>
          </a:xfrm>
          <a:prstGeom prst="rect">
            <a:avLst/>
          </a:prstGeom>
          <a:noFill/>
        </p:spPr>
        <p:txBody>
          <a:bodyPr wrap="none" rtlCol="0">
            <a:spAutoFit/>
          </a:bodyPr>
          <a:lstStyle/>
          <a:p>
            <a:r>
              <a:rPr lang="en-US" sz="1200" dirty="0">
                <a:latin typeface="Square One"/>
                <a:cs typeface="Square One"/>
              </a:rPr>
              <a:t>future</a:t>
            </a:r>
          </a:p>
        </p:txBody>
      </p:sp>
      <p:sp>
        <p:nvSpPr>
          <p:cNvPr id="21" name="Content Placeholder 2"/>
          <p:cNvSpPr txBox="1">
            <a:spLocks/>
          </p:cNvSpPr>
          <p:nvPr/>
        </p:nvSpPr>
        <p:spPr>
          <a:xfrm>
            <a:off x="131281" y="3424567"/>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1. I ran through the park.    </a:t>
            </a:r>
            <a:r>
              <a:rPr lang="en-US" sz="1400" dirty="0">
                <a:latin typeface="Lucida Handwriting"/>
                <a:cs typeface="Lucida Handwriting"/>
              </a:rPr>
              <a:t>I was running through the park.</a:t>
            </a:r>
          </a:p>
        </p:txBody>
      </p:sp>
      <p:sp>
        <p:nvSpPr>
          <p:cNvPr id="22" name="Content Placeholder 2"/>
          <p:cNvSpPr txBox="1">
            <a:spLocks/>
          </p:cNvSpPr>
          <p:nvPr/>
        </p:nvSpPr>
        <p:spPr>
          <a:xfrm>
            <a:off x="131281" y="3737717"/>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2. The teacher showed me how to swim front crawl.</a:t>
            </a:r>
          </a:p>
          <a:p>
            <a:pPr marL="0" indent="0">
              <a:buNone/>
            </a:pPr>
            <a:endParaRPr lang="en-US" sz="1400" dirty="0">
              <a:latin typeface="Lucida Handwriting"/>
              <a:cs typeface="Lucida Handwriting"/>
            </a:endParaRPr>
          </a:p>
        </p:txBody>
      </p:sp>
      <p:sp>
        <p:nvSpPr>
          <p:cNvPr id="23" name="Content Placeholder 2"/>
          <p:cNvSpPr txBox="1">
            <a:spLocks/>
          </p:cNvSpPr>
          <p:nvPr/>
        </p:nvSpPr>
        <p:spPr>
          <a:xfrm>
            <a:off x="131281" y="4055799"/>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3. He sat there, motionless.</a:t>
            </a:r>
          </a:p>
          <a:p>
            <a:pPr marL="0" indent="0">
              <a:buNone/>
            </a:pPr>
            <a:endParaRPr lang="en-US" sz="1400" dirty="0">
              <a:latin typeface="Lucida Handwriting"/>
              <a:cs typeface="Lucida Handwriting"/>
            </a:endParaRPr>
          </a:p>
        </p:txBody>
      </p:sp>
      <p:sp>
        <p:nvSpPr>
          <p:cNvPr id="24" name="Content Placeholder 2"/>
          <p:cNvSpPr txBox="1">
            <a:spLocks/>
          </p:cNvSpPr>
          <p:nvPr/>
        </p:nvSpPr>
        <p:spPr>
          <a:xfrm>
            <a:off x="131281" y="4366309"/>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4. The fat cat sat on the mat with a rat.</a:t>
            </a:r>
          </a:p>
          <a:p>
            <a:pPr marL="0" indent="0">
              <a:buNone/>
            </a:pPr>
            <a:endParaRPr lang="en-US" sz="1400" dirty="0">
              <a:latin typeface="Lucida Handwriting"/>
              <a:cs typeface="Lucida Handwriting"/>
            </a:endParaRPr>
          </a:p>
        </p:txBody>
      </p:sp>
      <p:sp>
        <p:nvSpPr>
          <p:cNvPr id="25" name="Content Placeholder 2"/>
          <p:cNvSpPr txBox="1">
            <a:spLocks/>
          </p:cNvSpPr>
          <p:nvPr/>
        </p:nvSpPr>
        <p:spPr>
          <a:xfrm>
            <a:off x="131281" y="4684391"/>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5. Did you really try hard?</a:t>
            </a:r>
          </a:p>
          <a:p>
            <a:pPr marL="0" indent="0">
              <a:buNone/>
            </a:pPr>
            <a:endParaRPr lang="en-US" sz="1400" dirty="0">
              <a:latin typeface="Lucida Handwriting"/>
              <a:cs typeface="Lucida Handwriting"/>
            </a:endParaRPr>
          </a:p>
        </p:txBody>
      </p:sp>
      <p:sp>
        <p:nvSpPr>
          <p:cNvPr id="26" name="Content Placeholder 2"/>
          <p:cNvSpPr txBox="1">
            <a:spLocks/>
          </p:cNvSpPr>
          <p:nvPr/>
        </p:nvSpPr>
        <p:spPr>
          <a:xfrm>
            <a:off x="131281" y="4991235"/>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6. The bus rumbled down the road.</a:t>
            </a:r>
          </a:p>
          <a:p>
            <a:pPr marL="0" indent="0">
              <a:buNone/>
            </a:pPr>
            <a:endParaRPr lang="en-US" sz="1400" dirty="0">
              <a:latin typeface="Lucida Handwriting"/>
              <a:cs typeface="Lucida Handwriting"/>
            </a:endParaRPr>
          </a:p>
        </p:txBody>
      </p:sp>
      <p:sp>
        <p:nvSpPr>
          <p:cNvPr id="27" name="Content Placeholder 2"/>
          <p:cNvSpPr txBox="1">
            <a:spLocks/>
          </p:cNvSpPr>
          <p:nvPr/>
        </p:nvSpPr>
        <p:spPr>
          <a:xfrm>
            <a:off x="131281" y="5301745"/>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7. Only the brave ladies danced to the crazy music.</a:t>
            </a:r>
          </a:p>
          <a:p>
            <a:pPr marL="0" indent="0">
              <a:buNone/>
            </a:pPr>
            <a:endParaRPr lang="en-US" sz="1400" dirty="0">
              <a:latin typeface="Lucida Handwriting"/>
              <a:cs typeface="Lucida Handwriting"/>
            </a:endParaRPr>
          </a:p>
        </p:txBody>
      </p:sp>
      <p:sp>
        <p:nvSpPr>
          <p:cNvPr id="28" name="Content Placeholder 2"/>
          <p:cNvSpPr txBox="1">
            <a:spLocks/>
          </p:cNvSpPr>
          <p:nvPr/>
        </p:nvSpPr>
        <p:spPr>
          <a:xfrm>
            <a:off x="131281" y="5619827"/>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8. I did not wind my little sister up!</a:t>
            </a:r>
          </a:p>
        </p:txBody>
      </p:sp>
      <p:sp>
        <p:nvSpPr>
          <p:cNvPr id="29" name="Content Placeholder 2"/>
          <p:cNvSpPr txBox="1">
            <a:spLocks/>
          </p:cNvSpPr>
          <p:nvPr/>
        </p:nvSpPr>
        <p:spPr>
          <a:xfrm>
            <a:off x="131281" y="5937909"/>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9. The wind howled and the trees shook.</a:t>
            </a:r>
          </a:p>
          <a:p>
            <a:pPr marL="0" indent="0">
              <a:buNone/>
            </a:pPr>
            <a:endParaRPr lang="en-US" sz="1400" dirty="0">
              <a:latin typeface="Lucida Handwriting"/>
              <a:cs typeface="Lucida Handwriting"/>
            </a:endParaRPr>
          </a:p>
        </p:txBody>
      </p:sp>
      <p:sp>
        <p:nvSpPr>
          <p:cNvPr id="30" name="Content Placeholder 2"/>
          <p:cNvSpPr txBox="1">
            <a:spLocks/>
          </p:cNvSpPr>
          <p:nvPr/>
        </p:nvSpPr>
        <p:spPr>
          <a:xfrm>
            <a:off x="131281" y="6255991"/>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10. The silly hamster just didn’t listen to me.</a:t>
            </a:r>
          </a:p>
        </p:txBody>
      </p:sp>
    </p:spTree>
    <p:extLst>
      <p:ext uri="{BB962C8B-B14F-4D97-AF65-F5344CB8AC3E}">
        <p14:creationId xmlns:p14="http://schemas.microsoft.com/office/powerpoint/2010/main" val="1370856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281" y="57176"/>
            <a:ext cx="8229600" cy="456356"/>
          </a:xfrm>
        </p:spPr>
        <p:txBody>
          <a:bodyPr>
            <a:normAutofit/>
          </a:bodyPr>
          <a:lstStyle/>
          <a:p>
            <a:pPr marL="0" indent="0">
              <a:buNone/>
            </a:pPr>
            <a:r>
              <a:rPr lang="en-US" sz="1400" dirty="0"/>
              <a:t>Part 1: Sort the verbs in the word cloud below into the correct boxes: past, present or future.</a:t>
            </a:r>
          </a:p>
        </p:txBody>
      </p:sp>
      <p:sp>
        <p:nvSpPr>
          <p:cNvPr id="4" name="Footer Placeholder 3"/>
          <p:cNvSpPr>
            <a:spLocks noGrp="1"/>
          </p:cNvSpPr>
          <p:nvPr>
            <p:ph type="ftr" sz="quarter" idx="11"/>
          </p:nvPr>
        </p:nvSpPr>
        <p:spPr>
          <a:xfrm>
            <a:off x="8001181" y="6493960"/>
            <a:ext cx="1168942" cy="365125"/>
          </a:xfrm>
        </p:spPr>
        <p:txBody>
          <a:bodyPr/>
          <a:lstStyle/>
          <a:p>
            <a:r>
              <a:rPr lang="en-US" sz="800" dirty="0"/>
              <a:t>© Charlie Andrew 2016</a:t>
            </a:r>
          </a:p>
        </p:txBody>
      </p:sp>
      <p:sp>
        <p:nvSpPr>
          <p:cNvPr id="5" name="Content Placeholder 2"/>
          <p:cNvSpPr txBox="1">
            <a:spLocks/>
          </p:cNvSpPr>
          <p:nvPr/>
        </p:nvSpPr>
        <p:spPr>
          <a:xfrm>
            <a:off x="131281" y="2894477"/>
            <a:ext cx="8229600" cy="456356"/>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Part 2: Turn the verbs in these sentences from past perfect into past progressive (past continuous). The first one has been done to show you how.</a:t>
            </a:r>
          </a:p>
        </p:txBody>
      </p:sp>
      <p:sp>
        <p:nvSpPr>
          <p:cNvPr id="2" name="TextBox 1"/>
          <p:cNvSpPr txBox="1"/>
          <p:nvPr/>
        </p:nvSpPr>
        <p:spPr>
          <a:xfrm>
            <a:off x="609698" y="967695"/>
            <a:ext cx="1598500" cy="369332"/>
          </a:xfrm>
          <a:prstGeom prst="rect">
            <a:avLst/>
          </a:prstGeom>
          <a:noFill/>
        </p:spPr>
        <p:txBody>
          <a:bodyPr wrap="none" rtlCol="0">
            <a:spAutoFit/>
          </a:bodyPr>
          <a:lstStyle/>
          <a:p>
            <a:r>
              <a:rPr lang="en-US" dirty="0">
                <a:latin typeface="American Typewriter"/>
                <a:cs typeface="American Typewriter"/>
              </a:rPr>
              <a:t>can you see?</a:t>
            </a:r>
          </a:p>
        </p:txBody>
      </p:sp>
      <p:sp>
        <p:nvSpPr>
          <p:cNvPr id="6" name="TextBox 5"/>
          <p:cNvSpPr txBox="1"/>
          <p:nvPr/>
        </p:nvSpPr>
        <p:spPr>
          <a:xfrm rot="16921925">
            <a:off x="1927742" y="935489"/>
            <a:ext cx="1518490" cy="369332"/>
          </a:xfrm>
          <a:prstGeom prst="rect">
            <a:avLst/>
          </a:prstGeom>
          <a:noFill/>
        </p:spPr>
        <p:txBody>
          <a:bodyPr wrap="none" rtlCol="0">
            <a:spAutoFit/>
          </a:bodyPr>
          <a:lstStyle/>
          <a:p>
            <a:r>
              <a:rPr lang="en-US" dirty="0">
                <a:latin typeface="Cambria"/>
                <a:cs typeface="Cambria"/>
              </a:rPr>
              <a:t>did you hear?</a:t>
            </a:r>
          </a:p>
        </p:txBody>
      </p:sp>
      <p:sp>
        <p:nvSpPr>
          <p:cNvPr id="7" name="TextBox 6"/>
          <p:cNvSpPr txBox="1"/>
          <p:nvPr/>
        </p:nvSpPr>
        <p:spPr>
          <a:xfrm rot="21099207">
            <a:off x="703748" y="2167739"/>
            <a:ext cx="1903085" cy="369332"/>
          </a:xfrm>
          <a:prstGeom prst="rect">
            <a:avLst/>
          </a:prstGeom>
          <a:noFill/>
        </p:spPr>
        <p:txBody>
          <a:bodyPr wrap="none" rtlCol="0">
            <a:spAutoFit/>
          </a:bodyPr>
          <a:lstStyle/>
          <a:p>
            <a:r>
              <a:rPr lang="en-US" dirty="0">
                <a:latin typeface="Charter Roman"/>
                <a:cs typeface="Charter Roman"/>
              </a:rPr>
              <a:t>we were walking</a:t>
            </a:r>
          </a:p>
        </p:txBody>
      </p:sp>
      <p:sp>
        <p:nvSpPr>
          <p:cNvPr id="8" name="TextBox 7"/>
          <p:cNvSpPr txBox="1"/>
          <p:nvPr/>
        </p:nvSpPr>
        <p:spPr>
          <a:xfrm rot="1154156">
            <a:off x="1588281" y="1558992"/>
            <a:ext cx="1237839" cy="369332"/>
          </a:xfrm>
          <a:prstGeom prst="rect">
            <a:avLst/>
          </a:prstGeom>
          <a:noFill/>
        </p:spPr>
        <p:txBody>
          <a:bodyPr wrap="none" rtlCol="0">
            <a:spAutoFit/>
          </a:bodyPr>
          <a:lstStyle/>
          <a:p>
            <a:r>
              <a:rPr lang="en-US" dirty="0">
                <a:latin typeface="Cambria"/>
                <a:cs typeface="Cambria"/>
              </a:rPr>
              <a:t>he gave up</a:t>
            </a:r>
          </a:p>
        </p:txBody>
      </p:sp>
      <p:sp>
        <p:nvSpPr>
          <p:cNvPr id="9" name="TextBox 8"/>
          <p:cNvSpPr txBox="1"/>
          <p:nvPr/>
        </p:nvSpPr>
        <p:spPr>
          <a:xfrm rot="15796750">
            <a:off x="-657643" y="1233971"/>
            <a:ext cx="1904187" cy="369332"/>
          </a:xfrm>
          <a:prstGeom prst="rect">
            <a:avLst/>
          </a:prstGeom>
          <a:noFill/>
        </p:spPr>
        <p:txBody>
          <a:bodyPr wrap="none" rtlCol="0">
            <a:spAutoFit/>
          </a:bodyPr>
          <a:lstStyle/>
          <a:p>
            <a:r>
              <a:rPr lang="en-US" dirty="0">
                <a:latin typeface="Arial Black"/>
                <a:cs typeface="Arial Black"/>
              </a:rPr>
              <a:t>it was raining</a:t>
            </a:r>
          </a:p>
        </p:txBody>
      </p:sp>
      <p:sp>
        <p:nvSpPr>
          <p:cNvPr id="10" name="TextBox 9"/>
          <p:cNvSpPr txBox="1"/>
          <p:nvPr/>
        </p:nvSpPr>
        <p:spPr>
          <a:xfrm>
            <a:off x="443784" y="1628091"/>
            <a:ext cx="1146468" cy="369332"/>
          </a:xfrm>
          <a:prstGeom prst="rect">
            <a:avLst/>
          </a:prstGeom>
          <a:noFill/>
        </p:spPr>
        <p:txBody>
          <a:bodyPr wrap="none" rtlCol="0">
            <a:spAutoFit/>
          </a:bodyPr>
          <a:lstStyle/>
          <a:p>
            <a:r>
              <a:rPr lang="en-US" dirty="0">
                <a:latin typeface="American Typewriter"/>
                <a:cs typeface="American Typewriter"/>
              </a:rPr>
              <a:t>I will try</a:t>
            </a:r>
          </a:p>
        </p:txBody>
      </p:sp>
      <p:sp>
        <p:nvSpPr>
          <p:cNvPr id="11" name="TextBox 10"/>
          <p:cNvSpPr txBox="1"/>
          <p:nvPr/>
        </p:nvSpPr>
        <p:spPr>
          <a:xfrm rot="20657956">
            <a:off x="703748" y="1219484"/>
            <a:ext cx="1895508" cy="369332"/>
          </a:xfrm>
          <a:prstGeom prst="rect">
            <a:avLst/>
          </a:prstGeom>
          <a:noFill/>
        </p:spPr>
        <p:txBody>
          <a:bodyPr wrap="none" rtlCol="0">
            <a:spAutoFit/>
          </a:bodyPr>
          <a:lstStyle/>
          <a:p>
            <a:r>
              <a:rPr lang="en-US" dirty="0"/>
              <a:t>he is going to help</a:t>
            </a:r>
          </a:p>
        </p:txBody>
      </p:sp>
      <p:sp>
        <p:nvSpPr>
          <p:cNvPr id="12" name="TextBox 11"/>
          <p:cNvSpPr txBox="1"/>
          <p:nvPr/>
        </p:nvSpPr>
        <p:spPr>
          <a:xfrm rot="870829">
            <a:off x="1596770" y="688969"/>
            <a:ext cx="721114" cy="369332"/>
          </a:xfrm>
          <a:prstGeom prst="rect">
            <a:avLst/>
          </a:prstGeom>
          <a:noFill/>
        </p:spPr>
        <p:txBody>
          <a:bodyPr wrap="none" rtlCol="0">
            <a:spAutoFit/>
          </a:bodyPr>
          <a:lstStyle/>
          <a:p>
            <a:r>
              <a:rPr lang="en-US" dirty="0">
                <a:latin typeface="American Typewriter"/>
                <a:cs typeface="American Typewriter"/>
              </a:rPr>
              <a:t>I ran</a:t>
            </a:r>
          </a:p>
        </p:txBody>
      </p:sp>
      <p:sp>
        <p:nvSpPr>
          <p:cNvPr id="13" name="TextBox 12"/>
          <p:cNvSpPr txBox="1"/>
          <p:nvPr/>
        </p:nvSpPr>
        <p:spPr>
          <a:xfrm>
            <a:off x="609698" y="1879861"/>
            <a:ext cx="1895508" cy="369332"/>
          </a:xfrm>
          <a:prstGeom prst="rect">
            <a:avLst/>
          </a:prstGeom>
          <a:noFill/>
        </p:spPr>
        <p:txBody>
          <a:bodyPr wrap="none" rtlCol="0">
            <a:spAutoFit/>
          </a:bodyPr>
          <a:lstStyle/>
          <a:p>
            <a:r>
              <a:rPr lang="en-US" dirty="0">
                <a:latin typeface="Arial Black"/>
                <a:cs typeface="Arial Black"/>
              </a:rPr>
              <a:t>I was running</a:t>
            </a:r>
          </a:p>
        </p:txBody>
      </p:sp>
      <p:sp>
        <p:nvSpPr>
          <p:cNvPr id="14" name="TextBox 13"/>
          <p:cNvSpPr txBox="1"/>
          <p:nvPr/>
        </p:nvSpPr>
        <p:spPr>
          <a:xfrm rot="20695628">
            <a:off x="465766" y="488308"/>
            <a:ext cx="1513756" cy="369332"/>
          </a:xfrm>
          <a:prstGeom prst="rect">
            <a:avLst/>
          </a:prstGeom>
          <a:noFill/>
        </p:spPr>
        <p:txBody>
          <a:bodyPr wrap="none" rtlCol="0">
            <a:spAutoFit/>
          </a:bodyPr>
          <a:lstStyle/>
          <a:p>
            <a:r>
              <a:rPr lang="en-US" dirty="0">
                <a:latin typeface="Comic Sans MS"/>
                <a:cs typeface="Comic Sans MS"/>
              </a:rPr>
              <a:t>they will eat</a:t>
            </a:r>
          </a:p>
        </p:txBody>
      </p:sp>
      <p:sp>
        <p:nvSpPr>
          <p:cNvPr id="15" name="Rectangle 14"/>
          <p:cNvSpPr/>
          <p:nvPr/>
        </p:nvSpPr>
        <p:spPr>
          <a:xfrm>
            <a:off x="3216706" y="439575"/>
            <a:ext cx="1809413" cy="2323306"/>
          </a:xfrm>
          <a:prstGeom prst="rect">
            <a:avLst/>
          </a:prstGeom>
          <a:gradFill flip="none" rotWithShape="1">
            <a:gsLst>
              <a:gs pos="0">
                <a:schemeClr val="accent1">
                  <a:tint val="100000"/>
                  <a:shade val="100000"/>
                  <a:satMod val="130000"/>
                  <a:alpha val="0"/>
                </a:schemeClr>
              </a:gs>
              <a:gs pos="100000">
                <a:schemeClr val="accent1">
                  <a:tint val="50000"/>
                  <a:shade val="100000"/>
                  <a:satMod val="350000"/>
                  <a:alpha val="0"/>
                </a:schemeClr>
              </a:gs>
            </a:gsLst>
            <a:lin ang="16200000" scaled="0"/>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5086123" y="439575"/>
            <a:ext cx="1809413" cy="2323306"/>
          </a:xfrm>
          <a:prstGeom prst="rect">
            <a:avLst/>
          </a:prstGeom>
          <a:gradFill flip="none" rotWithShape="1">
            <a:gsLst>
              <a:gs pos="0">
                <a:schemeClr val="accent1">
                  <a:tint val="100000"/>
                  <a:shade val="100000"/>
                  <a:satMod val="130000"/>
                  <a:alpha val="0"/>
                </a:schemeClr>
              </a:gs>
              <a:gs pos="100000">
                <a:schemeClr val="accent1">
                  <a:tint val="50000"/>
                  <a:shade val="100000"/>
                  <a:satMod val="350000"/>
                  <a:alpha val="0"/>
                </a:schemeClr>
              </a:gs>
            </a:gsLst>
            <a:lin ang="16200000" scaled="0"/>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6950419" y="439575"/>
            <a:ext cx="1809413" cy="2323306"/>
          </a:xfrm>
          <a:prstGeom prst="rect">
            <a:avLst/>
          </a:prstGeom>
          <a:gradFill flip="none" rotWithShape="1">
            <a:gsLst>
              <a:gs pos="0">
                <a:schemeClr val="accent1">
                  <a:tint val="100000"/>
                  <a:shade val="100000"/>
                  <a:satMod val="130000"/>
                  <a:alpha val="0"/>
                </a:schemeClr>
              </a:gs>
              <a:gs pos="100000">
                <a:schemeClr val="accent1">
                  <a:tint val="50000"/>
                  <a:shade val="100000"/>
                  <a:satMod val="350000"/>
                  <a:alpha val="0"/>
                </a:schemeClr>
              </a:gs>
            </a:gsLst>
            <a:lin ang="16200000" scaled="0"/>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3859116" y="439575"/>
            <a:ext cx="570487" cy="307777"/>
          </a:xfrm>
          <a:prstGeom prst="rect">
            <a:avLst/>
          </a:prstGeom>
          <a:noFill/>
        </p:spPr>
        <p:txBody>
          <a:bodyPr wrap="none" rtlCol="0">
            <a:spAutoFit/>
          </a:bodyPr>
          <a:lstStyle/>
          <a:p>
            <a:r>
              <a:rPr lang="en-US" sz="1400" dirty="0">
                <a:latin typeface="Herculanum"/>
                <a:cs typeface="Herculanum"/>
              </a:rPr>
              <a:t>past</a:t>
            </a:r>
          </a:p>
        </p:txBody>
      </p:sp>
      <p:sp>
        <p:nvSpPr>
          <p:cNvPr id="19" name="TextBox 18"/>
          <p:cNvSpPr txBox="1"/>
          <p:nvPr/>
        </p:nvSpPr>
        <p:spPr>
          <a:xfrm>
            <a:off x="5648054" y="405861"/>
            <a:ext cx="937764" cy="307777"/>
          </a:xfrm>
          <a:prstGeom prst="rect">
            <a:avLst/>
          </a:prstGeom>
          <a:noFill/>
        </p:spPr>
        <p:txBody>
          <a:bodyPr wrap="square" rtlCol="0">
            <a:spAutoFit/>
          </a:bodyPr>
          <a:lstStyle/>
          <a:p>
            <a:r>
              <a:rPr lang="en-US" sz="1400" dirty="0"/>
              <a:t>present</a:t>
            </a:r>
          </a:p>
        </p:txBody>
      </p:sp>
      <p:sp>
        <p:nvSpPr>
          <p:cNvPr id="20" name="TextBox 19"/>
          <p:cNvSpPr txBox="1"/>
          <p:nvPr/>
        </p:nvSpPr>
        <p:spPr>
          <a:xfrm>
            <a:off x="7303645" y="481591"/>
            <a:ext cx="1198474" cy="276999"/>
          </a:xfrm>
          <a:prstGeom prst="rect">
            <a:avLst/>
          </a:prstGeom>
          <a:noFill/>
        </p:spPr>
        <p:txBody>
          <a:bodyPr wrap="none" rtlCol="0">
            <a:spAutoFit/>
          </a:bodyPr>
          <a:lstStyle/>
          <a:p>
            <a:r>
              <a:rPr lang="en-US" sz="1200" dirty="0">
                <a:latin typeface="Square One"/>
                <a:cs typeface="Square One"/>
              </a:rPr>
              <a:t>future</a:t>
            </a:r>
          </a:p>
        </p:txBody>
      </p:sp>
      <p:sp>
        <p:nvSpPr>
          <p:cNvPr id="21" name="Content Placeholder 2"/>
          <p:cNvSpPr txBox="1">
            <a:spLocks/>
          </p:cNvSpPr>
          <p:nvPr/>
        </p:nvSpPr>
        <p:spPr>
          <a:xfrm>
            <a:off x="131281" y="3424567"/>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1. I ran through the park.    </a:t>
            </a:r>
            <a:r>
              <a:rPr lang="en-US" sz="1400" dirty="0">
                <a:latin typeface="Lucida Handwriting"/>
                <a:cs typeface="Lucida Handwriting"/>
              </a:rPr>
              <a:t>I was running through the park.</a:t>
            </a:r>
          </a:p>
        </p:txBody>
      </p:sp>
      <p:sp>
        <p:nvSpPr>
          <p:cNvPr id="22" name="Content Placeholder 2"/>
          <p:cNvSpPr txBox="1">
            <a:spLocks/>
          </p:cNvSpPr>
          <p:nvPr/>
        </p:nvSpPr>
        <p:spPr>
          <a:xfrm>
            <a:off x="131281" y="3737717"/>
            <a:ext cx="8803400" cy="456356"/>
          </a:xfrm>
          <a:prstGeom prst="rect">
            <a:avLst/>
          </a:prstGeom>
        </p:spPr>
        <p:txBody>
          <a:bodyPr vert="horz" lIns="91440" tIns="45720" rIns="91440" bIns="45720" rtlCol="0">
            <a:normAutofit fontScale="925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2. The teacher showed me how to swim front crawl.</a:t>
            </a:r>
            <a:r>
              <a:rPr lang="en-US" sz="1400" dirty="0">
                <a:latin typeface="Lucida Handwriting"/>
                <a:cs typeface="Lucida Handwriting"/>
              </a:rPr>
              <a:t> </a:t>
            </a:r>
            <a:r>
              <a:rPr lang="en-US" sz="1400" dirty="0">
                <a:solidFill>
                  <a:schemeClr val="accent1"/>
                </a:solidFill>
                <a:latin typeface="Lucida Handwriting"/>
                <a:cs typeface="Lucida Handwriting"/>
              </a:rPr>
              <a:t>The teacher was showing me how to swim front crawl.</a:t>
            </a:r>
            <a:endParaRPr lang="en-US" sz="1400" dirty="0">
              <a:solidFill>
                <a:schemeClr val="accent1"/>
              </a:solidFill>
            </a:endParaRPr>
          </a:p>
        </p:txBody>
      </p:sp>
      <p:sp>
        <p:nvSpPr>
          <p:cNvPr id="23" name="Content Placeholder 2"/>
          <p:cNvSpPr txBox="1">
            <a:spLocks/>
          </p:cNvSpPr>
          <p:nvPr/>
        </p:nvSpPr>
        <p:spPr>
          <a:xfrm>
            <a:off x="131281" y="4055799"/>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3. He sat there, motionless. </a:t>
            </a:r>
            <a:r>
              <a:rPr lang="en-US" sz="1400" dirty="0">
                <a:solidFill>
                  <a:srgbClr val="4F81BD"/>
                </a:solidFill>
                <a:latin typeface="Lucida Handwriting"/>
                <a:cs typeface="Lucida Handwriting"/>
              </a:rPr>
              <a:t>He was sitting there, motionless.</a:t>
            </a:r>
          </a:p>
        </p:txBody>
      </p:sp>
      <p:sp>
        <p:nvSpPr>
          <p:cNvPr id="24" name="Content Placeholder 2"/>
          <p:cNvSpPr txBox="1">
            <a:spLocks/>
          </p:cNvSpPr>
          <p:nvPr/>
        </p:nvSpPr>
        <p:spPr>
          <a:xfrm>
            <a:off x="131281" y="4366309"/>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4. The fat cat sat on the mat with a rat. </a:t>
            </a:r>
            <a:r>
              <a:rPr lang="en-US" sz="1400" dirty="0">
                <a:solidFill>
                  <a:srgbClr val="4F81BD"/>
                </a:solidFill>
                <a:latin typeface="Lucida Handwriting"/>
                <a:cs typeface="Lucida Handwriting"/>
              </a:rPr>
              <a:t>The fat cat was sitting on the mat with a rat.</a:t>
            </a:r>
          </a:p>
          <a:p>
            <a:pPr marL="0" indent="0">
              <a:buNone/>
            </a:pPr>
            <a:endParaRPr lang="en-US" sz="1400" dirty="0">
              <a:latin typeface="Lucida Handwriting"/>
              <a:cs typeface="Lucida Handwriting"/>
            </a:endParaRPr>
          </a:p>
        </p:txBody>
      </p:sp>
      <p:sp>
        <p:nvSpPr>
          <p:cNvPr id="25" name="Content Placeholder 2"/>
          <p:cNvSpPr txBox="1">
            <a:spLocks/>
          </p:cNvSpPr>
          <p:nvPr/>
        </p:nvSpPr>
        <p:spPr>
          <a:xfrm>
            <a:off x="131281" y="4684391"/>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5. Did you really try hard? </a:t>
            </a:r>
            <a:r>
              <a:rPr lang="en-US" sz="1400" dirty="0">
                <a:solidFill>
                  <a:srgbClr val="4F81BD"/>
                </a:solidFill>
                <a:latin typeface="Lucida Handwriting"/>
                <a:cs typeface="Lucida Handwriting"/>
              </a:rPr>
              <a:t>Were you trying really hard?</a:t>
            </a:r>
          </a:p>
          <a:p>
            <a:pPr marL="0" indent="0">
              <a:buNone/>
            </a:pPr>
            <a:endParaRPr lang="en-US" sz="1400" dirty="0">
              <a:latin typeface="Lucida Handwriting"/>
              <a:cs typeface="Lucida Handwriting"/>
            </a:endParaRPr>
          </a:p>
        </p:txBody>
      </p:sp>
      <p:sp>
        <p:nvSpPr>
          <p:cNvPr id="26" name="Content Placeholder 2"/>
          <p:cNvSpPr txBox="1">
            <a:spLocks/>
          </p:cNvSpPr>
          <p:nvPr/>
        </p:nvSpPr>
        <p:spPr>
          <a:xfrm>
            <a:off x="131281" y="4991235"/>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6. The bus rumbled down the road. </a:t>
            </a:r>
            <a:r>
              <a:rPr lang="en-US" sz="1400" dirty="0">
                <a:solidFill>
                  <a:srgbClr val="4F81BD"/>
                </a:solidFill>
                <a:latin typeface="Lucida Handwriting"/>
                <a:cs typeface="Lucida Handwriting"/>
              </a:rPr>
              <a:t>The bus was rumbling down the road.</a:t>
            </a:r>
          </a:p>
          <a:p>
            <a:pPr marL="0" indent="0">
              <a:buNone/>
            </a:pPr>
            <a:endParaRPr lang="en-US" sz="1400" dirty="0">
              <a:latin typeface="Lucida Handwriting"/>
              <a:cs typeface="Lucida Handwriting"/>
            </a:endParaRPr>
          </a:p>
        </p:txBody>
      </p:sp>
      <p:sp>
        <p:nvSpPr>
          <p:cNvPr id="27" name="Content Placeholder 2"/>
          <p:cNvSpPr txBox="1">
            <a:spLocks/>
          </p:cNvSpPr>
          <p:nvPr/>
        </p:nvSpPr>
        <p:spPr>
          <a:xfrm>
            <a:off x="131281" y="5301745"/>
            <a:ext cx="8882070" cy="456356"/>
          </a:xfrm>
          <a:prstGeom prst="rect">
            <a:avLst/>
          </a:prstGeom>
        </p:spPr>
        <p:txBody>
          <a:bodyPr vert="horz" lIns="91440" tIns="45720" rIns="91440" bIns="45720" rtlCol="0">
            <a:normAutofit fontScale="925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7. Only the brave ladies danced to the crazy music. </a:t>
            </a:r>
            <a:r>
              <a:rPr lang="en-US" sz="1400" dirty="0">
                <a:solidFill>
                  <a:srgbClr val="4F81BD"/>
                </a:solidFill>
                <a:latin typeface="Lucida Handwriting"/>
                <a:cs typeface="Lucida Handwriting"/>
              </a:rPr>
              <a:t>Only the brave ladies were dancing to the crazy music.</a:t>
            </a:r>
          </a:p>
          <a:p>
            <a:pPr marL="0" indent="0">
              <a:buNone/>
            </a:pPr>
            <a:endParaRPr lang="en-US" sz="1400" dirty="0">
              <a:latin typeface="Lucida Handwriting"/>
              <a:cs typeface="Lucida Handwriting"/>
            </a:endParaRPr>
          </a:p>
        </p:txBody>
      </p:sp>
      <p:sp>
        <p:nvSpPr>
          <p:cNvPr id="28" name="Content Placeholder 2"/>
          <p:cNvSpPr txBox="1">
            <a:spLocks/>
          </p:cNvSpPr>
          <p:nvPr/>
        </p:nvSpPr>
        <p:spPr>
          <a:xfrm>
            <a:off x="131281" y="5619827"/>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8. I did not wind my little sister up! </a:t>
            </a:r>
            <a:r>
              <a:rPr lang="en-US" sz="1400" dirty="0">
                <a:solidFill>
                  <a:srgbClr val="4F81BD"/>
                </a:solidFill>
                <a:latin typeface="Lucida Handwriting"/>
                <a:cs typeface="Lucida Handwriting"/>
              </a:rPr>
              <a:t>I was not winding my little sister up!</a:t>
            </a:r>
          </a:p>
        </p:txBody>
      </p:sp>
      <p:sp>
        <p:nvSpPr>
          <p:cNvPr id="29" name="Content Placeholder 2"/>
          <p:cNvSpPr txBox="1">
            <a:spLocks/>
          </p:cNvSpPr>
          <p:nvPr/>
        </p:nvSpPr>
        <p:spPr>
          <a:xfrm>
            <a:off x="131281" y="5937909"/>
            <a:ext cx="8229600" cy="456356"/>
          </a:xfrm>
          <a:prstGeom prst="rect">
            <a:avLst/>
          </a:prstGeom>
        </p:spPr>
        <p:txBody>
          <a:bodyPr vert="horz" lIns="91440" tIns="45720" rIns="91440" bIns="45720" rtlCol="0">
            <a:normAutofit fontScale="925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9. The wind howled and the trees shook. </a:t>
            </a:r>
            <a:r>
              <a:rPr lang="en-US" sz="1400" dirty="0">
                <a:solidFill>
                  <a:srgbClr val="4F81BD"/>
                </a:solidFill>
                <a:latin typeface="Lucida Handwriting"/>
                <a:cs typeface="Lucida Handwriting"/>
              </a:rPr>
              <a:t>The wind was howling and the trees were shaking.</a:t>
            </a:r>
          </a:p>
          <a:p>
            <a:pPr marL="0" indent="0">
              <a:buNone/>
            </a:pPr>
            <a:endParaRPr lang="en-US" sz="1400" dirty="0">
              <a:latin typeface="Lucida Handwriting"/>
              <a:cs typeface="Lucida Handwriting"/>
            </a:endParaRPr>
          </a:p>
        </p:txBody>
      </p:sp>
      <p:sp>
        <p:nvSpPr>
          <p:cNvPr id="30" name="Content Placeholder 2"/>
          <p:cNvSpPr txBox="1">
            <a:spLocks/>
          </p:cNvSpPr>
          <p:nvPr/>
        </p:nvSpPr>
        <p:spPr>
          <a:xfrm>
            <a:off x="131281" y="6255991"/>
            <a:ext cx="8229600" cy="45635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t>10. The silly hamster just didn’t listen to me. </a:t>
            </a:r>
            <a:r>
              <a:rPr lang="en-US" sz="1400" dirty="0">
                <a:solidFill>
                  <a:srgbClr val="4F81BD"/>
                </a:solidFill>
                <a:latin typeface="Lucida Handwriting"/>
                <a:cs typeface="Lucida Handwriting"/>
              </a:rPr>
              <a:t>The silly hamster just wasn’t listening to me.</a:t>
            </a:r>
          </a:p>
        </p:txBody>
      </p:sp>
    </p:spTree>
    <p:extLst>
      <p:ext uri="{BB962C8B-B14F-4D97-AF65-F5344CB8AC3E}">
        <p14:creationId xmlns:p14="http://schemas.microsoft.com/office/powerpoint/2010/main" val="969224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6954438" y="-17343378"/>
            <a:ext cx="5139730" cy="8402301"/>
          </a:xfrm>
          <a:prstGeom prst="rect">
            <a:avLst/>
          </a:prstGeom>
        </p:spPr>
        <p:txBody>
          <a:bodyPr wrap="square">
            <a:spAutoFit/>
          </a:bodyPr>
          <a:lstStyle/>
          <a:p>
            <a:pPr lvl="0"/>
            <a:r>
              <a:rPr lang="en-US" sz="1200" dirty="0">
                <a:solidFill>
                  <a:prstClr val="black"/>
                </a:solidFill>
              </a:rPr>
              <a:t>Now that those who </a:t>
            </a:r>
            <a:r>
              <a:rPr lang="en-US" sz="1200" dirty="0" err="1">
                <a:solidFill>
                  <a:prstClr val="black"/>
                </a:solidFill>
              </a:rPr>
              <a:t>practise</a:t>
            </a:r>
            <a:r>
              <a:rPr lang="en-US" sz="1200" dirty="0">
                <a:solidFill>
                  <a:prstClr val="black"/>
                </a:solidFill>
              </a:rPr>
              <a:t> justice do so involuntarily and because they have not the power to be unjust will best appear if we imagine something of this kind: having given both to the just and the unjust power to do what they will, let us watch and see whither desire will lead them; then we shall discover in the very act the just and unjust man to be proceeding along the same road, following their interest, which all natures deem to be their good, and are only diverted into the path of justice by the force of law. The liberty which we are supposing may be most completely given to them in the form of such a power as is said to have been possessed by </a:t>
            </a:r>
            <a:r>
              <a:rPr lang="en-US" sz="1200" dirty="0" err="1">
                <a:solidFill>
                  <a:prstClr val="black"/>
                </a:solidFill>
              </a:rPr>
              <a:t>Gyges</a:t>
            </a:r>
            <a:r>
              <a:rPr lang="en-US" sz="1200" dirty="0">
                <a:solidFill>
                  <a:prstClr val="black"/>
                </a:solidFill>
              </a:rPr>
              <a:t> the ancestor of Croesus the Lydian. According to the tradition, </a:t>
            </a:r>
            <a:r>
              <a:rPr lang="en-US" sz="1200" dirty="0" err="1">
                <a:solidFill>
                  <a:prstClr val="black"/>
                </a:solidFill>
              </a:rPr>
              <a:t>Gyges</a:t>
            </a:r>
            <a:r>
              <a:rPr lang="en-US" sz="1200" dirty="0">
                <a:solidFill>
                  <a:prstClr val="black"/>
                </a:solidFill>
              </a:rPr>
              <a:t> was a shepherd in the service of the king of Lydia; there was a great storm, and an earthquake made an opening in the earth at the place where he was feeding his flock. Amazed at the sight, he descended into the opening, where, among other marvels, he beheld a hollow brazen horse, having doors, at which he stooping and looking in saw a dead body of stature, as appeared to him, more than human, and having nothing on but a gold ring; this he took from the finger of the dead and </a:t>
            </a:r>
            <a:r>
              <a:rPr lang="en-US" sz="1200" dirty="0" err="1">
                <a:solidFill>
                  <a:prstClr val="black"/>
                </a:solidFill>
              </a:rPr>
              <a:t>reascended</a:t>
            </a:r>
            <a:r>
              <a:rPr lang="en-US" sz="1200" dirty="0">
                <a:solidFill>
                  <a:prstClr val="black"/>
                </a:solidFill>
              </a:rPr>
              <a:t>. Now the shepherds met together, according to custom, that they might send their monthly report about the flocks to the king; into their assembly he came having the ring on his finger, and as he was sitting among them he chanced to turn the </a:t>
            </a:r>
            <a:r>
              <a:rPr lang="en-US" sz="1200" dirty="0" err="1">
                <a:solidFill>
                  <a:prstClr val="black"/>
                </a:solidFill>
              </a:rPr>
              <a:t>collet</a:t>
            </a:r>
            <a:r>
              <a:rPr lang="en-US" sz="1200" dirty="0">
                <a:solidFill>
                  <a:prstClr val="black"/>
                </a:solidFill>
              </a:rPr>
              <a:t> of the ring inside his hand, when instantly he became invisible to the rest of the company and they began to speak of him as if he were no longer present. He was astonished at this, and again touching the ring he turned the </a:t>
            </a:r>
            <a:r>
              <a:rPr lang="en-US" sz="1200" dirty="0" err="1">
                <a:solidFill>
                  <a:prstClr val="black"/>
                </a:solidFill>
              </a:rPr>
              <a:t>collet</a:t>
            </a:r>
            <a:r>
              <a:rPr lang="en-US" sz="1200" dirty="0">
                <a:solidFill>
                  <a:prstClr val="black"/>
                </a:solidFill>
              </a:rPr>
              <a:t> outwards and reappeared; he made several trials of the ring, and always with the same result-when he turned the </a:t>
            </a:r>
            <a:r>
              <a:rPr lang="en-US" sz="1200" dirty="0" err="1">
                <a:solidFill>
                  <a:prstClr val="black"/>
                </a:solidFill>
              </a:rPr>
              <a:t>collet</a:t>
            </a:r>
            <a:r>
              <a:rPr lang="en-US" sz="1200" dirty="0">
                <a:solidFill>
                  <a:prstClr val="black"/>
                </a:solidFill>
              </a:rPr>
              <a:t> inwards he became invisible, when outwards he reappeared. Whereupon he contrived to be chosen one of the messengers who were sent to the court; where as soon as he arrived he seduced the queen, and with her help conspired against the king and slew him, and took the kingdom. Suppose now that there were two such magic rings, and the just put on one of them and the unjust the </a:t>
            </a:r>
            <a:r>
              <a:rPr lang="en-US" sz="1200" dirty="0" err="1">
                <a:solidFill>
                  <a:prstClr val="black"/>
                </a:solidFill>
              </a:rPr>
              <a:t>other;,no</a:t>
            </a:r>
            <a:r>
              <a:rPr lang="en-US" sz="1200" dirty="0">
                <a:solidFill>
                  <a:prstClr val="black"/>
                </a:solidFill>
              </a:rPr>
              <a:t> man can be imagined to be of such an iron nature that he would stand fast in justice. No man would keep his hands off what was not his own when he could safely take what he liked out of the market, or go into houses and lie with any one at his pleasure, or kill or release from prison whom he would, and in all respects be like a God among men. Then the actions of the just would be as the actions of the unjust; they would both come at last to the same point. And this we may truly affirm to be a great proof that a man is just, not willingly or because he thinks that justice is any good to him individually, but of necessity, for wherever any one thinks that he can safely be unjust, there he is unjust. For all men believe in their hearts that injustice is far more profitable to the individual than justice, and he who argues as I have been supposing, will say that they are right. If you could imagine any one obtaining this power of becoming invisible, and never doing any wrong or touching what was another's, he would be thought by the lookers-on to be a most wretched idiot, although they would praise him to one another's faces, and keep up appearances with one another from a fear that they too might suffer injustice. Enough of this.</a:t>
            </a:r>
          </a:p>
        </p:txBody>
      </p:sp>
      <p:pic>
        <p:nvPicPr>
          <p:cNvPr id="4" name="Picture 3"/>
          <p:cNvPicPr>
            <a:picLocks noChangeAspect="1"/>
          </p:cNvPicPr>
          <p:nvPr/>
        </p:nvPicPr>
        <p:blipFill>
          <a:blip r:embed="rId2"/>
          <a:stretch>
            <a:fillRect/>
          </a:stretch>
        </p:blipFill>
        <p:spPr>
          <a:xfrm>
            <a:off x="274811" y="2091686"/>
            <a:ext cx="3098047" cy="4243679"/>
          </a:xfrm>
          <a:prstGeom prst="rect">
            <a:avLst/>
          </a:prstGeom>
        </p:spPr>
      </p:pic>
      <p:sp>
        <p:nvSpPr>
          <p:cNvPr id="10" name="Title 1"/>
          <p:cNvSpPr>
            <a:spLocks noGrp="1"/>
          </p:cNvSpPr>
          <p:nvPr>
            <p:ph type="title"/>
          </p:nvPr>
        </p:nvSpPr>
        <p:spPr>
          <a:xfrm>
            <a:off x="599635" y="0"/>
            <a:ext cx="8096092" cy="1143000"/>
          </a:xfrm>
        </p:spPr>
        <p:txBody>
          <a:bodyPr>
            <a:normAutofit/>
          </a:bodyPr>
          <a:lstStyle/>
          <a:p>
            <a:r>
              <a:rPr lang="en-GB" dirty="0">
                <a:solidFill>
                  <a:srgbClr val="7F7F7F"/>
                </a:solidFill>
                <a:latin typeface="Papyrus"/>
                <a:cs typeface="Papyrus"/>
              </a:rPr>
              <a:t>How to be good?</a:t>
            </a:r>
            <a:endParaRPr lang="en-US" dirty="0">
              <a:solidFill>
                <a:srgbClr val="7F7F7F"/>
              </a:solidFill>
              <a:latin typeface="Papyrus"/>
              <a:cs typeface="Papyrus"/>
            </a:endParaRPr>
          </a:p>
        </p:txBody>
      </p:sp>
      <p:sp>
        <p:nvSpPr>
          <p:cNvPr id="11" name="TextBox 10"/>
          <p:cNvSpPr txBox="1"/>
          <p:nvPr/>
        </p:nvSpPr>
        <p:spPr>
          <a:xfrm>
            <a:off x="274811" y="728270"/>
            <a:ext cx="1936548" cy="584776"/>
          </a:xfrm>
          <a:prstGeom prst="rect">
            <a:avLst/>
          </a:prstGeom>
          <a:noFill/>
        </p:spPr>
        <p:txBody>
          <a:bodyPr wrap="none" rtlCol="0">
            <a:spAutoFit/>
          </a:bodyPr>
          <a:lstStyle/>
          <a:p>
            <a:r>
              <a:rPr lang="en-US" sz="3200" dirty="0">
                <a:latin typeface="Comic Sans MS"/>
                <a:cs typeface="Comic Sans MS"/>
              </a:rPr>
              <a:t>Aristotle</a:t>
            </a:r>
          </a:p>
        </p:txBody>
      </p:sp>
      <p:cxnSp>
        <p:nvCxnSpPr>
          <p:cNvPr id="18" name="Straight Arrow Connector 17"/>
          <p:cNvCxnSpPr>
            <a:stCxn id="11" idx="2"/>
          </p:cNvCxnSpPr>
          <p:nvPr/>
        </p:nvCxnSpPr>
        <p:spPr>
          <a:xfrm>
            <a:off x="1243085" y="1313046"/>
            <a:ext cx="359303" cy="906679"/>
          </a:xfrm>
          <a:prstGeom prst="straightConnector1">
            <a:avLst/>
          </a:prstGeom>
          <a:ln w="2857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Cloud Callout 19"/>
          <p:cNvSpPr/>
          <p:nvPr/>
        </p:nvSpPr>
        <p:spPr>
          <a:xfrm>
            <a:off x="3916950" y="985225"/>
            <a:ext cx="4273036" cy="2623312"/>
          </a:xfrm>
          <a:prstGeom prst="cloudCallout">
            <a:avLst>
              <a:gd name="adj1" fmla="val -67062"/>
              <a:gd name="adj2" fmla="val 1463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600" dirty="0"/>
              <a:t>      ?</a:t>
            </a:r>
          </a:p>
        </p:txBody>
      </p:sp>
      <p:pic>
        <p:nvPicPr>
          <p:cNvPr id="21" name="Picture 20" descr="female-1312656__340.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92430" y="1780528"/>
            <a:ext cx="1577414" cy="1235762"/>
          </a:xfrm>
          <a:prstGeom prst="rect">
            <a:avLst/>
          </a:prstGeom>
        </p:spPr>
      </p:pic>
      <p:pic>
        <p:nvPicPr>
          <p:cNvPr id="6" name="Picture 5"/>
          <p:cNvPicPr>
            <a:picLocks noChangeAspect="1"/>
          </p:cNvPicPr>
          <p:nvPr/>
        </p:nvPicPr>
        <p:blipFill>
          <a:blip r:embed="rId4"/>
          <a:stretch>
            <a:fillRect/>
          </a:stretch>
        </p:blipFill>
        <p:spPr>
          <a:xfrm>
            <a:off x="4743170" y="1341429"/>
            <a:ext cx="2639687" cy="1756592"/>
          </a:xfrm>
          <a:prstGeom prst="rect">
            <a:avLst/>
          </a:prstGeom>
          <a:ln w="28575" cmpd="sng">
            <a:noFill/>
          </a:ln>
          <a:effectLst>
            <a:softEdge rad="76200"/>
          </a:effectLst>
        </p:spPr>
      </p:pic>
      <p:sp>
        <p:nvSpPr>
          <p:cNvPr id="22" name="Oval Callout 21"/>
          <p:cNvSpPr/>
          <p:nvPr/>
        </p:nvSpPr>
        <p:spPr>
          <a:xfrm>
            <a:off x="3525255" y="3940902"/>
            <a:ext cx="5170472" cy="2290946"/>
          </a:xfrm>
          <a:prstGeom prst="wedgeEllipseCallout">
            <a:avLst>
              <a:gd name="adj1" fmla="val -60777"/>
              <a:gd name="adj2" fmla="val -3688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err="1"/>
              <a:t>μηδεν</a:t>
            </a:r>
            <a:r>
              <a:rPr lang="en-US" sz="4400" dirty="0"/>
              <a:t> ’α</a:t>
            </a:r>
            <a:r>
              <a:rPr lang="en-US" sz="4400" dirty="0" err="1"/>
              <a:t>γ</a:t>
            </a:r>
            <a:r>
              <a:rPr lang="en-US" sz="4400" dirty="0"/>
              <a:t>α</a:t>
            </a:r>
            <a:r>
              <a:rPr lang="en-US" sz="4400" dirty="0" err="1"/>
              <a:t>ν</a:t>
            </a:r>
            <a:endParaRPr lang="en-US" sz="4400" dirty="0"/>
          </a:p>
          <a:p>
            <a:pPr algn="ctr"/>
            <a:r>
              <a:rPr lang="en-US" sz="4400" dirty="0" err="1"/>
              <a:t>meden</a:t>
            </a:r>
            <a:r>
              <a:rPr lang="en-US" sz="4400" dirty="0"/>
              <a:t> </a:t>
            </a:r>
            <a:r>
              <a:rPr lang="en-US" sz="4400" dirty="0" err="1"/>
              <a:t>agan</a:t>
            </a:r>
            <a:r>
              <a:rPr lang="en-US" sz="4400" dirty="0"/>
              <a:t>!</a:t>
            </a:r>
          </a:p>
        </p:txBody>
      </p:sp>
    </p:spTree>
    <p:extLst>
      <p:ext uri="{BB962C8B-B14F-4D97-AF65-F5344CB8AC3E}">
        <p14:creationId xmlns:p14="http://schemas.microsoft.com/office/powerpoint/2010/main" val="33064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0"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9072" y="753273"/>
            <a:ext cx="1515759" cy="1077218"/>
          </a:xfrm>
          <a:prstGeom prst="rect">
            <a:avLst/>
          </a:prstGeom>
          <a:noFill/>
        </p:spPr>
        <p:txBody>
          <a:bodyPr wrap="none" rtlCol="0">
            <a:spAutoFit/>
          </a:bodyPr>
          <a:lstStyle/>
          <a:p>
            <a:r>
              <a:rPr lang="en-US" sz="3600" b="1" dirty="0">
                <a:solidFill>
                  <a:schemeClr val="accent3"/>
                </a:solidFill>
              </a:rPr>
              <a:t>anima</a:t>
            </a:r>
          </a:p>
          <a:p>
            <a:r>
              <a:rPr lang="en-US" sz="2800" dirty="0"/>
              <a:t>life/spirit</a:t>
            </a:r>
          </a:p>
        </p:txBody>
      </p:sp>
      <p:sp>
        <p:nvSpPr>
          <p:cNvPr id="6" name="TextBox 5"/>
          <p:cNvSpPr txBox="1"/>
          <p:nvPr/>
        </p:nvSpPr>
        <p:spPr>
          <a:xfrm>
            <a:off x="1545251" y="1965869"/>
            <a:ext cx="1662084" cy="1077218"/>
          </a:xfrm>
          <a:prstGeom prst="rect">
            <a:avLst/>
          </a:prstGeom>
          <a:noFill/>
        </p:spPr>
        <p:txBody>
          <a:bodyPr wrap="none" rtlCol="0">
            <a:spAutoFit/>
          </a:bodyPr>
          <a:lstStyle/>
          <a:p>
            <a:r>
              <a:rPr lang="en-US" sz="3600" b="1" dirty="0" err="1">
                <a:solidFill>
                  <a:srgbClr val="9BBB59"/>
                </a:solidFill>
              </a:rPr>
              <a:t>invitare</a:t>
            </a:r>
            <a:endParaRPr lang="en-US" sz="3600" b="1" dirty="0">
              <a:solidFill>
                <a:srgbClr val="9BBB59"/>
              </a:solidFill>
            </a:endParaRPr>
          </a:p>
          <a:p>
            <a:r>
              <a:rPr lang="en-US" sz="2800" dirty="0"/>
              <a:t>!!</a:t>
            </a:r>
            <a:endParaRPr lang="en-US" sz="2800" b="1" dirty="0"/>
          </a:p>
        </p:txBody>
      </p:sp>
      <p:sp>
        <p:nvSpPr>
          <p:cNvPr id="7" name="TextBox 6"/>
          <p:cNvSpPr txBox="1"/>
          <p:nvPr/>
        </p:nvSpPr>
        <p:spPr>
          <a:xfrm>
            <a:off x="244729" y="3164701"/>
            <a:ext cx="2649288" cy="1631216"/>
          </a:xfrm>
          <a:prstGeom prst="rect">
            <a:avLst/>
          </a:prstGeom>
          <a:noFill/>
        </p:spPr>
        <p:txBody>
          <a:bodyPr wrap="square" rtlCol="0">
            <a:spAutoFit/>
          </a:bodyPr>
          <a:lstStyle/>
          <a:p>
            <a:r>
              <a:rPr lang="en-US" sz="3600" b="1" dirty="0" err="1">
                <a:solidFill>
                  <a:srgbClr val="9BBB59"/>
                </a:solidFill>
              </a:rPr>
              <a:t>fortunatus</a:t>
            </a:r>
            <a:r>
              <a:rPr lang="en-US" sz="3600" b="1" dirty="0">
                <a:solidFill>
                  <a:srgbClr val="9BBB59"/>
                </a:solidFill>
              </a:rPr>
              <a:t>/</a:t>
            </a:r>
            <a:r>
              <a:rPr lang="en-US" sz="3600" b="1" dirty="0" err="1">
                <a:solidFill>
                  <a:srgbClr val="9BBB59"/>
                </a:solidFill>
              </a:rPr>
              <a:t>fortunata</a:t>
            </a:r>
            <a:endParaRPr lang="en-US" sz="3600" b="1" dirty="0">
              <a:solidFill>
                <a:srgbClr val="9BBB59"/>
              </a:solidFill>
            </a:endParaRPr>
          </a:p>
          <a:p>
            <a:r>
              <a:rPr lang="en-US" sz="2800" dirty="0"/>
              <a:t>lucky</a:t>
            </a:r>
          </a:p>
        </p:txBody>
      </p:sp>
      <p:sp>
        <p:nvSpPr>
          <p:cNvPr id="8" name="TextBox 7"/>
          <p:cNvSpPr txBox="1"/>
          <p:nvPr/>
        </p:nvSpPr>
        <p:spPr>
          <a:xfrm>
            <a:off x="3426197" y="3309902"/>
            <a:ext cx="2134343" cy="1077218"/>
          </a:xfrm>
          <a:prstGeom prst="rect">
            <a:avLst/>
          </a:prstGeom>
          <a:noFill/>
        </p:spPr>
        <p:txBody>
          <a:bodyPr wrap="none" rtlCol="0">
            <a:spAutoFit/>
          </a:bodyPr>
          <a:lstStyle/>
          <a:p>
            <a:r>
              <a:rPr lang="en-US" sz="3600" b="1" dirty="0" err="1">
                <a:solidFill>
                  <a:srgbClr val="9BBB59"/>
                </a:solidFill>
              </a:rPr>
              <a:t>solus</a:t>
            </a:r>
            <a:r>
              <a:rPr lang="en-US" sz="3600" b="1" dirty="0">
                <a:solidFill>
                  <a:srgbClr val="9BBB59"/>
                </a:solidFill>
              </a:rPr>
              <a:t>/sola</a:t>
            </a:r>
          </a:p>
          <a:p>
            <a:r>
              <a:rPr lang="en-US" sz="2800" dirty="0"/>
              <a:t>alone</a:t>
            </a:r>
          </a:p>
        </p:txBody>
      </p:sp>
      <p:sp>
        <p:nvSpPr>
          <p:cNvPr id="9" name="TextBox 8"/>
          <p:cNvSpPr txBox="1"/>
          <p:nvPr/>
        </p:nvSpPr>
        <p:spPr>
          <a:xfrm>
            <a:off x="701699" y="5057527"/>
            <a:ext cx="1417951" cy="1077218"/>
          </a:xfrm>
          <a:prstGeom prst="rect">
            <a:avLst/>
          </a:prstGeom>
          <a:noFill/>
        </p:spPr>
        <p:txBody>
          <a:bodyPr wrap="none" rtlCol="0">
            <a:spAutoFit/>
          </a:bodyPr>
          <a:lstStyle/>
          <a:p>
            <a:r>
              <a:rPr lang="en-US" sz="3600" b="1" dirty="0" err="1">
                <a:solidFill>
                  <a:srgbClr val="9BBB59"/>
                </a:solidFill>
              </a:rPr>
              <a:t>audire</a:t>
            </a:r>
            <a:endParaRPr lang="en-US" sz="3600" b="1" dirty="0">
              <a:solidFill>
                <a:srgbClr val="9BBB59"/>
              </a:solidFill>
            </a:endParaRPr>
          </a:p>
          <a:p>
            <a:r>
              <a:rPr lang="en-US" sz="2800" dirty="0"/>
              <a:t>to hear</a:t>
            </a:r>
          </a:p>
        </p:txBody>
      </p:sp>
      <p:sp>
        <p:nvSpPr>
          <p:cNvPr id="10" name="TextBox 9"/>
          <p:cNvSpPr txBox="1"/>
          <p:nvPr/>
        </p:nvSpPr>
        <p:spPr>
          <a:xfrm>
            <a:off x="2778835" y="4901765"/>
            <a:ext cx="2179428" cy="1077218"/>
          </a:xfrm>
          <a:prstGeom prst="rect">
            <a:avLst/>
          </a:prstGeom>
          <a:noFill/>
        </p:spPr>
        <p:txBody>
          <a:bodyPr wrap="none" rtlCol="0">
            <a:spAutoFit/>
          </a:bodyPr>
          <a:lstStyle/>
          <a:p>
            <a:r>
              <a:rPr lang="en-US" sz="3600" b="1" dirty="0" err="1">
                <a:solidFill>
                  <a:srgbClr val="9BBB59"/>
                </a:solidFill>
              </a:rPr>
              <a:t>totus</a:t>
            </a:r>
            <a:r>
              <a:rPr lang="en-US" sz="3600" b="1" dirty="0">
                <a:solidFill>
                  <a:srgbClr val="9BBB59"/>
                </a:solidFill>
              </a:rPr>
              <a:t>/</a:t>
            </a:r>
            <a:r>
              <a:rPr lang="en-US" sz="3600" b="1" dirty="0" err="1">
                <a:solidFill>
                  <a:srgbClr val="9BBB59"/>
                </a:solidFill>
              </a:rPr>
              <a:t>tota</a:t>
            </a:r>
            <a:endParaRPr lang="en-US" sz="3600" b="1" dirty="0">
              <a:solidFill>
                <a:srgbClr val="9BBB59"/>
              </a:solidFill>
            </a:endParaRPr>
          </a:p>
          <a:p>
            <a:r>
              <a:rPr lang="en-US" sz="2800" dirty="0"/>
              <a:t>whole</a:t>
            </a:r>
          </a:p>
        </p:txBody>
      </p:sp>
      <p:sp>
        <p:nvSpPr>
          <p:cNvPr id="11" name="TextBox 10"/>
          <p:cNvSpPr txBox="1"/>
          <p:nvPr/>
        </p:nvSpPr>
        <p:spPr>
          <a:xfrm>
            <a:off x="5871765" y="3980309"/>
            <a:ext cx="1513981" cy="1077218"/>
          </a:xfrm>
          <a:prstGeom prst="rect">
            <a:avLst/>
          </a:prstGeom>
          <a:noFill/>
        </p:spPr>
        <p:txBody>
          <a:bodyPr wrap="none" rtlCol="0">
            <a:spAutoFit/>
          </a:bodyPr>
          <a:lstStyle/>
          <a:p>
            <a:r>
              <a:rPr lang="en-US" sz="3600" b="1" dirty="0">
                <a:solidFill>
                  <a:srgbClr val="9BBB59"/>
                </a:solidFill>
              </a:rPr>
              <a:t>corona</a:t>
            </a:r>
          </a:p>
          <a:p>
            <a:r>
              <a:rPr lang="en-US" sz="2800" dirty="0"/>
              <a:t>crown</a:t>
            </a:r>
          </a:p>
        </p:txBody>
      </p:sp>
      <p:pic>
        <p:nvPicPr>
          <p:cNvPr id="13" name="Picture 12"/>
          <p:cNvPicPr>
            <a:picLocks noChangeAspect="1"/>
          </p:cNvPicPr>
          <p:nvPr/>
        </p:nvPicPr>
        <p:blipFill>
          <a:blip r:embed="rId2"/>
          <a:stretch>
            <a:fillRect/>
          </a:stretch>
        </p:blipFill>
        <p:spPr>
          <a:xfrm>
            <a:off x="4794560" y="746457"/>
            <a:ext cx="3200400" cy="2540000"/>
          </a:xfrm>
          <a:prstGeom prst="rect">
            <a:avLst/>
          </a:prstGeom>
        </p:spPr>
      </p:pic>
      <p:sp>
        <p:nvSpPr>
          <p:cNvPr id="15" name="TextBox 14"/>
          <p:cNvSpPr txBox="1"/>
          <p:nvPr/>
        </p:nvSpPr>
        <p:spPr>
          <a:xfrm>
            <a:off x="3091829" y="55874"/>
            <a:ext cx="6411384" cy="923330"/>
          </a:xfrm>
          <a:prstGeom prst="rect">
            <a:avLst/>
          </a:prstGeom>
          <a:noFill/>
        </p:spPr>
        <p:txBody>
          <a:bodyPr wrap="square" rtlCol="0">
            <a:spAutoFit/>
          </a:bodyPr>
          <a:lstStyle/>
          <a:p>
            <a:r>
              <a:rPr lang="en-US" sz="5400" dirty="0">
                <a:latin typeface="Holly Christmas"/>
                <a:cs typeface="Holly Christmas"/>
              </a:rPr>
              <a:t>word roots challenge</a:t>
            </a:r>
          </a:p>
        </p:txBody>
      </p:sp>
      <p:sp>
        <p:nvSpPr>
          <p:cNvPr id="12" name="TextBox 11"/>
          <p:cNvSpPr txBox="1"/>
          <p:nvPr/>
        </p:nvSpPr>
        <p:spPr>
          <a:xfrm>
            <a:off x="5161929" y="5596136"/>
            <a:ext cx="1171339" cy="1077218"/>
          </a:xfrm>
          <a:prstGeom prst="rect">
            <a:avLst/>
          </a:prstGeom>
          <a:noFill/>
        </p:spPr>
        <p:txBody>
          <a:bodyPr wrap="none" rtlCol="0">
            <a:spAutoFit/>
          </a:bodyPr>
          <a:lstStyle/>
          <a:p>
            <a:r>
              <a:rPr lang="en-US" sz="3600" b="1" dirty="0">
                <a:solidFill>
                  <a:srgbClr val="9BBB59"/>
                </a:solidFill>
              </a:rPr>
              <a:t>locus</a:t>
            </a:r>
          </a:p>
          <a:p>
            <a:r>
              <a:rPr lang="en-US" sz="2800" dirty="0"/>
              <a:t>place</a:t>
            </a:r>
          </a:p>
        </p:txBody>
      </p:sp>
      <p:sp>
        <p:nvSpPr>
          <p:cNvPr id="14" name="TextBox 13"/>
          <p:cNvSpPr txBox="1"/>
          <p:nvPr/>
        </p:nvSpPr>
        <p:spPr>
          <a:xfrm>
            <a:off x="7385746" y="5209927"/>
            <a:ext cx="1719116" cy="1077218"/>
          </a:xfrm>
          <a:prstGeom prst="rect">
            <a:avLst/>
          </a:prstGeom>
          <a:noFill/>
        </p:spPr>
        <p:txBody>
          <a:bodyPr wrap="none" rtlCol="0">
            <a:spAutoFit/>
          </a:bodyPr>
          <a:lstStyle/>
          <a:p>
            <a:r>
              <a:rPr lang="en-US" sz="3600" b="1" dirty="0" err="1">
                <a:solidFill>
                  <a:srgbClr val="9BBB59"/>
                </a:solidFill>
              </a:rPr>
              <a:t>clamare</a:t>
            </a:r>
            <a:endParaRPr lang="en-US" sz="3600" b="1" dirty="0">
              <a:solidFill>
                <a:srgbClr val="9BBB59"/>
              </a:solidFill>
            </a:endParaRPr>
          </a:p>
          <a:p>
            <a:r>
              <a:rPr lang="en-US" sz="2800" dirty="0"/>
              <a:t>shout</a:t>
            </a:r>
          </a:p>
        </p:txBody>
      </p:sp>
      <p:sp>
        <p:nvSpPr>
          <p:cNvPr id="2" name="TextBox 1">
            <a:extLst>
              <a:ext uri="{FF2B5EF4-FFF2-40B4-BE49-F238E27FC236}">
                <a16:creationId xmlns:a16="http://schemas.microsoft.com/office/drawing/2014/main" id="{2F6CB7D6-3AD3-4D6A-B772-5E701FE9E5CB}"/>
              </a:ext>
            </a:extLst>
          </p:cNvPr>
          <p:cNvSpPr txBox="1"/>
          <p:nvPr/>
        </p:nvSpPr>
        <p:spPr>
          <a:xfrm>
            <a:off x="1914831" y="979204"/>
            <a:ext cx="3645709" cy="646331"/>
          </a:xfrm>
          <a:prstGeom prst="rect">
            <a:avLst/>
          </a:prstGeom>
          <a:noFill/>
        </p:spPr>
        <p:txBody>
          <a:bodyPr wrap="square" rtlCol="0">
            <a:spAutoFit/>
          </a:bodyPr>
          <a:lstStyle/>
          <a:p>
            <a:r>
              <a:rPr lang="en-GB" dirty="0"/>
              <a:t>Which English words can you find from these Latin ones?</a:t>
            </a:r>
          </a:p>
        </p:txBody>
      </p:sp>
    </p:spTree>
    <p:extLst>
      <p:ext uri="{BB962C8B-B14F-4D97-AF65-F5344CB8AC3E}">
        <p14:creationId xmlns:p14="http://schemas.microsoft.com/office/powerpoint/2010/main" val="238186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Table 24"/>
          <p:cNvGraphicFramePr>
            <a:graphicFrameLocks noGrp="1"/>
          </p:cNvGraphicFramePr>
          <p:nvPr>
            <p:extLst>
              <p:ext uri="{D42A27DB-BD31-4B8C-83A1-F6EECF244321}">
                <p14:modId xmlns:p14="http://schemas.microsoft.com/office/powerpoint/2010/main" val="1003700587"/>
              </p:ext>
            </p:extLst>
          </p:nvPr>
        </p:nvGraphicFramePr>
        <p:xfrm>
          <a:off x="260811" y="1143000"/>
          <a:ext cx="8581218" cy="5525050"/>
        </p:xfrm>
        <a:graphic>
          <a:graphicData uri="http://schemas.openxmlformats.org/drawingml/2006/table">
            <a:tbl>
              <a:tblPr firstRow="1" bandRow="1">
                <a:tableStyleId>{5940675A-B579-460E-94D1-54222C63F5DA}</a:tableStyleId>
              </a:tblPr>
              <a:tblGrid>
                <a:gridCol w="2860406">
                  <a:extLst>
                    <a:ext uri="{9D8B030D-6E8A-4147-A177-3AD203B41FA5}">
                      <a16:colId xmlns:a16="http://schemas.microsoft.com/office/drawing/2014/main" val="20000"/>
                    </a:ext>
                  </a:extLst>
                </a:gridCol>
                <a:gridCol w="2860406">
                  <a:extLst>
                    <a:ext uri="{9D8B030D-6E8A-4147-A177-3AD203B41FA5}">
                      <a16:colId xmlns:a16="http://schemas.microsoft.com/office/drawing/2014/main" val="20001"/>
                    </a:ext>
                  </a:extLst>
                </a:gridCol>
                <a:gridCol w="2860406">
                  <a:extLst>
                    <a:ext uri="{9D8B030D-6E8A-4147-A177-3AD203B41FA5}">
                      <a16:colId xmlns:a16="http://schemas.microsoft.com/office/drawing/2014/main" val="20002"/>
                    </a:ext>
                  </a:extLst>
                </a:gridCol>
              </a:tblGrid>
              <a:tr h="639410">
                <a:tc>
                  <a:txBody>
                    <a:bodyPr/>
                    <a:lstStyle/>
                    <a:p>
                      <a:endParaRPr lang="en-US" dirty="0"/>
                    </a:p>
                  </a:txBody>
                  <a:tcPr>
                    <a:solidFill>
                      <a:srgbClr val="E1F0FF"/>
                    </a:solidFill>
                  </a:tcPr>
                </a:tc>
                <a:tc>
                  <a:txBody>
                    <a:bodyPr/>
                    <a:lstStyle/>
                    <a:p>
                      <a:endParaRPr lang="en-US" dirty="0"/>
                    </a:p>
                  </a:txBody>
                  <a:tcPr>
                    <a:solidFill>
                      <a:srgbClr val="B2DCFF"/>
                    </a:solidFill>
                  </a:tcPr>
                </a:tc>
                <a:tc>
                  <a:txBody>
                    <a:bodyPr/>
                    <a:lstStyle/>
                    <a:p>
                      <a:endParaRPr lang="en-US" dirty="0"/>
                    </a:p>
                  </a:txBody>
                  <a:tcPr>
                    <a:solidFill>
                      <a:srgbClr val="96C2FF"/>
                    </a:solidFill>
                  </a:tcPr>
                </a:tc>
                <a:extLst>
                  <a:ext uri="{0D108BD9-81ED-4DB2-BD59-A6C34878D82A}">
                    <a16:rowId xmlns:a16="http://schemas.microsoft.com/office/drawing/2014/main" val="10000"/>
                  </a:ext>
                </a:extLst>
              </a:tr>
              <a:tr h="977128">
                <a:tc>
                  <a:txBody>
                    <a:bodyPr/>
                    <a:lstStyle/>
                    <a:p>
                      <a:endParaRPr lang="en-US"/>
                    </a:p>
                  </a:txBody>
                  <a:tcPr>
                    <a:solidFill>
                      <a:srgbClr val="E1F0FF"/>
                    </a:solidFill>
                  </a:tcPr>
                </a:tc>
                <a:tc>
                  <a:txBody>
                    <a:bodyPr/>
                    <a:lstStyle/>
                    <a:p>
                      <a:endParaRPr lang="en-US" dirty="0"/>
                    </a:p>
                  </a:txBody>
                  <a:tcPr>
                    <a:solidFill>
                      <a:srgbClr val="B2DCFF"/>
                    </a:solidFill>
                  </a:tcPr>
                </a:tc>
                <a:tc>
                  <a:txBody>
                    <a:bodyPr/>
                    <a:lstStyle/>
                    <a:p>
                      <a:endParaRPr lang="en-US" dirty="0"/>
                    </a:p>
                  </a:txBody>
                  <a:tcPr>
                    <a:solidFill>
                      <a:srgbClr val="96C2FF"/>
                    </a:solidFill>
                  </a:tcPr>
                </a:tc>
                <a:extLst>
                  <a:ext uri="{0D108BD9-81ED-4DB2-BD59-A6C34878D82A}">
                    <a16:rowId xmlns:a16="http://schemas.microsoft.com/office/drawing/2014/main" val="10001"/>
                  </a:ext>
                </a:extLst>
              </a:tr>
              <a:tr h="977128">
                <a:tc>
                  <a:txBody>
                    <a:bodyPr/>
                    <a:lstStyle/>
                    <a:p>
                      <a:endParaRPr lang="en-US"/>
                    </a:p>
                  </a:txBody>
                  <a:tcPr>
                    <a:solidFill>
                      <a:srgbClr val="E1F0FF"/>
                    </a:solidFill>
                  </a:tcPr>
                </a:tc>
                <a:tc>
                  <a:txBody>
                    <a:bodyPr/>
                    <a:lstStyle/>
                    <a:p>
                      <a:endParaRPr lang="en-US" dirty="0"/>
                    </a:p>
                  </a:txBody>
                  <a:tcPr>
                    <a:solidFill>
                      <a:srgbClr val="B2DCFF"/>
                    </a:solidFill>
                  </a:tcPr>
                </a:tc>
                <a:tc>
                  <a:txBody>
                    <a:bodyPr/>
                    <a:lstStyle/>
                    <a:p>
                      <a:endParaRPr lang="en-US" dirty="0"/>
                    </a:p>
                  </a:txBody>
                  <a:tcPr>
                    <a:solidFill>
                      <a:srgbClr val="96C2FF"/>
                    </a:solidFill>
                  </a:tcPr>
                </a:tc>
                <a:extLst>
                  <a:ext uri="{0D108BD9-81ED-4DB2-BD59-A6C34878D82A}">
                    <a16:rowId xmlns:a16="http://schemas.microsoft.com/office/drawing/2014/main" val="10002"/>
                  </a:ext>
                </a:extLst>
              </a:tr>
              <a:tr h="977128">
                <a:tc>
                  <a:txBody>
                    <a:bodyPr/>
                    <a:lstStyle/>
                    <a:p>
                      <a:endParaRPr lang="en-US" dirty="0"/>
                    </a:p>
                  </a:txBody>
                  <a:tcPr>
                    <a:solidFill>
                      <a:srgbClr val="E1F0FF"/>
                    </a:solidFill>
                  </a:tcPr>
                </a:tc>
                <a:tc>
                  <a:txBody>
                    <a:bodyPr/>
                    <a:lstStyle/>
                    <a:p>
                      <a:endParaRPr lang="en-US" dirty="0"/>
                    </a:p>
                  </a:txBody>
                  <a:tcPr>
                    <a:solidFill>
                      <a:srgbClr val="B2DCFF"/>
                    </a:solidFill>
                  </a:tcPr>
                </a:tc>
                <a:tc>
                  <a:txBody>
                    <a:bodyPr/>
                    <a:lstStyle/>
                    <a:p>
                      <a:endParaRPr lang="en-US" dirty="0"/>
                    </a:p>
                  </a:txBody>
                  <a:tcPr>
                    <a:solidFill>
                      <a:srgbClr val="96C2FF"/>
                    </a:solidFill>
                  </a:tcPr>
                </a:tc>
                <a:extLst>
                  <a:ext uri="{0D108BD9-81ED-4DB2-BD59-A6C34878D82A}">
                    <a16:rowId xmlns:a16="http://schemas.microsoft.com/office/drawing/2014/main" val="10003"/>
                  </a:ext>
                </a:extLst>
              </a:tr>
              <a:tr h="977128">
                <a:tc>
                  <a:txBody>
                    <a:bodyPr/>
                    <a:lstStyle/>
                    <a:p>
                      <a:endParaRPr lang="en-US"/>
                    </a:p>
                  </a:txBody>
                  <a:tcPr>
                    <a:solidFill>
                      <a:srgbClr val="E1F0FF"/>
                    </a:solidFill>
                  </a:tcPr>
                </a:tc>
                <a:tc>
                  <a:txBody>
                    <a:bodyPr/>
                    <a:lstStyle/>
                    <a:p>
                      <a:endParaRPr lang="en-US" dirty="0"/>
                    </a:p>
                  </a:txBody>
                  <a:tcPr>
                    <a:solidFill>
                      <a:srgbClr val="B2DCFF"/>
                    </a:solidFill>
                  </a:tcPr>
                </a:tc>
                <a:tc>
                  <a:txBody>
                    <a:bodyPr/>
                    <a:lstStyle/>
                    <a:p>
                      <a:endParaRPr lang="en-US" dirty="0"/>
                    </a:p>
                  </a:txBody>
                  <a:tcPr>
                    <a:solidFill>
                      <a:srgbClr val="96C2FF"/>
                    </a:solidFill>
                  </a:tcPr>
                </a:tc>
                <a:extLst>
                  <a:ext uri="{0D108BD9-81ED-4DB2-BD59-A6C34878D82A}">
                    <a16:rowId xmlns:a16="http://schemas.microsoft.com/office/drawing/2014/main" val="10004"/>
                  </a:ext>
                </a:extLst>
              </a:tr>
              <a:tr h="977128">
                <a:tc>
                  <a:txBody>
                    <a:bodyPr/>
                    <a:lstStyle/>
                    <a:p>
                      <a:endParaRPr lang="en-US" dirty="0"/>
                    </a:p>
                  </a:txBody>
                  <a:tcPr>
                    <a:solidFill>
                      <a:srgbClr val="E1F0FF"/>
                    </a:solidFill>
                  </a:tcPr>
                </a:tc>
                <a:tc>
                  <a:txBody>
                    <a:bodyPr/>
                    <a:lstStyle/>
                    <a:p>
                      <a:endParaRPr lang="en-US" dirty="0"/>
                    </a:p>
                  </a:txBody>
                  <a:tcPr>
                    <a:solidFill>
                      <a:srgbClr val="B2DCFF"/>
                    </a:solidFill>
                  </a:tcPr>
                </a:tc>
                <a:tc>
                  <a:txBody>
                    <a:bodyPr/>
                    <a:lstStyle/>
                    <a:p>
                      <a:endParaRPr lang="en-US" dirty="0"/>
                    </a:p>
                  </a:txBody>
                  <a:tcPr>
                    <a:solidFill>
                      <a:srgbClr val="96C2FF"/>
                    </a:solidFill>
                  </a:tcPr>
                </a:tc>
                <a:extLst>
                  <a:ext uri="{0D108BD9-81ED-4DB2-BD59-A6C34878D82A}">
                    <a16:rowId xmlns:a16="http://schemas.microsoft.com/office/drawing/2014/main" val="10005"/>
                  </a:ext>
                </a:extLst>
              </a:tr>
            </a:tbl>
          </a:graphicData>
        </a:graphic>
      </p:graphicFrame>
      <p:sp>
        <p:nvSpPr>
          <p:cNvPr id="5" name="Title 1"/>
          <p:cNvSpPr txBox="1">
            <a:spLocks/>
          </p:cNvSpPr>
          <p:nvPr/>
        </p:nvSpPr>
        <p:spPr>
          <a:xfrm>
            <a:off x="0" y="0"/>
            <a:ext cx="9143999" cy="1143000"/>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dirty="0">
                <a:solidFill>
                  <a:srgbClr val="7F7F7F"/>
                </a:solidFill>
                <a:latin typeface="Papyrus"/>
                <a:cs typeface="Papyrus"/>
              </a:rPr>
              <a:t>Aristotle’s ‘middle path’ to being good</a:t>
            </a:r>
            <a:endParaRPr lang="en-US" dirty="0">
              <a:solidFill>
                <a:srgbClr val="7F7F7F"/>
              </a:solidFill>
              <a:latin typeface="Papyrus"/>
              <a:cs typeface="Papyrus"/>
            </a:endParaRPr>
          </a:p>
        </p:txBody>
      </p:sp>
      <p:sp>
        <p:nvSpPr>
          <p:cNvPr id="6" name="TextBox 5"/>
          <p:cNvSpPr txBox="1"/>
          <p:nvPr/>
        </p:nvSpPr>
        <p:spPr>
          <a:xfrm>
            <a:off x="6718230" y="1229948"/>
            <a:ext cx="1401345" cy="461665"/>
          </a:xfrm>
          <a:prstGeom prst="rect">
            <a:avLst/>
          </a:prstGeom>
          <a:noFill/>
        </p:spPr>
        <p:txBody>
          <a:bodyPr wrap="none" rtlCol="0">
            <a:spAutoFit/>
          </a:bodyPr>
          <a:lstStyle/>
          <a:p>
            <a:r>
              <a:rPr lang="en-US" sz="2400" b="1" dirty="0"/>
              <a:t>too much</a:t>
            </a:r>
          </a:p>
        </p:txBody>
      </p:sp>
      <p:sp>
        <p:nvSpPr>
          <p:cNvPr id="7" name="TextBox 6"/>
          <p:cNvSpPr txBox="1"/>
          <p:nvPr/>
        </p:nvSpPr>
        <p:spPr>
          <a:xfrm>
            <a:off x="1059396" y="1191752"/>
            <a:ext cx="1275560" cy="461665"/>
          </a:xfrm>
          <a:prstGeom prst="rect">
            <a:avLst/>
          </a:prstGeom>
          <a:noFill/>
        </p:spPr>
        <p:txBody>
          <a:bodyPr wrap="none" rtlCol="0">
            <a:spAutoFit/>
          </a:bodyPr>
          <a:lstStyle/>
          <a:p>
            <a:r>
              <a:rPr lang="en-US" sz="2400" b="1" dirty="0"/>
              <a:t>too little</a:t>
            </a:r>
          </a:p>
        </p:txBody>
      </p:sp>
      <p:sp>
        <p:nvSpPr>
          <p:cNvPr id="8" name="TextBox 7"/>
          <p:cNvSpPr txBox="1"/>
          <p:nvPr/>
        </p:nvSpPr>
        <p:spPr>
          <a:xfrm>
            <a:off x="3835400" y="1195927"/>
            <a:ext cx="1330262" cy="461665"/>
          </a:xfrm>
          <a:prstGeom prst="rect">
            <a:avLst/>
          </a:prstGeom>
          <a:noFill/>
        </p:spPr>
        <p:txBody>
          <a:bodyPr wrap="none" rtlCol="0">
            <a:spAutoFit/>
          </a:bodyPr>
          <a:lstStyle/>
          <a:p>
            <a:r>
              <a:rPr lang="en-US" sz="2400" b="1" dirty="0"/>
              <a:t>just right</a:t>
            </a:r>
          </a:p>
        </p:txBody>
      </p:sp>
      <p:sp>
        <p:nvSpPr>
          <p:cNvPr id="9" name="TextBox 8"/>
          <p:cNvSpPr txBox="1"/>
          <p:nvPr/>
        </p:nvSpPr>
        <p:spPr>
          <a:xfrm>
            <a:off x="3910734" y="2012730"/>
            <a:ext cx="1129436" cy="584776"/>
          </a:xfrm>
          <a:prstGeom prst="rect">
            <a:avLst/>
          </a:prstGeom>
          <a:noFill/>
        </p:spPr>
        <p:txBody>
          <a:bodyPr wrap="none" rtlCol="0">
            <a:spAutoFit/>
          </a:bodyPr>
          <a:lstStyle/>
          <a:p>
            <a:r>
              <a:rPr lang="en-US" sz="3200" dirty="0"/>
              <a:t>brave</a:t>
            </a:r>
          </a:p>
        </p:txBody>
      </p:sp>
      <p:sp>
        <p:nvSpPr>
          <p:cNvPr id="10" name="TextBox 9"/>
          <p:cNvSpPr txBox="1"/>
          <p:nvPr/>
        </p:nvSpPr>
        <p:spPr>
          <a:xfrm>
            <a:off x="5995777" y="2012730"/>
            <a:ext cx="2846252" cy="584776"/>
          </a:xfrm>
          <a:prstGeom prst="rect">
            <a:avLst/>
          </a:prstGeom>
          <a:noFill/>
        </p:spPr>
        <p:txBody>
          <a:bodyPr wrap="none" rtlCol="0">
            <a:spAutoFit/>
          </a:bodyPr>
          <a:lstStyle/>
          <a:p>
            <a:r>
              <a:rPr lang="en-US" sz="3200" dirty="0"/>
              <a:t>rash/impetuous</a:t>
            </a:r>
          </a:p>
        </p:txBody>
      </p:sp>
      <p:sp>
        <p:nvSpPr>
          <p:cNvPr id="11" name="TextBox 10"/>
          <p:cNvSpPr txBox="1"/>
          <p:nvPr/>
        </p:nvSpPr>
        <p:spPr>
          <a:xfrm>
            <a:off x="675527" y="2012730"/>
            <a:ext cx="1703110" cy="584776"/>
          </a:xfrm>
          <a:prstGeom prst="rect">
            <a:avLst/>
          </a:prstGeom>
          <a:noFill/>
        </p:spPr>
        <p:txBody>
          <a:bodyPr wrap="none" rtlCol="0">
            <a:spAutoFit/>
          </a:bodyPr>
          <a:lstStyle/>
          <a:p>
            <a:r>
              <a:rPr lang="en-US" sz="3200" dirty="0"/>
              <a:t>cowardly</a:t>
            </a:r>
          </a:p>
        </p:txBody>
      </p:sp>
      <p:sp>
        <p:nvSpPr>
          <p:cNvPr id="12" name="TextBox 11"/>
          <p:cNvSpPr txBox="1"/>
          <p:nvPr/>
        </p:nvSpPr>
        <p:spPr>
          <a:xfrm>
            <a:off x="3611971" y="2924925"/>
            <a:ext cx="1737375" cy="584776"/>
          </a:xfrm>
          <a:prstGeom prst="rect">
            <a:avLst/>
          </a:prstGeom>
          <a:noFill/>
        </p:spPr>
        <p:txBody>
          <a:bodyPr wrap="none" rtlCol="0">
            <a:spAutoFit/>
          </a:bodyPr>
          <a:lstStyle/>
          <a:p>
            <a:r>
              <a:rPr lang="en-US" sz="3200" dirty="0"/>
              <a:t>generous</a:t>
            </a:r>
          </a:p>
        </p:txBody>
      </p:sp>
      <p:sp>
        <p:nvSpPr>
          <p:cNvPr id="13" name="TextBox 12"/>
          <p:cNvSpPr txBox="1"/>
          <p:nvPr/>
        </p:nvSpPr>
        <p:spPr>
          <a:xfrm>
            <a:off x="956550" y="2954006"/>
            <a:ext cx="1168309" cy="584776"/>
          </a:xfrm>
          <a:prstGeom prst="rect">
            <a:avLst/>
          </a:prstGeom>
          <a:noFill/>
        </p:spPr>
        <p:txBody>
          <a:bodyPr wrap="none" rtlCol="0">
            <a:spAutoFit/>
          </a:bodyPr>
          <a:lstStyle/>
          <a:p>
            <a:r>
              <a:rPr lang="en-US" sz="3200" dirty="0"/>
              <a:t>stingy</a:t>
            </a:r>
          </a:p>
        </p:txBody>
      </p:sp>
      <p:sp>
        <p:nvSpPr>
          <p:cNvPr id="14" name="TextBox 13"/>
          <p:cNvSpPr txBox="1"/>
          <p:nvPr/>
        </p:nvSpPr>
        <p:spPr>
          <a:xfrm>
            <a:off x="6135433" y="2954006"/>
            <a:ext cx="2573741" cy="584776"/>
          </a:xfrm>
          <a:prstGeom prst="rect">
            <a:avLst/>
          </a:prstGeom>
          <a:noFill/>
        </p:spPr>
        <p:txBody>
          <a:bodyPr wrap="none" rtlCol="0">
            <a:spAutoFit/>
          </a:bodyPr>
          <a:lstStyle/>
          <a:p>
            <a:r>
              <a:rPr lang="en-US" sz="3200" dirty="0"/>
              <a:t>over-spending</a:t>
            </a:r>
          </a:p>
        </p:txBody>
      </p:sp>
      <p:sp>
        <p:nvSpPr>
          <p:cNvPr id="15" name="TextBox 14"/>
          <p:cNvSpPr txBox="1"/>
          <p:nvPr/>
        </p:nvSpPr>
        <p:spPr>
          <a:xfrm>
            <a:off x="3818092" y="3956028"/>
            <a:ext cx="1462460" cy="584776"/>
          </a:xfrm>
          <a:prstGeom prst="rect">
            <a:avLst/>
          </a:prstGeom>
          <a:noFill/>
        </p:spPr>
        <p:txBody>
          <a:bodyPr wrap="none" rtlCol="0">
            <a:spAutoFit/>
          </a:bodyPr>
          <a:lstStyle/>
          <a:p>
            <a:r>
              <a:rPr lang="en-US" sz="3200" dirty="0"/>
              <a:t>friendly</a:t>
            </a:r>
          </a:p>
        </p:txBody>
      </p:sp>
      <p:sp>
        <p:nvSpPr>
          <p:cNvPr id="16" name="TextBox 15"/>
          <p:cNvSpPr txBox="1"/>
          <p:nvPr/>
        </p:nvSpPr>
        <p:spPr>
          <a:xfrm>
            <a:off x="675527" y="3958491"/>
            <a:ext cx="1886454" cy="584776"/>
          </a:xfrm>
          <a:prstGeom prst="rect">
            <a:avLst/>
          </a:prstGeom>
          <a:noFill/>
        </p:spPr>
        <p:txBody>
          <a:bodyPr wrap="none" rtlCol="0">
            <a:spAutoFit/>
          </a:bodyPr>
          <a:lstStyle/>
          <a:p>
            <a:r>
              <a:rPr lang="en-US" sz="3200" dirty="0"/>
              <a:t>anti-social</a:t>
            </a:r>
          </a:p>
        </p:txBody>
      </p:sp>
      <p:sp>
        <p:nvSpPr>
          <p:cNvPr id="17" name="TextBox 16"/>
          <p:cNvSpPr txBox="1"/>
          <p:nvPr/>
        </p:nvSpPr>
        <p:spPr>
          <a:xfrm>
            <a:off x="6378130" y="3831912"/>
            <a:ext cx="2099252" cy="830997"/>
          </a:xfrm>
          <a:prstGeom prst="rect">
            <a:avLst/>
          </a:prstGeom>
          <a:noFill/>
        </p:spPr>
        <p:txBody>
          <a:bodyPr wrap="none" rtlCol="0">
            <a:spAutoFit/>
          </a:bodyPr>
          <a:lstStyle/>
          <a:p>
            <a:pPr algn="ctr"/>
            <a:r>
              <a:rPr lang="en-US" sz="3200" dirty="0"/>
              <a:t>obsequious</a:t>
            </a:r>
          </a:p>
          <a:p>
            <a:pPr algn="ctr"/>
            <a:r>
              <a:rPr lang="en-US" sz="1600" dirty="0"/>
              <a:t>(“sucks up”)</a:t>
            </a:r>
          </a:p>
        </p:txBody>
      </p:sp>
      <p:sp>
        <p:nvSpPr>
          <p:cNvPr id="18" name="TextBox 17"/>
          <p:cNvSpPr txBox="1"/>
          <p:nvPr/>
        </p:nvSpPr>
        <p:spPr>
          <a:xfrm>
            <a:off x="3771687" y="4901466"/>
            <a:ext cx="1446630" cy="584776"/>
          </a:xfrm>
          <a:prstGeom prst="rect">
            <a:avLst/>
          </a:prstGeom>
          <a:noFill/>
        </p:spPr>
        <p:txBody>
          <a:bodyPr wrap="none" rtlCol="0">
            <a:spAutoFit/>
          </a:bodyPr>
          <a:lstStyle/>
          <a:p>
            <a:r>
              <a:rPr lang="en-US" sz="3200" dirty="0"/>
              <a:t>modest</a:t>
            </a:r>
          </a:p>
        </p:txBody>
      </p:sp>
      <p:sp>
        <p:nvSpPr>
          <p:cNvPr id="19" name="TextBox 18"/>
          <p:cNvSpPr txBox="1"/>
          <p:nvPr/>
        </p:nvSpPr>
        <p:spPr>
          <a:xfrm>
            <a:off x="1192601" y="4920801"/>
            <a:ext cx="746518" cy="584776"/>
          </a:xfrm>
          <a:prstGeom prst="rect">
            <a:avLst/>
          </a:prstGeom>
          <a:noFill/>
        </p:spPr>
        <p:txBody>
          <a:bodyPr wrap="none" rtlCol="0">
            <a:spAutoFit/>
          </a:bodyPr>
          <a:lstStyle/>
          <a:p>
            <a:r>
              <a:rPr lang="en-US" sz="3200" dirty="0"/>
              <a:t>shy</a:t>
            </a:r>
          </a:p>
        </p:txBody>
      </p:sp>
      <p:sp>
        <p:nvSpPr>
          <p:cNvPr id="20" name="TextBox 19"/>
          <p:cNvSpPr txBox="1"/>
          <p:nvPr/>
        </p:nvSpPr>
        <p:spPr>
          <a:xfrm>
            <a:off x="6718230" y="4905167"/>
            <a:ext cx="1659429" cy="584776"/>
          </a:xfrm>
          <a:prstGeom prst="rect">
            <a:avLst/>
          </a:prstGeom>
          <a:noFill/>
        </p:spPr>
        <p:txBody>
          <a:bodyPr wrap="none" rtlCol="0">
            <a:spAutoFit/>
          </a:bodyPr>
          <a:lstStyle/>
          <a:p>
            <a:r>
              <a:rPr lang="en-US" sz="3200" dirty="0"/>
              <a:t>show-off</a:t>
            </a:r>
          </a:p>
        </p:txBody>
      </p:sp>
      <p:sp>
        <p:nvSpPr>
          <p:cNvPr id="21" name="TextBox 20"/>
          <p:cNvSpPr txBox="1"/>
          <p:nvPr/>
        </p:nvSpPr>
        <p:spPr>
          <a:xfrm>
            <a:off x="4021943" y="5837649"/>
            <a:ext cx="1018227" cy="584776"/>
          </a:xfrm>
          <a:prstGeom prst="rect">
            <a:avLst/>
          </a:prstGeom>
          <a:noFill/>
        </p:spPr>
        <p:txBody>
          <a:bodyPr wrap="none" rtlCol="0">
            <a:spAutoFit/>
          </a:bodyPr>
          <a:lstStyle/>
          <a:p>
            <a:r>
              <a:rPr lang="en-US" sz="3200" dirty="0"/>
              <a:t>witty</a:t>
            </a:r>
          </a:p>
        </p:txBody>
      </p:sp>
      <p:sp>
        <p:nvSpPr>
          <p:cNvPr id="22" name="TextBox 21"/>
          <p:cNvSpPr txBox="1"/>
          <p:nvPr/>
        </p:nvSpPr>
        <p:spPr>
          <a:xfrm>
            <a:off x="563518" y="5870814"/>
            <a:ext cx="2138125" cy="584776"/>
          </a:xfrm>
          <a:prstGeom prst="rect">
            <a:avLst/>
          </a:prstGeom>
          <a:noFill/>
        </p:spPr>
        <p:txBody>
          <a:bodyPr wrap="none" rtlCol="0">
            <a:spAutoFit/>
          </a:bodyPr>
          <a:lstStyle/>
          <a:p>
            <a:r>
              <a:rPr lang="en-US" sz="3200" dirty="0" err="1"/>
              <a:t>humourless</a:t>
            </a:r>
            <a:endParaRPr lang="en-US" sz="3200" dirty="0"/>
          </a:p>
        </p:txBody>
      </p:sp>
      <p:sp>
        <p:nvSpPr>
          <p:cNvPr id="23" name="TextBox 22"/>
          <p:cNvSpPr txBox="1"/>
          <p:nvPr/>
        </p:nvSpPr>
        <p:spPr>
          <a:xfrm>
            <a:off x="6135433" y="5870814"/>
            <a:ext cx="2655294" cy="584776"/>
          </a:xfrm>
          <a:prstGeom prst="rect">
            <a:avLst/>
          </a:prstGeom>
          <a:noFill/>
        </p:spPr>
        <p:txBody>
          <a:bodyPr wrap="none" rtlCol="0">
            <a:spAutoFit/>
          </a:bodyPr>
          <a:lstStyle/>
          <a:p>
            <a:r>
              <a:rPr lang="en-US" sz="3200" dirty="0"/>
              <a:t>buffoon/clown</a:t>
            </a:r>
          </a:p>
        </p:txBody>
      </p:sp>
    </p:spTree>
    <p:extLst>
      <p:ext uri="{BB962C8B-B14F-4D97-AF65-F5344CB8AC3E}">
        <p14:creationId xmlns:p14="http://schemas.microsoft.com/office/powerpoint/2010/main" val="398066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lumMod val="50000"/>
                  </a:schemeClr>
                </a:solidFill>
                <a:latin typeface="Herculanum"/>
                <a:cs typeface="Herculanum"/>
              </a:rPr>
              <a:t>Plenary</a:t>
            </a:r>
          </a:p>
        </p:txBody>
      </p:sp>
      <p:pic>
        <p:nvPicPr>
          <p:cNvPr id="5" name="Picture 4" descr="iucundus_large_colour.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52788" y="969472"/>
            <a:ext cx="1747892" cy="1884319"/>
          </a:xfrm>
          <a:prstGeom prst="rect">
            <a:avLst/>
          </a:prstGeom>
        </p:spPr>
      </p:pic>
      <p:sp>
        <p:nvSpPr>
          <p:cNvPr id="6" name="Oval Callout 5"/>
          <p:cNvSpPr/>
          <p:nvPr/>
        </p:nvSpPr>
        <p:spPr>
          <a:xfrm>
            <a:off x="2785702" y="1127718"/>
            <a:ext cx="5832391" cy="1726073"/>
          </a:xfrm>
          <a:prstGeom prst="wedgeEllipseCallout">
            <a:avLst>
              <a:gd name="adj1" fmla="val -61323"/>
              <a:gd name="adj2" fmla="val -6798"/>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162726" y="1468796"/>
            <a:ext cx="5005987" cy="1384995"/>
          </a:xfrm>
          <a:prstGeom prst="rect">
            <a:avLst/>
          </a:prstGeom>
        </p:spPr>
        <p:txBody>
          <a:bodyPr wrap="square">
            <a:spAutoFit/>
          </a:bodyPr>
          <a:lstStyle/>
          <a:p>
            <a:pPr algn="ctr"/>
            <a:r>
              <a:rPr lang="en-US" sz="2800" dirty="0">
                <a:solidFill>
                  <a:srgbClr val="7F7F7F"/>
                </a:solidFill>
                <a:latin typeface="Papyrus"/>
                <a:cs typeface="Papyrus"/>
              </a:rPr>
              <a:t>What English word comes from the Latin ‘</a:t>
            </a:r>
            <a:r>
              <a:rPr lang="en-US" sz="2800" dirty="0" err="1">
                <a:solidFill>
                  <a:srgbClr val="7F7F7F"/>
                </a:solidFill>
                <a:latin typeface="Papyrus"/>
                <a:cs typeface="Papyrus"/>
              </a:rPr>
              <a:t>solus</a:t>
            </a:r>
            <a:r>
              <a:rPr lang="en-US" sz="2800" dirty="0">
                <a:solidFill>
                  <a:srgbClr val="7F7F7F"/>
                </a:solidFill>
                <a:latin typeface="Papyrus"/>
                <a:cs typeface="Papyrus"/>
              </a:rPr>
              <a:t>’, meaning ‘alone’?</a:t>
            </a:r>
          </a:p>
        </p:txBody>
      </p:sp>
      <p:pic>
        <p:nvPicPr>
          <p:cNvPr id="8" name="Picture 7" descr="iucundus_large_colour.jp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flipH="1">
            <a:off x="7164194" y="3989335"/>
            <a:ext cx="1739129" cy="1884319"/>
          </a:xfrm>
          <a:prstGeom prst="rect">
            <a:avLst/>
          </a:prstGeom>
        </p:spPr>
      </p:pic>
      <p:sp>
        <p:nvSpPr>
          <p:cNvPr id="9" name="Oval Callout 8"/>
          <p:cNvSpPr/>
          <p:nvPr/>
        </p:nvSpPr>
        <p:spPr>
          <a:xfrm flipH="1">
            <a:off x="457199" y="3118559"/>
            <a:ext cx="6875670" cy="1307783"/>
          </a:xfrm>
          <a:prstGeom prst="wedgeEllipseCallout">
            <a:avLst>
              <a:gd name="adj1" fmla="val -45494"/>
              <a:gd name="adj2" fmla="val 41420"/>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721086" y="3339238"/>
            <a:ext cx="6493400" cy="954107"/>
          </a:xfrm>
          <a:prstGeom prst="rect">
            <a:avLst/>
          </a:prstGeom>
        </p:spPr>
        <p:txBody>
          <a:bodyPr wrap="square">
            <a:spAutoFit/>
          </a:bodyPr>
          <a:lstStyle/>
          <a:p>
            <a:pPr algn="ctr"/>
            <a:r>
              <a:rPr lang="en-US" sz="2800" dirty="0">
                <a:solidFill>
                  <a:srgbClr val="7F7F7F"/>
                </a:solidFill>
                <a:latin typeface="Papyrus"/>
                <a:cs typeface="Papyrus"/>
              </a:rPr>
              <a:t>“I was writing a letter”: what tense does that sentence use?</a:t>
            </a:r>
          </a:p>
        </p:txBody>
      </p:sp>
      <p:sp>
        <p:nvSpPr>
          <p:cNvPr id="11" name="Oval Callout 10"/>
          <p:cNvSpPr/>
          <p:nvPr/>
        </p:nvSpPr>
        <p:spPr>
          <a:xfrm flipH="1">
            <a:off x="139546" y="4652688"/>
            <a:ext cx="6310601" cy="1608963"/>
          </a:xfrm>
          <a:prstGeom prst="wedgeEllipseCallout">
            <a:avLst>
              <a:gd name="adj1" fmla="val -65220"/>
              <a:gd name="adj2" fmla="val -33492"/>
            </a:avLst>
          </a:prstGeom>
          <a:solidFill>
            <a:schemeClr val="bg1"/>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21086" y="4940509"/>
            <a:ext cx="5366574" cy="954107"/>
          </a:xfrm>
          <a:prstGeom prst="rect">
            <a:avLst/>
          </a:prstGeom>
        </p:spPr>
        <p:txBody>
          <a:bodyPr wrap="square">
            <a:spAutoFit/>
          </a:bodyPr>
          <a:lstStyle/>
          <a:p>
            <a:pPr algn="ctr"/>
            <a:r>
              <a:rPr lang="en-GB" sz="2800" dirty="0">
                <a:solidFill>
                  <a:srgbClr val="7F7F7F"/>
                </a:solidFill>
                <a:latin typeface="Papyrus"/>
                <a:cs typeface="Papyrus"/>
              </a:rPr>
              <a:t>What did Aristotle believe was the key to a good personality?</a:t>
            </a:r>
            <a:endParaRPr lang="en-US" sz="2800" dirty="0">
              <a:solidFill>
                <a:schemeClr val="bg1">
                  <a:lumMod val="50000"/>
                </a:schemeClr>
              </a:solidFill>
            </a:endParaRPr>
          </a:p>
        </p:txBody>
      </p:sp>
      <p:sp>
        <p:nvSpPr>
          <p:cNvPr id="13" name="Footer Placeholder 3"/>
          <p:cNvSpPr>
            <a:spLocks noGrp="1"/>
          </p:cNvSpPr>
          <p:nvPr>
            <p:ph type="ftr" sz="quarter" idx="11"/>
          </p:nvPr>
        </p:nvSpPr>
        <p:spPr>
          <a:xfrm>
            <a:off x="7886791" y="6497765"/>
            <a:ext cx="1358313" cy="365125"/>
          </a:xfrm>
        </p:spPr>
        <p:txBody>
          <a:bodyPr/>
          <a:lstStyle/>
          <a:p>
            <a:r>
              <a:rPr lang="en-US" sz="800" dirty="0"/>
              <a:t>© Charlie Andrew 2016</a:t>
            </a:r>
          </a:p>
        </p:txBody>
      </p:sp>
    </p:spTree>
    <p:extLst>
      <p:ext uri="{BB962C8B-B14F-4D97-AF65-F5344CB8AC3E}">
        <p14:creationId xmlns:p14="http://schemas.microsoft.com/office/powerpoint/2010/main" val="292204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9" grpId="0" animBg="1"/>
      <p:bldP spid="10" grpId="0"/>
      <p:bldP spid="11" grpId="0" animBg="1"/>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136"/>
            <a:ext cx="7422591" cy="1143000"/>
          </a:xfrm>
        </p:spPr>
        <p:txBody>
          <a:bodyPr>
            <a:normAutofit/>
          </a:bodyPr>
          <a:lstStyle/>
          <a:p>
            <a:r>
              <a:rPr lang="en-US" dirty="0">
                <a:solidFill>
                  <a:srgbClr val="7F7F7F"/>
                </a:solidFill>
                <a:latin typeface="Papyrus"/>
                <a:cs typeface="Papyrus"/>
              </a:rPr>
              <a:t>Quick fire verbs</a:t>
            </a:r>
          </a:p>
        </p:txBody>
      </p:sp>
      <p:sp>
        <p:nvSpPr>
          <p:cNvPr id="9" name="TextBox 8"/>
          <p:cNvSpPr txBox="1"/>
          <p:nvPr/>
        </p:nvSpPr>
        <p:spPr>
          <a:xfrm>
            <a:off x="1593811" y="1628173"/>
            <a:ext cx="1205341" cy="523220"/>
          </a:xfrm>
          <a:prstGeom prst="rect">
            <a:avLst/>
          </a:prstGeom>
          <a:noFill/>
        </p:spPr>
        <p:txBody>
          <a:bodyPr wrap="none" rtlCol="0">
            <a:spAutoFit/>
          </a:bodyPr>
          <a:lstStyle/>
          <a:p>
            <a:r>
              <a:rPr lang="en-US" sz="2800" i="1" dirty="0" err="1">
                <a:solidFill>
                  <a:schemeClr val="bg1">
                    <a:lumMod val="50000"/>
                  </a:schemeClr>
                </a:solidFill>
              </a:rPr>
              <a:t>audire</a:t>
            </a:r>
            <a:endParaRPr lang="en-US" sz="2800" i="1" dirty="0">
              <a:solidFill>
                <a:schemeClr val="bg1">
                  <a:lumMod val="50000"/>
                </a:schemeClr>
              </a:solidFill>
            </a:endParaRPr>
          </a:p>
        </p:txBody>
      </p:sp>
      <p:sp>
        <p:nvSpPr>
          <p:cNvPr id="17" name="TextBox 16"/>
          <p:cNvSpPr txBox="1"/>
          <p:nvPr/>
        </p:nvSpPr>
        <p:spPr>
          <a:xfrm>
            <a:off x="864060" y="2475950"/>
            <a:ext cx="1390174" cy="707886"/>
          </a:xfrm>
          <a:prstGeom prst="rect">
            <a:avLst/>
          </a:prstGeom>
          <a:noFill/>
        </p:spPr>
        <p:txBody>
          <a:bodyPr wrap="none" rtlCol="0">
            <a:spAutoFit/>
          </a:bodyPr>
          <a:lstStyle/>
          <a:p>
            <a:r>
              <a:rPr lang="en-US" sz="4000" b="1" dirty="0">
                <a:latin typeface="+mj-lt"/>
                <a:cs typeface="Comic Sans MS"/>
              </a:rPr>
              <a:t>audi</a:t>
            </a:r>
            <a:r>
              <a:rPr lang="en-US" sz="4000" b="1" dirty="0">
                <a:solidFill>
                  <a:srgbClr val="4F81BD"/>
                </a:solidFill>
                <a:latin typeface="+mj-lt"/>
                <a:cs typeface="Comic Sans MS"/>
              </a:rPr>
              <a:t>o</a:t>
            </a:r>
          </a:p>
        </p:txBody>
      </p:sp>
      <p:sp>
        <p:nvSpPr>
          <p:cNvPr id="20" name="TextBox 19"/>
          <p:cNvSpPr txBox="1"/>
          <p:nvPr/>
        </p:nvSpPr>
        <p:spPr>
          <a:xfrm>
            <a:off x="6270446" y="5356620"/>
            <a:ext cx="1653668" cy="707886"/>
          </a:xfrm>
          <a:prstGeom prst="rect">
            <a:avLst/>
          </a:prstGeom>
          <a:noFill/>
        </p:spPr>
        <p:txBody>
          <a:bodyPr wrap="none" rtlCol="0">
            <a:spAutoFit/>
          </a:bodyPr>
          <a:lstStyle/>
          <a:p>
            <a:r>
              <a:rPr lang="en-US" sz="4000" b="1" dirty="0" err="1">
                <a:latin typeface="+mj-lt"/>
                <a:cs typeface="Comic Sans MS"/>
              </a:rPr>
              <a:t>clama</a:t>
            </a:r>
            <a:r>
              <a:rPr lang="en-US" sz="4000" b="1" dirty="0" err="1">
                <a:solidFill>
                  <a:schemeClr val="accent3"/>
                </a:solidFill>
                <a:latin typeface="+mj-lt"/>
                <a:cs typeface="Comic Sans MS"/>
              </a:rPr>
              <a:t>s</a:t>
            </a:r>
            <a:endParaRPr lang="en-US" sz="4000" b="1" dirty="0">
              <a:solidFill>
                <a:schemeClr val="accent3"/>
              </a:solidFill>
              <a:latin typeface="+mj-lt"/>
              <a:cs typeface="Comic Sans MS"/>
            </a:endParaRPr>
          </a:p>
        </p:txBody>
      </p:sp>
      <p:sp>
        <p:nvSpPr>
          <p:cNvPr id="21" name="TextBox 20"/>
          <p:cNvSpPr txBox="1"/>
          <p:nvPr/>
        </p:nvSpPr>
        <p:spPr>
          <a:xfrm>
            <a:off x="629621" y="4781855"/>
            <a:ext cx="1292241" cy="707886"/>
          </a:xfrm>
          <a:prstGeom prst="rect">
            <a:avLst/>
          </a:prstGeom>
          <a:noFill/>
        </p:spPr>
        <p:txBody>
          <a:bodyPr wrap="none" rtlCol="0">
            <a:spAutoFit/>
          </a:bodyPr>
          <a:lstStyle/>
          <a:p>
            <a:r>
              <a:rPr lang="en-US" sz="4000" b="1" dirty="0">
                <a:latin typeface="+mj-lt"/>
                <a:cs typeface="Comic Sans MS"/>
              </a:rPr>
              <a:t>audi</a:t>
            </a:r>
            <a:r>
              <a:rPr lang="en-US" sz="4000" b="1" dirty="0">
                <a:solidFill>
                  <a:srgbClr val="C0504D"/>
                </a:solidFill>
                <a:latin typeface="+mj-lt"/>
                <a:cs typeface="Comic Sans MS"/>
              </a:rPr>
              <a:t>t</a:t>
            </a:r>
          </a:p>
        </p:txBody>
      </p:sp>
      <p:sp>
        <p:nvSpPr>
          <p:cNvPr id="22" name="TextBox 21"/>
          <p:cNvSpPr txBox="1"/>
          <p:nvPr/>
        </p:nvSpPr>
        <p:spPr>
          <a:xfrm>
            <a:off x="6270446" y="3306356"/>
            <a:ext cx="2282846" cy="707886"/>
          </a:xfrm>
          <a:prstGeom prst="rect">
            <a:avLst/>
          </a:prstGeom>
          <a:noFill/>
        </p:spPr>
        <p:txBody>
          <a:bodyPr wrap="none" rtlCol="0">
            <a:spAutoFit/>
          </a:bodyPr>
          <a:lstStyle/>
          <a:p>
            <a:r>
              <a:rPr lang="en-US" sz="4000" b="1" dirty="0" err="1">
                <a:latin typeface="+mj-lt"/>
                <a:cs typeface="Comic Sans MS"/>
              </a:rPr>
              <a:t>invita</a:t>
            </a:r>
            <a:r>
              <a:rPr lang="en-US" sz="4000" b="1" dirty="0" err="1">
                <a:solidFill>
                  <a:srgbClr val="4F81BD"/>
                </a:solidFill>
                <a:latin typeface="+mj-lt"/>
                <a:cs typeface="Comic Sans MS"/>
              </a:rPr>
              <a:t>mus</a:t>
            </a:r>
            <a:endParaRPr lang="en-US" sz="4000" b="1" dirty="0">
              <a:solidFill>
                <a:srgbClr val="4F81BD"/>
              </a:solidFill>
              <a:latin typeface="+mj-lt"/>
              <a:cs typeface="Comic Sans MS"/>
            </a:endParaRPr>
          </a:p>
        </p:txBody>
      </p:sp>
      <p:sp>
        <p:nvSpPr>
          <p:cNvPr id="23" name="TextBox 22"/>
          <p:cNvSpPr txBox="1"/>
          <p:nvPr/>
        </p:nvSpPr>
        <p:spPr>
          <a:xfrm>
            <a:off x="2033536" y="3660299"/>
            <a:ext cx="1953980" cy="707886"/>
          </a:xfrm>
          <a:prstGeom prst="rect">
            <a:avLst/>
          </a:prstGeom>
          <a:noFill/>
        </p:spPr>
        <p:txBody>
          <a:bodyPr wrap="none" rtlCol="0">
            <a:spAutoFit/>
          </a:bodyPr>
          <a:lstStyle/>
          <a:p>
            <a:r>
              <a:rPr lang="en-US" sz="4000" b="1" dirty="0" err="1">
                <a:latin typeface="+mj-lt"/>
                <a:cs typeface="Comic Sans MS"/>
              </a:rPr>
              <a:t>clama</a:t>
            </a:r>
            <a:r>
              <a:rPr lang="en-US" sz="4000" b="1" dirty="0" err="1">
                <a:solidFill>
                  <a:srgbClr val="9BBB59"/>
                </a:solidFill>
                <a:latin typeface="+mj-lt"/>
                <a:cs typeface="Comic Sans MS"/>
              </a:rPr>
              <a:t>tis</a:t>
            </a:r>
            <a:endParaRPr lang="en-US" sz="4000" b="1" dirty="0">
              <a:solidFill>
                <a:srgbClr val="9BBB59"/>
              </a:solidFill>
              <a:latin typeface="+mj-lt"/>
              <a:cs typeface="Comic Sans MS"/>
            </a:endParaRPr>
          </a:p>
        </p:txBody>
      </p:sp>
      <p:sp>
        <p:nvSpPr>
          <p:cNvPr id="24" name="TextBox 23"/>
          <p:cNvSpPr txBox="1"/>
          <p:nvPr/>
        </p:nvSpPr>
        <p:spPr>
          <a:xfrm>
            <a:off x="3918739" y="2475950"/>
            <a:ext cx="1902133" cy="707886"/>
          </a:xfrm>
          <a:prstGeom prst="rect">
            <a:avLst/>
          </a:prstGeom>
          <a:noFill/>
        </p:spPr>
        <p:txBody>
          <a:bodyPr wrap="none" rtlCol="0">
            <a:spAutoFit/>
          </a:bodyPr>
          <a:lstStyle/>
          <a:p>
            <a:r>
              <a:rPr lang="en-US" sz="4000" b="1" dirty="0">
                <a:latin typeface="+mj-lt"/>
                <a:cs typeface="Comic Sans MS"/>
              </a:rPr>
              <a:t>clama</a:t>
            </a:r>
            <a:r>
              <a:rPr lang="en-US" sz="4000" b="1" dirty="0">
                <a:solidFill>
                  <a:srgbClr val="C0504D"/>
                </a:solidFill>
                <a:latin typeface="+mj-lt"/>
                <a:cs typeface="Comic Sans MS"/>
              </a:rPr>
              <a:t>nt</a:t>
            </a:r>
          </a:p>
        </p:txBody>
      </p:sp>
      <p:sp>
        <p:nvSpPr>
          <p:cNvPr id="27" name="TextBox 26"/>
          <p:cNvSpPr txBox="1"/>
          <p:nvPr/>
        </p:nvSpPr>
        <p:spPr>
          <a:xfrm>
            <a:off x="7604762" y="1626162"/>
            <a:ext cx="1454132" cy="523220"/>
          </a:xfrm>
          <a:prstGeom prst="rect">
            <a:avLst/>
          </a:prstGeom>
          <a:noFill/>
        </p:spPr>
        <p:txBody>
          <a:bodyPr wrap="none" rtlCol="0">
            <a:spAutoFit/>
          </a:bodyPr>
          <a:lstStyle/>
          <a:p>
            <a:r>
              <a:rPr lang="en-US" sz="2800" i="1" dirty="0" err="1">
                <a:solidFill>
                  <a:schemeClr val="bg1">
                    <a:lumMod val="50000"/>
                  </a:schemeClr>
                </a:solidFill>
              </a:rPr>
              <a:t>clamare</a:t>
            </a:r>
            <a:endParaRPr lang="en-US" sz="2800" i="1" dirty="0">
              <a:solidFill>
                <a:schemeClr val="bg1">
                  <a:lumMod val="50000"/>
                </a:schemeClr>
              </a:solidFill>
            </a:endParaRPr>
          </a:p>
        </p:txBody>
      </p:sp>
      <p:sp>
        <p:nvSpPr>
          <p:cNvPr id="28" name="TextBox 27"/>
          <p:cNvSpPr txBox="1"/>
          <p:nvPr/>
        </p:nvSpPr>
        <p:spPr>
          <a:xfrm>
            <a:off x="3301161" y="5678988"/>
            <a:ext cx="1563499" cy="707886"/>
          </a:xfrm>
          <a:prstGeom prst="rect">
            <a:avLst/>
          </a:prstGeom>
          <a:noFill/>
        </p:spPr>
        <p:txBody>
          <a:bodyPr wrap="none" rtlCol="0">
            <a:spAutoFit/>
          </a:bodyPr>
          <a:lstStyle/>
          <a:p>
            <a:r>
              <a:rPr lang="en-US" sz="4000" b="1" dirty="0" err="1">
                <a:latin typeface="+mj-lt"/>
                <a:cs typeface="Comic Sans MS"/>
              </a:rPr>
              <a:t>invita</a:t>
            </a:r>
            <a:r>
              <a:rPr lang="en-US" sz="4000" b="1" dirty="0" err="1">
                <a:solidFill>
                  <a:srgbClr val="C0504D"/>
                </a:solidFill>
                <a:latin typeface="+mj-lt"/>
                <a:cs typeface="Comic Sans MS"/>
              </a:rPr>
              <a:t>t</a:t>
            </a:r>
            <a:endParaRPr lang="en-US" sz="4000" b="1" dirty="0">
              <a:solidFill>
                <a:srgbClr val="C0504D"/>
              </a:solidFill>
              <a:latin typeface="+mj-lt"/>
              <a:cs typeface="Comic Sans MS"/>
            </a:endParaRPr>
          </a:p>
        </p:txBody>
      </p:sp>
      <p:sp>
        <p:nvSpPr>
          <p:cNvPr id="29" name="TextBox 28"/>
          <p:cNvSpPr txBox="1"/>
          <p:nvPr/>
        </p:nvSpPr>
        <p:spPr>
          <a:xfrm>
            <a:off x="4495479" y="4427912"/>
            <a:ext cx="1408208" cy="707886"/>
          </a:xfrm>
          <a:prstGeom prst="rect">
            <a:avLst/>
          </a:prstGeom>
          <a:noFill/>
        </p:spPr>
        <p:txBody>
          <a:bodyPr wrap="none" rtlCol="0">
            <a:spAutoFit/>
          </a:bodyPr>
          <a:lstStyle/>
          <a:p>
            <a:r>
              <a:rPr lang="en-US" sz="4000" b="1" dirty="0" err="1">
                <a:latin typeface="+mj-lt"/>
                <a:cs typeface="Comic Sans MS"/>
              </a:rPr>
              <a:t>invit</a:t>
            </a:r>
            <a:r>
              <a:rPr lang="en-US" sz="4000" b="1" dirty="0" err="1">
                <a:solidFill>
                  <a:schemeClr val="accent1"/>
                </a:solidFill>
                <a:latin typeface="+mj-lt"/>
                <a:cs typeface="Comic Sans MS"/>
              </a:rPr>
              <a:t>o</a:t>
            </a:r>
            <a:endParaRPr lang="en-US" sz="4000" b="1" dirty="0">
              <a:solidFill>
                <a:schemeClr val="accent1"/>
              </a:solidFill>
              <a:latin typeface="+mj-lt"/>
              <a:cs typeface="Comic Sans MS"/>
            </a:endParaRPr>
          </a:p>
        </p:txBody>
      </p:sp>
      <p:sp>
        <p:nvSpPr>
          <p:cNvPr id="32" name="Footer Placeholder 3"/>
          <p:cNvSpPr>
            <a:spLocks noGrp="1"/>
          </p:cNvSpPr>
          <p:nvPr>
            <p:ph type="ftr" sz="quarter" idx="11"/>
          </p:nvPr>
        </p:nvSpPr>
        <p:spPr>
          <a:xfrm>
            <a:off x="7886791" y="6497765"/>
            <a:ext cx="1358313" cy="365125"/>
          </a:xfrm>
        </p:spPr>
        <p:txBody>
          <a:bodyPr/>
          <a:lstStyle/>
          <a:p>
            <a:r>
              <a:rPr lang="en-US" sz="800" dirty="0"/>
              <a:t>© Charlie Andrew 2016</a:t>
            </a:r>
          </a:p>
        </p:txBody>
      </p:sp>
      <p:sp>
        <p:nvSpPr>
          <p:cNvPr id="26" name="TextBox 25"/>
          <p:cNvSpPr txBox="1"/>
          <p:nvPr/>
        </p:nvSpPr>
        <p:spPr>
          <a:xfrm>
            <a:off x="4240460" y="1626162"/>
            <a:ext cx="1383474" cy="523220"/>
          </a:xfrm>
          <a:prstGeom prst="rect">
            <a:avLst/>
          </a:prstGeom>
          <a:noFill/>
        </p:spPr>
        <p:txBody>
          <a:bodyPr wrap="none" rtlCol="0">
            <a:spAutoFit/>
          </a:bodyPr>
          <a:lstStyle/>
          <a:p>
            <a:r>
              <a:rPr lang="en-US" sz="2800" i="1" dirty="0" err="1">
                <a:solidFill>
                  <a:schemeClr val="bg1">
                    <a:lumMod val="50000"/>
                  </a:schemeClr>
                </a:solidFill>
              </a:rPr>
              <a:t>invitare</a:t>
            </a:r>
            <a:endParaRPr lang="en-US" sz="2800" i="1" dirty="0">
              <a:solidFill>
                <a:schemeClr val="bg1">
                  <a:lumMod val="50000"/>
                </a:schemeClr>
              </a:solidFill>
            </a:endParaRPr>
          </a:p>
        </p:txBody>
      </p:sp>
      <p:pic>
        <p:nvPicPr>
          <p:cNvPr id="4" name="Picture 3" descr="people-72732__340.jp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695402" y="614944"/>
            <a:ext cx="996217" cy="1511192"/>
          </a:xfrm>
          <a:prstGeom prst="rect">
            <a:avLst/>
          </a:prstGeom>
        </p:spPr>
      </p:pic>
      <p:pic>
        <p:nvPicPr>
          <p:cNvPr id="5" name="Picture 4" descr="cute-15719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0515" y="1122529"/>
            <a:ext cx="1543296" cy="1028864"/>
          </a:xfrm>
          <a:prstGeom prst="rect">
            <a:avLst/>
          </a:prstGeom>
        </p:spPr>
      </p:pic>
      <p:pic>
        <p:nvPicPr>
          <p:cNvPr id="6" name="Picture 5" descr="welcome-1185856__340.jpg"/>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301161" y="864196"/>
            <a:ext cx="1010123" cy="1796773"/>
          </a:xfrm>
          <a:prstGeom prst="rect">
            <a:avLst/>
          </a:prstGeom>
        </p:spPr>
      </p:pic>
    </p:spTree>
    <p:extLst>
      <p:ext uri="{BB962C8B-B14F-4D97-AF65-F5344CB8AC3E}">
        <p14:creationId xmlns:p14="http://schemas.microsoft.com/office/powerpoint/2010/main" val="129163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8" grpId="0"/>
      <p:bldP spid="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206500" y="1164090"/>
            <a:ext cx="6398431" cy="5563853"/>
          </a:xfrm>
          <a:prstGeom prst="rect">
            <a:avLst/>
          </a:prstGeom>
        </p:spPr>
      </p:pic>
      <p:sp>
        <p:nvSpPr>
          <p:cNvPr id="2" name="Title 1"/>
          <p:cNvSpPr>
            <a:spLocks noGrp="1"/>
          </p:cNvSpPr>
          <p:nvPr>
            <p:ph type="title"/>
          </p:nvPr>
        </p:nvSpPr>
        <p:spPr>
          <a:xfrm>
            <a:off x="1441997" y="21090"/>
            <a:ext cx="6128815" cy="1143000"/>
          </a:xfrm>
        </p:spPr>
        <p:txBody>
          <a:bodyPr/>
          <a:lstStyle/>
          <a:p>
            <a:r>
              <a:rPr lang="en-US" dirty="0">
                <a:solidFill>
                  <a:srgbClr val="7F7F7F"/>
                </a:solidFill>
                <a:latin typeface="Papyrus"/>
                <a:cs typeface="Papyrus"/>
              </a:rPr>
              <a:t>Spot the verbs</a:t>
            </a:r>
          </a:p>
        </p:txBody>
      </p:sp>
      <p:sp>
        <p:nvSpPr>
          <p:cNvPr id="14" name="Footer Placeholder 3"/>
          <p:cNvSpPr>
            <a:spLocks noGrp="1"/>
          </p:cNvSpPr>
          <p:nvPr>
            <p:ph type="ftr" sz="quarter" idx="11"/>
          </p:nvPr>
        </p:nvSpPr>
        <p:spPr>
          <a:xfrm>
            <a:off x="7886791" y="6542717"/>
            <a:ext cx="1358313" cy="365125"/>
          </a:xfrm>
        </p:spPr>
        <p:txBody>
          <a:bodyPr/>
          <a:lstStyle/>
          <a:p>
            <a:r>
              <a:rPr lang="en-US" sz="800" dirty="0"/>
              <a:t>© Charlie Andrew 2016</a:t>
            </a:r>
          </a:p>
        </p:txBody>
      </p:sp>
      <p:pic>
        <p:nvPicPr>
          <p:cNvPr id="4" name="Picture 3" descr="magnifying-glass-29398__340.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flipH="1">
            <a:off x="1638103" y="322720"/>
            <a:ext cx="1705674" cy="1409381"/>
          </a:xfrm>
          <a:prstGeom prst="rect">
            <a:avLst/>
          </a:prstGeom>
        </p:spPr>
      </p:pic>
      <p:sp>
        <p:nvSpPr>
          <p:cNvPr id="5" name="TextBox 4">
            <a:extLst>
              <a:ext uri="{FF2B5EF4-FFF2-40B4-BE49-F238E27FC236}">
                <a16:creationId xmlns:a16="http://schemas.microsoft.com/office/drawing/2014/main" id="{82E7E6CA-3205-478A-AA17-1EC80A8F0683}"/>
              </a:ext>
            </a:extLst>
          </p:cNvPr>
          <p:cNvSpPr txBox="1"/>
          <p:nvPr/>
        </p:nvSpPr>
        <p:spPr>
          <a:xfrm>
            <a:off x="5697415" y="998806"/>
            <a:ext cx="2940148" cy="646331"/>
          </a:xfrm>
          <a:prstGeom prst="rect">
            <a:avLst/>
          </a:prstGeom>
          <a:noFill/>
        </p:spPr>
        <p:txBody>
          <a:bodyPr wrap="square" rtlCol="0">
            <a:spAutoFit/>
          </a:bodyPr>
          <a:lstStyle/>
          <a:p>
            <a:r>
              <a:rPr lang="en-GB" dirty="0"/>
              <a:t>Which of these words are verbs?</a:t>
            </a:r>
          </a:p>
        </p:txBody>
      </p:sp>
    </p:spTree>
    <p:extLst>
      <p:ext uri="{BB962C8B-B14F-4D97-AF65-F5344CB8AC3E}">
        <p14:creationId xmlns:p14="http://schemas.microsoft.com/office/powerpoint/2010/main" val="651754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 Hat Game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595646" y="2413456"/>
            <a:ext cx="1176777" cy="646331"/>
          </a:xfrm>
          <a:prstGeom prst="rect">
            <a:avLst/>
          </a:prstGeom>
          <a:noFill/>
        </p:spPr>
        <p:txBody>
          <a:bodyPr wrap="none" rtlCol="0">
            <a:spAutoFit/>
          </a:bodyPr>
          <a:lstStyle/>
          <a:p>
            <a:r>
              <a:rPr lang="en-US" sz="3600" dirty="0">
                <a:latin typeface="Herculanum"/>
                <a:cs typeface="Herculanum"/>
              </a:rPr>
              <a:t>past</a:t>
            </a:r>
          </a:p>
        </p:txBody>
      </p:sp>
      <p:sp>
        <p:nvSpPr>
          <p:cNvPr id="7" name="TextBox 6"/>
          <p:cNvSpPr txBox="1"/>
          <p:nvPr/>
        </p:nvSpPr>
        <p:spPr>
          <a:xfrm>
            <a:off x="3450248" y="2383983"/>
            <a:ext cx="1843130" cy="646331"/>
          </a:xfrm>
          <a:prstGeom prst="rect">
            <a:avLst/>
          </a:prstGeom>
          <a:noFill/>
        </p:spPr>
        <p:txBody>
          <a:bodyPr wrap="square" rtlCol="0">
            <a:spAutoFit/>
          </a:bodyPr>
          <a:lstStyle/>
          <a:p>
            <a:r>
              <a:rPr lang="en-US" sz="3600" dirty="0"/>
              <a:t>present</a:t>
            </a:r>
          </a:p>
        </p:txBody>
      </p:sp>
      <p:sp>
        <p:nvSpPr>
          <p:cNvPr id="8" name="TextBox 7"/>
          <p:cNvSpPr txBox="1"/>
          <p:nvPr/>
        </p:nvSpPr>
        <p:spPr>
          <a:xfrm>
            <a:off x="6704408" y="2498811"/>
            <a:ext cx="2212283" cy="461665"/>
          </a:xfrm>
          <a:prstGeom prst="rect">
            <a:avLst/>
          </a:prstGeom>
          <a:noFill/>
        </p:spPr>
        <p:txBody>
          <a:bodyPr wrap="none" rtlCol="0">
            <a:spAutoFit/>
          </a:bodyPr>
          <a:lstStyle/>
          <a:p>
            <a:r>
              <a:rPr lang="en-US" sz="2400" dirty="0">
                <a:latin typeface="Square One"/>
                <a:cs typeface="Square One"/>
              </a:rPr>
              <a:t>future</a:t>
            </a:r>
          </a:p>
        </p:txBody>
      </p:sp>
      <p:pic>
        <p:nvPicPr>
          <p:cNvPr id="4" name="Picture 3"/>
          <p:cNvPicPr>
            <a:picLocks noChangeAspect="1"/>
          </p:cNvPicPr>
          <p:nvPr/>
        </p:nvPicPr>
        <p:blipFill>
          <a:blip r:embed="rId2"/>
          <a:stretch>
            <a:fillRect/>
          </a:stretch>
        </p:blipFill>
        <p:spPr>
          <a:xfrm>
            <a:off x="94513" y="547490"/>
            <a:ext cx="2032000" cy="2032000"/>
          </a:xfrm>
          <a:prstGeom prst="rect">
            <a:avLst/>
          </a:prstGeom>
        </p:spPr>
      </p:pic>
      <p:pic>
        <p:nvPicPr>
          <p:cNvPr id="6" name="Picture 5" descr="graff-1710838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578762" y="1277087"/>
            <a:ext cx="1563624" cy="1036320"/>
          </a:xfrm>
          <a:prstGeom prst="rect">
            <a:avLst/>
          </a:prstGeom>
        </p:spPr>
      </p:pic>
      <p:pic>
        <p:nvPicPr>
          <p:cNvPr id="18" name="Picture 17" descr="robot-148989__340.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18313" y="624531"/>
            <a:ext cx="1087008" cy="1794091"/>
          </a:xfrm>
          <a:prstGeom prst="rect">
            <a:avLst/>
          </a:prstGeom>
        </p:spPr>
      </p:pic>
      <p:pic>
        <p:nvPicPr>
          <p:cNvPr id="15" name="Picture 1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21521" y="134856"/>
            <a:ext cx="1778057" cy="668744"/>
          </a:xfrm>
          <a:prstGeom prst="rect">
            <a:avLst/>
          </a:prstGeom>
        </p:spPr>
      </p:pic>
      <p:sp>
        <p:nvSpPr>
          <p:cNvPr id="19" name="TextBox 18"/>
          <p:cNvSpPr txBox="1"/>
          <p:nvPr/>
        </p:nvSpPr>
        <p:spPr>
          <a:xfrm>
            <a:off x="1104810" y="4059974"/>
            <a:ext cx="6919032" cy="707886"/>
          </a:xfrm>
          <a:prstGeom prst="rect">
            <a:avLst/>
          </a:prstGeom>
          <a:noFill/>
        </p:spPr>
        <p:txBody>
          <a:bodyPr wrap="none" rtlCol="0">
            <a:spAutoFit/>
          </a:bodyPr>
          <a:lstStyle/>
          <a:p>
            <a:r>
              <a:rPr lang="en-US" sz="4000" dirty="0"/>
              <a:t>The dog is listening to its owner.</a:t>
            </a:r>
          </a:p>
        </p:txBody>
      </p:sp>
      <p:sp>
        <p:nvSpPr>
          <p:cNvPr id="5" name="TextBox 4">
            <a:extLst>
              <a:ext uri="{FF2B5EF4-FFF2-40B4-BE49-F238E27FC236}">
                <a16:creationId xmlns:a16="http://schemas.microsoft.com/office/drawing/2014/main" id="{0C90F1CC-6335-49BD-8266-D4F9BCA5D9DF}"/>
              </a:ext>
            </a:extLst>
          </p:cNvPr>
          <p:cNvSpPr txBox="1"/>
          <p:nvPr/>
        </p:nvSpPr>
        <p:spPr>
          <a:xfrm>
            <a:off x="1871003" y="5486400"/>
            <a:ext cx="4572000" cy="369332"/>
          </a:xfrm>
          <a:prstGeom prst="rect">
            <a:avLst/>
          </a:prstGeom>
          <a:noFill/>
        </p:spPr>
        <p:txBody>
          <a:bodyPr wrap="square" rtlCol="0">
            <a:spAutoFit/>
          </a:bodyPr>
          <a:lstStyle/>
          <a:p>
            <a:r>
              <a:rPr lang="en-GB" dirty="0"/>
              <a:t>Which tense is this?</a:t>
            </a:r>
          </a:p>
        </p:txBody>
      </p:sp>
    </p:spTree>
    <p:extLst>
      <p:ext uri="{BB962C8B-B14F-4D97-AF65-F5344CB8AC3E}">
        <p14:creationId xmlns:p14="http://schemas.microsoft.com/office/powerpoint/2010/main" val="171799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 Hat Game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595646" y="2413456"/>
            <a:ext cx="1176777" cy="646331"/>
          </a:xfrm>
          <a:prstGeom prst="rect">
            <a:avLst/>
          </a:prstGeom>
          <a:noFill/>
        </p:spPr>
        <p:txBody>
          <a:bodyPr wrap="none" rtlCol="0">
            <a:spAutoFit/>
          </a:bodyPr>
          <a:lstStyle/>
          <a:p>
            <a:r>
              <a:rPr lang="en-US" sz="3600" dirty="0">
                <a:latin typeface="Herculanum"/>
                <a:cs typeface="Herculanum"/>
              </a:rPr>
              <a:t>past</a:t>
            </a:r>
          </a:p>
        </p:txBody>
      </p:sp>
      <p:sp>
        <p:nvSpPr>
          <p:cNvPr id="7" name="TextBox 6"/>
          <p:cNvSpPr txBox="1"/>
          <p:nvPr/>
        </p:nvSpPr>
        <p:spPr>
          <a:xfrm>
            <a:off x="3450248" y="2383983"/>
            <a:ext cx="1843130" cy="646331"/>
          </a:xfrm>
          <a:prstGeom prst="rect">
            <a:avLst/>
          </a:prstGeom>
          <a:noFill/>
        </p:spPr>
        <p:txBody>
          <a:bodyPr wrap="square" rtlCol="0">
            <a:spAutoFit/>
          </a:bodyPr>
          <a:lstStyle/>
          <a:p>
            <a:r>
              <a:rPr lang="en-US" sz="3600" dirty="0"/>
              <a:t>present</a:t>
            </a:r>
          </a:p>
        </p:txBody>
      </p:sp>
      <p:sp>
        <p:nvSpPr>
          <p:cNvPr id="8" name="TextBox 7"/>
          <p:cNvSpPr txBox="1"/>
          <p:nvPr/>
        </p:nvSpPr>
        <p:spPr>
          <a:xfrm>
            <a:off x="6704408" y="2498811"/>
            <a:ext cx="2212283" cy="461665"/>
          </a:xfrm>
          <a:prstGeom prst="rect">
            <a:avLst/>
          </a:prstGeom>
          <a:noFill/>
        </p:spPr>
        <p:txBody>
          <a:bodyPr wrap="none" rtlCol="0">
            <a:spAutoFit/>
          </a:bodyPr>
          <a:lstStyle/>
          <a:p>
            <a:r>
              <a:rPr lang="en-US" sz="2400" dirty="0">
                <a:latin typeface="Square One"/>
                <a:cs typeface="Square One"/>
              </a:rPr>
              <a:t>future</a:t>
            </a:r>
          </a:p>
        </p:txBody>
      </p:sp>
      <p:pic>
        <p:nvPicPr>
          <p:cNvPr id="4" name="Picture 3"/>
          <p:cNvPicPr>
            <a:picLocks noChangeAspect="1"/>
          </p:cNvPicPr>
          <p:nvPr/>
        </p:nvPicPr>
        <p:blipFill>
          <a:blip r:embed="rId2"/>
          <a:stretch>
            <a:fillRect/>
          </a:stretch>
        </p:blipFill>
        <p:spPr>
          <a:xfrm>
            <a:off x="94513" y="547490"/>
            <a:ext cx="2032000" cy="2032000"/>
          </a:xfrm>
          <a:prstGeom prst="rect">
            <a:avLst/>
          </a:prstGeom>
        </p:spPr>
      </p:pic>
      <p:pic>
        <p:nvPicPr>
          <p:cNvPr id="6" name="Picture 5" descr="graff-1710838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578762" y="1277087"/>
            <a:ext cx="1563624" cy="1036320"/>
          </a:xfrm>
          <a:prstGeom prst="rect">
            <a:avLst/>
          </a:prstGeom>
        </p:spPr>
      </p:pic>
      <p:pic>
        <p:nvPicPr>
          <p:cNvPr id="18" name="Picture 17" descr="robot-148989__340.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18313" y="624531"/>
            <a:ext cx="1087008" cy="1794091"/>
          </a:xfrm>
          <a:prstGeom prst="rect">
            <a:avLst/>
          </a:prstGeom>
        </p:spPr>
      </p:pic>
      <p:pic>
        <p:nvPicPr>
          <p:cNvPr id="15" name="Picture 1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21521" y="134856"/>
            <a:ext cx="1778057" cy="668744"/>
          </a:xfrm>
          <a:prstGeom prst="rect">
            <a:avLst/>
          </a:prstGeom>
        </p:spPr>
      </p:pic>
      <p:sp>
        <p:nvSpPr>
          <p:cNvPr id="19" name="TextBox 18"/>
          <p:cNvSpPr txBox="1"/>
          <p:nvPr/>
        </p:nvSpPr>
        <p:spPr>
          <a:xfrm>
            <a:off x="1520447" y="4059974"/>
            <a:ext cx="6463428" cy="707886"/>
          </a:xfrm>
          <a:prstGeom prst="rect">
            <a:avLst/>
          </a:prstGeom>
          <a:noFill/>
        </p:spPr>
        <p:txBody>
          <a:bodyPr wrap="none" rtlCol="0">
            <a:spAutoFit/>
          </a:bodyPr>
          <a:lstStyle/>
          <a:p>
            <a:r>
              <a:rPr lang="en-US" sz="4000" dirty="0"/>
              <a:t>I went to the ice cream shop.</a:t>
            </a:r>
          </a:p>
        </p:txBody>
      </p:sp>
    </p:spTree>
    <p:extLst>
      <p:ext uri="{BB962C8B-B14F-4D97-AF65-F5344CB8AC3E}">
        <p14:creationId xmlns:p14="http://schemas.microsoft.com/office/powerpoint/2010/main" val="2261986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 Hat Game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595646" y="2413456"/>
            <a:ext cx="1176777" cy="646331"/>
          </a:xfrm>
          <a:prstGeom prst="rect">
            <a:avLst/>
          </a:prstGeom>
          <a:noFill/>
        </p:spPr>
        <p:txBody>
          <a:bodyPr wrap="none" rtlCol="0">
            <a:spAutoFit/>
          </a:bodyPr>
          <a:lstStyle/>
          <a:p>
            <a:r>
              <a:rPr lang="en-US" sz="3600" dirty="0">
                <a:latin typeface="Herculanum"/>
                <a:cs typeface="Herculanum"/>
              </a:rPr>
              <a:t>past</a:t>
            </a:r>
          </a:p>
        </p:txBody>
      </p:sp>
      <p:sp>
        <p:nvSpPr>
          <p:cNvPr id="7" name="TextBox 6"/>
          <p:cNvSpPr txBox="1"/>
          <p:nvPr/>
        </p:nvSpPr>
        <p:spPr>
          <a:xfrm>
            <a:off x="3450248" y="2383983"/>
            <a:ext cx="1843130" cy="646331"/>
          </a:xfrm>
          <a:prstGeom prst="rect">
            <a:avLst/>
          </a:prstGeom>
          <a:noFill/>
        </p:spPr>
        <p:txBody>
          <a:bodyPr wrap="square" rtlCol="0">
            <a:spAutoFit/>
          </a:bodyPr>
          <a:lstStyle/>
          <a:p>
            <a:r>
              <a:rPr lang="en-US" sz="3600" dirty="0"/>
              <a:t>present</a:t>
            </a:r>
          </a:p>
        </p:txBody>
      </p:sp>
      <p:sp>
        <p:nvSpPr>
          <p:cNvPr id="8" name="TextBox 7"/>
          <p:cNvSpPr txBox="1"/>
          <p:nvPr/>
        </p:nvSpPr>
        <p:spPr>
          <a:xfrm>
            <a:off x="6704408" y="2498811"/>
            <a:ext cx="2212283" cy="461665"/>
          </a:xfrm>
          <a:prstGeom prst="rect">
            <a:avLst/>
          </a:prstGeom>
          <a:noFill/>
        </p:spPr>
        <p:txBody>
          <a:bodyPr wrap="none" rtlCol="0">
            <a:spAutoFit/>
          </a:bodyPr>
          <a:lstStyle/>
          <a:p>
            <a:r>
              <a:rPr lang="en-US" sz="2400" dirty="0">
                <a:latin typeface="Square One"/>
                <a:cs typeface="Square One"/>
              </a:rPr>
              <a:t>future</a:t>
            </a:r>
          </a:p>
        </p:txBody>
      </p:sp>
      <p:pic>
        <p:nvPicPr>
          <p:cNvPr id="4" name="Picture 3"/>
          <p:cNvPicPr>
            <a:picLocks noChangeAspect="1"/>
          </p:cNvPicPr>
          <p:nvPr/>
        </p:nvPicPr>
        <p:blipFill>
          <a:blip r:embed="rId2"/>
          <a:stretch>
            <a:fillRect/>
          </a:stretch>
        </p:blipFill>
        <p:spPr>
          <a:xfrm>
            <a:off x="94513" y="547490"/>
            <a:ext cx="2032000" cy="2032000"/>
          </a:xfrm>
          <a:prstGeom prst="rect">
            <a:avLst/>
          </a:prstGeom>
        </p:spPr>
      </p:pic>
      <p:pic>
        <p:nvPicPr>
          <p:cNvPr id="6" name="Picture 5" descr="graff-1710838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578762" y="1277087"/>
            <a:ext cx="1563624" cy="1036320"/>
          </a:xfrm>
          <a:prstGeom prst="rect">
            <a:avLst/>
          </a:prstGeom>
        </p:spPr>
      </p:pic>
      <p:pic>
        <p:nvPicPr>
          <p:cNvPr id="18" name="Picture 17" descr="robot-148989__340.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18313" y="624531"/>
            <a:ext cx="1087008" cy="1794091"/>
          </a:xfrm>
          <a:prstGeom prst="rect">
            <a:avLst/>
          </a:prstGeom>
        </p:spPr>
      </p:pic>
      <p:pic>
        <p:nvPicPr>
          <p:cNvPr id="15" name="Picture 1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21521" y="134856"/>
            <a:ext cx="1778057" cy="668744"/>
          </a:xfrm>
          <a:prstGeom prst="rect">
            <a:avLst/>
          </a:prstGeom>
        </p:spPr>
      </p:pic>
      <p:sp>
        <p:nvSpPr>
          <p:cNvPr id="19" name="TextBox 18"/>
          <p:cNvSpPr txBox="1"/>
          <p:nvPr/>
        </p:nvSpPr>
        <p:spPr>
          <a:xfrm>
            <a:off x="419025" y="4059974"/>
            <a:ext cx="8519780" cy="707886"/>
          </a:xfrm>
          <a:prstGeom prst="rect">
            <a:avLst/>
          </a:prstGeom>
          <a:noFill/>
        </p:spPr>
        <p:txBody>
          <a:bodyPr wrap="none" rtlCol="0">
            <a:spAutoFit/>
          </a:bodyPr>
          <a:lstStyle/>
          <a:p>
            <a:r>
              <a:rPr lang="en-US" sz="4000" dirty="0"/>
              <a:t>The dog was happily munching his food.</a:t>
            </a:r>
          </a:p>
        </p:txBody>
      </p:sp>
      <p:sp>
        <p:nvSpPr>
          <p:cNvPr id="5" name="Rectangle 4">
            <a:extLst>
              <a:ext uri="{FF2B5EF4-FFF2-40B4-BE49-F238E27FC236}">
                <a16:creationId xmlns:a16="http://schemas.microsoft.com/office/drawing/2014/main" id="{139EA606-A60D-4A73-9095-3D2071DDF88E}"/>
              </a:ext>
            </a:extLst>
          </p:cNvPr>
          <p:cNvSpPr/>
          <p:nvPr/>
        </p:nvSpPr>
        <p:spPr>
          <a:xfrm>
            <a:off x="3546366" y="3244334"/>
            <a:ext cx="2051267" cy="369332"/>
          </a:xfrm>
          <a:prstGeom prst="rect">
            <a:avLst/>
          </a:prstGeom>
        </p:spPr>
        <p:txBody>
          <a:bodyPr wrap="none">
            <a:spAutoFit/>
          </a:bodyPr>
          <a:lstStyle/>
          <a:p>
            <a:r>
              <a:rPr lang="en-GB" dirty="0"/>
              <a:t>Which tense is this?</a:t>
            </a:r>
          </a:p>
        </p:txBody>
      </p:sp>
    </p:spTree>
    <p:extLst>
      <p:ext uri="{BB962C8B-B14F-4D97-AF65-F5344CB8AC3E}">
        <p14:creationId xmlns:p14="http://schemas.microsoft.com/office/powerpoint/2010/main" val="1990089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 Hat Game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595646" y="2413456"/>
            <a:ext cx="1176777" cy="646331"/>
          </a:xfrm>
          <a:prstGeom prst="rect">
            <a:avLst/>
          </a:prstGeom>
          <a:noFill/>
        </p:spPr>
        <p:txBody>
          <a:bodyPr wrap="none" rtlCol="0">
            <a:spAutoFit/>
          </a:bodyPr>
          <a:lstStyle/>
          <a:p>
            <a:r>
              <a:rPr lang="en-US" sz="3600" dirty="0">
                <a:latin typeface="Herculanum"/>
                <a:cs typeface="Herculanum"/>
              </a:rPr>
              <a:t>past</a:t>
            </a:r>
          </a:p>
        </p:txBody>
      </p:sp>
      <p:sp>
        <p:nvSpPr>
          <p:cNvPr id="7" name="TextBox 6"/>
          <p:cNvSpPr txBox="1"/>
          <p:nvPr/>
        </p:nvSpPr>
        <p:spPr>
          <a:xfrm>
            <a:off x="3450248" y="2383983"/>
            <a:ext cx="1843130" cy="646331"/>
          </a:xfrm>
          <a:prstGeom prst="rect">
            <a:avLst/>
          </a:prstGeom>
          <a:noFill/>
        </p:spPr>
        <p:txBody>
          <a:bodyPr wrap="square" rtlCol="0">
            <a:spAutoFit/>
          </a:bodyPr>
          <a:lstStyle/>
          <a:p>
            <a:r>
              <a:rPr lang="en-US" sz="3600" dirty="0"/>
              <a:t>present</a:t>
            </a:r>
          </a:p>
        </p:txBody>
      </p:sp>
      <p:sp>
        <p:nvSpPr>
          <p:cNvPr id="8" name="TextBox 7"/>
          <p:cNvSpPr txBox="1"/>
          <p:nvPr/>
        </p:nvSpPr>
        <p:spPr>
          <a:xfrm>
            <a:off x="6704408" y="2498811"/>
            <a:ext cx="2212283" cy="461665"/>
          </a:xfrm>
          <a:prstGeom prst="rect">
            <a:avLst/>
          </a:prstGeom>
          <a:noFill/>
        </p:spPr>
        <p:txBody>
          <a:bodyPr wrap="none" rtlCol="0">
            <a:spAutoFit/>
          </a:bodyPr>
          <a:lstStyle/>
          <a:p>
            <a:r>
              <a:rPr lang="en-US" sz="2400" dirty="0">
                <a:latin typeface="Square One"/>
                <a:cs typeface="Square One"/>
              </a:rPr>
              <a:t>future</a:t>
            </a:r>
          </a:p>
        </p:txBody>
      </p:sp>
      <p:pic>
        <p:nvPicPr>
          <p:cNvPr id="4" name="Picture 3"/>
          <p:cNvPicPr>
            <a:picLocks noChangeAspect="1"/>
          </p:cNvPicPr>
          <p:nvPr/>
        </p:nvPicPr>
        <p:blipFill>
          <a:blip r:embed="rId2"/>
          <a:stretch>
            <a:fillRect/>
          </a:stretch>
        </p:blipFill>
        <p:spPr>
          <a:xfrm>
            <a:off x="94513" y="547490"/>
            <a:ext cx="2032000" cy="2032000"/>
          </a:xfrm>
          <a:prstGeom prst="rect">
            <a:avLst/>
          </a:prstGeom>
        </p:spPr>
      </p:pic>
      <p:pic>
        <p:nvPicPr>
          <p:cNvPr id="6" name="Picture 5" descr="graff-1710838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578762" y="1277087"/>
            <a:ext cx="1563624" cy="1036320"/>
          </a:xfrm>
          <a:prstGeom prst="rect">
            <a:avLst/>
          </a:prstGeom>
        </p:spPr>
      </p:pic>
      <p:pic>
        <p:nvPicPr>
          <p:cNvPr id="18" name="Picture 17" descr="robot-148989__340.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18313" y="624531"/>
            <a:ext cx="1087008" cy="1794091"/>
          </a:xfrm>
          <a:prstGeom prst="rect">
            <a:avLst/>
          </a:prstGeom>
        </p:spPr>
      </p:pic>
      <p:pic>
        <p:nvPicPr>
          <p:cNvPr id="15" name="Picture 1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21521" y="134856"/>
            <a:ext cx="1778057" cy="668744"/>
          </a:xfrm>
          <a:prstGeom prst="rect">
            <a:avLst/>
          </a:prstGeom>
        </p:spPr>
      </p:pic>
      <p:sp>
        <p:nvSpPr>
          <p:cNvPr id="19" name="TextBox 18"/>
          <p:cNvSpPr txBox="1"/>
          <p:nvPr/>
        </p:nvSpPr>
        <p:spPr>
          <a:xfrm>
            <a:off x="1363327" y="4059974"/>
            <a:ext cx="5994049" cy="707886"/>
          </a:xfrm>
          <a:prstGeom prst="rect">
            <a:avLst/>
          </a:prstGeom>
          <a:noFill/>
        </p:spPr>
        <p:txBody>
          <a:bodyPr wrap="none" rtlCol="0">
            <a:spAutoFit/>
          </a:bodyPr>
          <a:lstStyle/>
          <a:p>
            <a:r>
              <a:rPr lang="en-US" sz="4000" dirty="0"/>
              <a:t>I will see you next Saturday.</a:t>
            </a:r>
          </a:p>
        </p:txBody>
      </p:sp>
      <p:sp>
        <p:nvSpPr>
          <p:cNvPr id="5" name="Rectangle 4">
            <a:extLst>
              <a:ext uri="{FF2B5EF4-FFF2-40B4-BE49-F238E27FC236}">
                <a16:creationId xmlns:a16="http://schemas.microsoft.com/office/drawing/2014/main" id="{5112201D-A05B-4FDE-9014-2BF467E3E125}"/>
              </a:ext>
            </a:extLst>
          </p:cNvPr>
          <p:cNvSpPr/>
          <p:nvPr/>
        </p:nvSpPr>
        <p:spPr>
          <a:xfrm>
            <a:off x="3546366" y="3244334"/>
            <a:ext cx="2051267" cy="369332"/>
          </a:xfrm>
          <a:prstGeom prst="rect">
            <a:avLst/>
          </a:prstGeom>
        </p:spPr>
        <p:txBody>
          <a:bodyPr wrap="none">
            <a:spAutoFit/>
          </a:bodyPr>
          <a:lstStyle/>
          <a:p>
            <a:r>
              <a:rPr lang="en-GB" dirty="0"/>
              <a:t>Which tense is this?</a:t>
            </a:r>
          </a:p>
        </p:txBody>
      </p:sp>
    </p:spTree>
    <p:extLst>
      <p:ext uri="{BB962C8B-B14F-4D97-AF65-F5344CB8AC3E}">
        <p14:creationId xmlns:p14="http://schemas.microsoft.com/office/powerpoint/2010/main" val="1637733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327" y="133470"/>
            <a:ext cx="6128815" cy="1143000"/>
          </a:xfrm>
        </p:spPr>
        <p:txBody>
          <a:bodyPr/>
          <a:lstStyle/>
          <a:p>
            <a:r>
              <a:rPr lang="en-US" dirty="0">
                <a:solidFill>
                  <a:srgbClr val="7F7F7F"/>
                </a:solidFill>
                <a:latin typeface="Papyrus"/>
                <a:cs typeface="Papyrus"/>
              </a:rPr>
              <a:t>Tense Hat Game</a:t>
            </a:r>
          </a:p>
        </p:txBody>
      </p:sp>
      <p:sp>
        <p:nvSpPr>
          <p:cNvPr id="14" name="Footer Placeholder 3"/>
          <p:cNvSpPr>
            <a:spLocks noGrp="1"/>
          </p:cNvSpPr>
          <p:nvPr>
            <p:ph type="ftr" sz="quarter" idx="11"/>
          </p:nvPr>
        </p:nvSpPr>
        <p:spPr>
          <a:xfrm>
            <a:off x="7810550" y="6492875"/>
            <a:ext cx="1358313" cy="365125"/>
          </a:xfrm>
        </p:spPr>
        <p:txBody>
          <a:bodyPr/>
          <a:lstStyle/>
          <a:p>
            <a:r>
              <a:rPr lang="en-US" sz="800" dirty="0"/>
              <a:t>© Charlie Andrew 2016</a:t>
            </a:r>
          </a:p>
        </p:txBody>
      </p:sp>
      <p:sp>
        <p:nvSpPr>
          <p:cNvPr id="3" name="TextBox 2"/>
          <p:cNvSpPr txBox="1"/>
          <p:nvPr/>
        </p:nvSpPr>
        <p:spPr>
          <a:xfrm>
            <a:off x="595646" y="2413456"/>
            <a:ext cx="1176777" cy="646331"/>
          </a:xfrm>
          <a:prstGeom prst="rect">
            <a:avLst/>
          </a:prstGeom>
          <a:noFill/>
        </p:spPr>
        <p:txBody>
          <a:bodyPr wrap="none" rtlCol="0">
            <a:spAutoFit/>
          </a:bodyPr>
          <a:lstStyle/>
          <a:p>
            <a:r>
              <a:rPr lang="en-US" sz="3600" dirty="0">
                <a:latin typeface="Herculanum"/>
                <a:cs typeface="Herculanum"/>
              </a:rPr>
              <a:t>past</a:t>
            </a:r>
          </a:p>
        </p:txBody>
      </p:sp>
      <p:sp>
        <p:nvSpPr>
          <p:cNvPr id="7" name="TextBox 6"/>
          <p:cNvSpPr txBox="1"/>
          <p:nvPr/>
        </p:nvSpPr>
        <p:spPr>
          <a:xfrm>
            <a:off x="3450248" y="2383983"/>
            <a:ext cx="1843130" cy="646331"/>
          </a:xfrm>
          <a:prstGeom prst="rect">
            <a:avLst/>
          </a:prstGeom>
          <a:noFill/>
        </p:spPr>
        <p:txBody>
          <a:bodyPr wrap="square" rtlCol="0">
            <a:spAutoFit/>
          </a:bodyPr>
          <a:lstStyle/>
          <a:p>
            <a:r>
              <a:rPr lang="en-US" sz="3600" dirty="0"/>
              <a:t>present</a:t>
            </a:r>
          </a:p>
        </p:txBody>
      </p:sp>
      <p:sp>
        <p:nvSpPr>
          <p:cNvPr id="8" name="TextBox 7"/>
          <p:cNvSpPr txBox="1"/>
          <p:nvPr/>
        </p:nvSpPr>
        <p:spPr>
          <a:xfrm>
            <a:off x="6704408" y="2498811"/>
            <a:ext cx="2212283" cy="461665"/>
          </a:xfrm>
          <a:prstGeom prst="rect">
            <a:avLst/>
          </a:prstGeom>
          <a:noFill/>
        </p:spPr>
        <p:txBody>
          <a:bodyPr wrap="none" rtlCol="0">
            <a:spAutoFit/>
          </a:bodyPr>
          <a:lstStyle/>
          <a:p>
            <a:r>
              <a:rPr lang="en-US" sz="2400" dirty="0">
                <a:latin typeface="Square One"/>
                <a:cs typeface="Square One"/>
              </a:rPr>
              <a:t>future</a:t>
            </a:r>
          </a:p>
        </p:txBody>
      </p:sp>
      <p:pic>
        <p:nvPicPr>
          <p:cNvPr id="4" name="Picture 3"/>
          <p:cNvPicPr>
            <a:picLocks noChangeAspect="1"/>
          </p:cNvPicPr>
          <p:nvPr/>
        </p:nvPicPr>
        <p:blipFill>
          <a:blip r:embed="rId2"/>
          <a:stretch>
            <a:fillRect/>
          </a:stretch>
        </p:blipFill>
        <p:spPr>
          <a:xfrm>
            <a:off x="94513" y="547490"/>
            <a:ext cx="2032000" cy="2032000"/>
          </a:xfrm>
          <a:prstGeom prst="rect">
            <a:avLst/>
          </a:prstGeom>
        </p:spPr>
      </p:pic>
      <p:pic>
        <p:nvPicPr>
          <p:cNvPr id="6" name="Picture 5" descr="graff-1710838__340.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578762" y="1277087"/>
            <a:ext cx="1563624" cy="1036320"/>
          </a:xfrm>
          <a:prstGeom prst="rect">
            <a:avLst/>
          </a:prstGeom>
        </p:spPr>
      </p:pic>
      <p:pic>
        <p:nvPicPr>
          <p:cNvPr id="18" name="Picture 17" descr="robot-148989__340.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218313" y="624531"/>
            <a:ext cx="1087008" cy="1794091"/>
          </a:xfrm>
          <a:prstGeom prst="rect">
            <a:avLst/>
          </a:prstGeom>
        </p:spPr>
      </p:pic>
      <p:pic>
        <p:nvPicPr>
          <p:cNvPr id="15" name="Picture 1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921521" y="134856"/>
            <a:ext cx="1778057" cy="668744"/>
          </a:xfrm>
          <a:prstGeom prst="rect">
            <a:avLst/>
          </a:prstGeom>
        </p:spPr>
      </p:pic>
      <p:sp>
        <p:nvSpPr>
          <p:cNvPr id="19" name="TextBox 18"/>
          <p:cNvSpPr txBox="1"/>
          <p:nvPr/>
        </p:nvSpPr>
        <p:spPr>
          <a:xfrm>
            <a:off x="1363327" y="4059974"/>
            <a:ext cx="6568374" cy="707886"/>
          </a:xfrm>
          <a:prstGeom prst="rect">
            <a:avLst/>
          </a:prstGeom>
          <a:noFill/>
        </p:spPr>
        <p:txBody>
          <a:bodyPr wrap="none" rtlCol="0">
            <a:spAutoFit/>
          </a:bodyPr>
          <a:lstStyle/>
          <a:p>
            <a:r>
              <a:rPr lang="en-US" sz="4000" dirty="0"/>
              <a:t>Did you remember your book?</a:t>
            </a:r>
          </a:p>
        </p:txBody>
      </p:sp>
      <p:sp>
        <p:nvSpPr>
          <p:cNvPr id="5" name="Rectangle 4">
            <a:extLst>
              <a:ext uri="{FF2B5EF4-FFF2-40B4-BE49-F238E27FC236}">
                <a16:creationId xmlns:a16="http://schemas.microsoft.com/office/drawing/2014/main" id="{7C999D68-C0B9-4E30-B5E8-EE168EBB01CC}"/>
              </a:ext>
            </a:extLst>
          </p:cNvPr>
          <p:cNvSpPr/>
          <p:nvPr/>
        </p:nvSpPr>
        <p:spPr>
          <a:xfrm>
            <a:off x="3546366" y="3244334"/>
            <a:ext cx="2051267" cy="369332"/>
          </a:xfrm>
          <a:prstGeom prst="rect">
            <a:avLst/>
          </a:prstGeom>
        </p:spPr>
        <p:txBody>
          <a:bodyPr wrap="none">
            <a:spAutoFit/>
          </a:bodyPr>
          <a:lstStyle/>
          <a:p>
            <a:r>
              <a:rPr lang="en-GB" dirty="0"/>
              <a:t>Which tense is this?</a:t>
            </a:r>
          </a:p>
        </p:txBody>
      </p:sp>
    </p:spTree>
    <p:extLst>
      <p:ext uri="{BB962C8B-B14F-4D97-AF65-F5344CB8AC3E}">
        <p14:creationId xmlns:p14="http://schemas.microsoft.com/office/powerpoint/2010/main" val="2479080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17782</TotalTime>
  <Words>1697</Words>
  <Application>Microsoft Office PowerPoint</Application>
  <PresentationFormat>On-screen Show (4:3)</PresentationFormat>
  <Paragraphs>210</Paragraphs>
  <Slides>21</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21</vt:i4>
      </vt:variant>
    </vt:vector>
  </HeadingPairs>
  <TitlesOfParts>
    <vt:vector size="34" baseType="lpstr">
      <vt:lpstr>American Typewriter</vt:lpstr>
      <vt:lpstr>Arial</vt:lpstr>
      <vt:lpstr>Arial Black</vt:lpstr>
      <vt:lpstr>Calibri</vt:lpstr>
      <vt:lpstr>Cambria</vt:lpstr>
      <vt:lpstr>Charter Roman</vt:lpstr>
      <vt:lpstr>Comic Sans MS</vt:lpstr>
      <vt:lpstr>Herculanum</vt:lpstr>
      <vt:lpstr>Holly Christmas</vt:lpstr>
      <vt:lpstr>Lucida Handwriting</vt:lpstr>
      <vt:lpstr>Papyrus</vt:lpstr>
      <vt:lpstr>Square One</vt:lpstr>
      <vt:lpstr>Office Theme</vt:lpstr>
      <vt:lpstr>maximum Classics – 24</vt:lpstr>
      <vt:lpstr>PowerPoint Presentation</vt:lpstr>
      <vt:lpstr>Quick fire verbs</vt:lpstr>
      <vt:lpstr>Spot the verbs</vt:lpstr>
      <vt:lpstr>Tense Hat Game</vt:lpstr>
      <vt:lpstr>Tense Hat Game</vt:lpstr>
      <vt:lpstr>Tense Hat Game</vt:lpstr>
      <vt:lpstr>Tense Hat Game</vt:lpstr>
      <vt:lpstr>Tense Hat Game</vt:lpstr>
      <vt:lpstr>Tense Hat Game</vt:lpstr>
      <vt:lpstr>Tense Hat Game</vt:lpstr>
      <vt:lpstr>Tense Hat Game</vt:lpstr>
      <vt:lpstr>Tense Hat Game</vt:lpstr>
      <vt:lpstr>Tense Hat Game</vt:lpstr>
      <vt:lpstr>Tense Hat Game</vt:lpstr>
      <vt:lpstr>Tense</vt:lpstr>
      <vt:lpstr>PowerPoint Presentation</vt:lpstr>
      <vt:lpstr>PowerPoint Presentation</vt:lpstr>
      <vt:lpstr>How to be good?</vt:lpstr>
      <vt:lpstr>PowerPoint Presentation</vt:lpstr>
      <vt:lpstr>Plenary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Classics Club Junior - I</dc:title>
  <dc:subject/>
  <dc:creator>Charlie Andrew</dc:creator>
  <cp:keywords/>
  <dc:description/>
  <cp:lastModifiedBy>Anna Turpie</cp:lastModifiedBy>
  <cp:revision>566</cp:revision>
  <cp:lastPrinted>2017-01-08T16:09:01Z</cp:lastPrinted>
  <dcterms:created xsi:type="dcterms:W3CDTF">2016-02-20T14:57:23Z</dcterms:created>
  <dcterms:modified xsi:type="dcterms:W3CDTF">2020-06-05T10:56:08Z</dcterms:modified>
  <cp:category/>
</cp:coreProperties>
</file>