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AB1DA4AE-0B0C-B546-BE87-9CE4CD2CDAE2}"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317363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B1DA4AE-0B0C-B546-BE87-9CE4CD2CDAE2}"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406173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B1DA4AE-0B0C-B546-BE87-9CE4CD2CDAE2}"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354697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B1DA4AE-0B0C-B546-BE87-9CE4CD2CDAE2}"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82630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B1DA4AE-0B0C-B546-BE87-9CE4CD2CDAE2}"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128108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AB1DA4AE-0B0C-B546-BE87-9CE4CD2CDAE2}"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403991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AB1DA4AE-0B0C-B546-BE87-9CE4CD2CDAE2}" type="datetimeFigureOut">
              <a:rPr lang="en-US" smtClean="0"/>
              <a:t>6/5/2020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240828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AB1DA4AE-0B0C-B546-BE87-9CE4CD2CDAE2}" type="datetimeFigureOut">
              <a:rPr lang="en-US" smtClean="0"/>
              <a:t>6/5/2020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1481859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DA4AE-0B0C-B546-BE87-9CE4CD2CDAE2}" type="datetimeFigureOut">
              <a:rPr lang="en-US" smtClean="0"/>
              <a:t>6/5/2020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2091328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AB1DA4AE-0B0C-B546-BE87-9CE4CD2CDAE2}"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184921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AB1DA4AE-0B0C-B546-BE87-9CE4CD2CDAE2}"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F158C-C317-D64B-A772-D3D0B02D832C}" type="slidenum">
              <a:rPr lang="en-US" smtClean="0"/>
              <a:t>‹#›</a:t>
            </a:fld>
            <a:endParaRPr lang="en-US"/>
          </a:p>
        </p:txBody>
      </p:sp>
    </p:spTree>
    <p:extLst>
      <p:ext uri="{BB962C8B-B14F-4D97-AF65-F5344CB8AC3E}">
        <p14:creationId xmlns:p14="http://schemas.microsoft.com/office/powerpoint/2010/main" val="275346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DA4AE-0B0C-B546-BE87-9CE4CD2CDAE2}" type="datetimeFigureOut">
              <a:rPr lang="en-US" smtClean="0"/>
              <a:t>6/5/2020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F158C-C317-D64B-A772-D3D0B02D832C}" type="slidenum">
              <a:rPr lang="en-US" smtClean="0"/>
              <a:t>‹#›</a:t>
            </a:fld>
            <a:endParaRPr lang="en-US"/>
          </a:p>
        </p:txBody>
      </p:sp>
    </p:spTree>
    <p:extLst>
      <p:ext uri="{BB962C8B-B14F-4D97-AF65-F5344CB8AC3E}">
        <p14:creationId xmlns:p14="http://schemas.microsoft.com/office/powerpoint/2010/main" val="4137262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 Target="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Mummification</a:t>
            </a:r>
          </a:p>
        </p:txBody>
      </p:sp>
      <p:pic>
        <p:nvPicPr>
          <p:cNvPr id="4" name="Picture 3"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327508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What happened when pharaohs died?</a:t>
            </a:r>
          </a:p>
        </p:txBody>
      </p:sp>
      <p:sp>
        <p:nvSpPr>
          <p:cNvPr id="4" name="TextBox 3"/>
          <p:cNvSpPr txBox="1"/>
          <p:nvPr/>
        </p:nvSpPr>
        <p:spPr>
          <a:xfrm>
            <a:off x="1041106" y="2013778"/>
            <a:ext cx="7104691" cy="4524315"/>
          </a:xfrm>
          <a:prstGeom prst="rect">
            <a:avLst/>
          </a:prstGeom>
          <a:noFill/>
        </p:spPr>
        <p:txBody>
          <a:bodyPr wrap="square" rtlCol="0">
            <a:spAutoFit/>
          </a:bodyPr>
          <a:lstStyle/>
          <a:p>
            <a:pPr algn="ctr"/>
            <a:r>
              <a:rPr lang="en-US" sz="2400" dirty="0"/>
              <a:t>The Egyptians believed that when they died, they would go to the underworld, or afterlife. This was their life after death. They also believed that due to living a new life, they would need to be a complete person. Only rich people could afford to be mummified ready for the afterlife, and they would be buried with lots of their possessions, food and drink. Sometimes, they were even buried with their slaves and pets to serve and protect them in their new life.</a:t>
            </a:r>
          </a:p>
          <a:p>
            <a:pPr algn="just"/>
            <a:endParaRPr lang="en-US" sz="2400" dirty="0"/>
          </a:p>
          <a:p>
            <a:pPr algn="ctr"/>
            <a:r>
              <a:rPr lang="en-US" sz="2400" dirty="0"/>
              <a:t>To ensure that they would be a person in the afterlife, the pharaohs were mummified.</a:t>
            </a:r>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213833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What did they do to the pharaoh’s body?</a:t>
            </a:r>
          </a:p>
        </p:txBody>
      </p:sp>
      <p:sp>
        <p:nvSpPr>
          <p:cNvPr id="4" name="TextBox 3"/>
          <p:cNvSpPr txBox="1"/>
          <p:nvPr/>
        </p:nvSpPr>
        <p:spPr>
          <a:xfrm>
            <a:off x="1041106" y="2013778"/>
            <a:ext cx="7104691" cy="4524315"/>
          </a:xfrm>
          <a:prstGeom prst="rect">
            <a:avLst/>
          </a:prstGeom>
          <a:noFill/>
        </p:spPr>
        <p:txBody>
          <a:bodyPr wrap="square" rtlCol="0">
            <a:spAutoFit/>
          </a:bodyPr>
          <a:lstStyle/>
          <a:p>
            <a:pPr algn="ctr"/>
            <a:r>
              <a:rPr lang="en-US" sz="2400" dirty="0"/>
              <a:t>They had to make sure that the pharaoh didn’t rot.</a:t>
            </a:r>
          </a:p>
          <a:p>
            <a:pPr algn="ctr"/>
            <a:endParaRPr lang="en-US" sz="2400" dirty="0"/>
          </a:p>
          <a:p>
            <a:pPr algn="ctr"/>
            <a:r>
              <a:rPr lang="en-US" sz="2400" dirty="0"/>
              <a:t>Think about bread that you have at home, or your sandwiches that you bring to school. What do you do to them to make sure that they don’t go rotten?</a:t>
            </a:r>
          </a:p>
          <a:p>
            <a:pPr algn="ctr"/>
            <a:endParaRPr lang="en-US" sz="2400" dirty="0"/>
          </a:p>
          <a:p>
            <a:pPr algn="ctr"/>
            <a:r>
              <a:rPr lang="en-US" sz="2400" dirty="0"/>
              <a:t>Exactly- you wrap them up to stop air and moisture getting to them. That is just what the Egyptians had to do to the pharaoh’s bodies so that they didn’t go rotten.</a:t>
            </a:r>
          </a:p>
          <a:p>
            <a:pPr algn="ctr"/>
            <a:endParaRPr lang="en-US" sz="2400" dirty="0"/>
          </a:p>
          <a:p>
            <a:pPr algn="ctr"/>
            <a:r>
              <a:rPr lang="en-US" sz="2400" dirty="0"/>
              <a:t>It is called preserving the body.</a:t>
            </a:r>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282917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10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8" dur="1000"/>
                                        <p:tgtEl>
                                          <p:spTgt spid="4">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10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4">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1000"/>
                                        <p:tgtEl>
                                          <p:spTgt spid="4">
                                            <p:txEl>
                                              <p:pRg st="6" end="6"/>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So, how did they preserve the pharaoh’s body?</a:t>
            </a:r>
          </a:p>
        </p:txBody>
      </p:sp>
      <p:sp>
        <p:nvSpPr>
          <p:cNvPr id="4" name="TextBox 3"/>
          <p:cNvSpPr txBox="1"/>
          <p:nvPr/>
        </p:nvSpPr>
        <p:spPr>
          <a:xfrm>
            <a:off x="1066864" y="2105313"/>
            <a:ext cx="7104691" cy="2677656"/>
          </a:xfrm>
          <a:prstGeom prst="rect">
            <a:avLst/>
          </a:prstGeom>
          <a:noFill/>
        </p:spPr>
        <p:txBody>
          <a:bodyPr wrap="square" rtlCol="0">
            <a:spAutoFit/>
          </a:bodyPr>
          <a:lstStyle/>
          <a:p>
            <a:pPr algn="ctr"/>
            <a:r>
              <a:rPr lang="en-US" sz="2400" dirty="0"/>
              <a:t>It usually took around 70 days to embalm a body and the process would be performed by a priest who would wear the mask of a jackal to represent Anubis, the god of death and embalming.</a:t>
            </a:r>
          </a:p>
          <a:p>
            <a:pPr algn="ctr"/>
            <a:endParaRPr lang="en-US" sz="2400" dirty="0"/>
          </a:p>
          <a:p>
            <a:pPr algn="ctr"/>
            <a:r>
              <a:rPr lang="en-US" sz="2400" dirty="0"/>
              <a:t>There were around 10 steps to mummification</a:t>
            </a:r>
          </a:p>
          <a:p>
            <a:pPr algn="ctr"/>
            <a:endParaRPr lang="en-US" sz="2400" dirty="0"/>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263181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10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8"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So, how did they preserve the pharaoh’s body?</a:t>
            </a:r>
          </a:p>
        </p:txBody>
      </p:sp>
      <p:sp>
        <p:nvSpPr>
          <p:cNvPr id="4" name="TextBox 3"/>
          <p:cNvSpPr txBox="1"/>
          <p:nvPr/>
        </p:nvSpPr>
        <p:spPr>
          <a:xfrm>
            <a:off x="1066864" y="1727730"/>
            <a:ext cx="7104691" cy="4893647"/>
          </a:xfrm>
          <a:prstGeom prst="rect">
            <a:avLst/>
          </a:prstGeom>
          <a:noFill/>
        </p:spPr>
        <p:txBody>
          <a:bodyPr wrap="square" rtlCol="0">
            <a:spAutoFit/>
          </a:bodyPr>
          <a:lstStyle/>
          <a:p>
            <a:pPr marL="457200" indent="-457200">
              <a:buFont typeface="+mj-lt"/>
              <a:buAutoNum type="arabicPeriod"/>
            </a:pPr>
            <a:r>
              <a:rPr lang="en-US" sz="2400" dirty="0"/>
              <a:t>The body was washed and purified- the pharaoh had to be clean ready for their next life.</a:t>
            </a:r>
          </a:p>
          <a:p>
            <a:pPr marL="457200" indent="-457200">
              <a:buFont typeface="+mj-lt"/>
              <a:buAutoNum type="arabicPeriod"/>
            </a:pPr>
            <a:r>
              <a:rPr lang="en-US" sz="2400" dirty="0"/>
              <a:t>The brain was usually removed, but not always. If it was, it would have been removed with a hook which was poked up the nose to reach the brain and then wiggled around to turn the brain into mush.</a:t>
            </a:r>
          </a:p>
          <a:p>
            <a:pPr marL="457200" indent="-457200">
              <a:buFont typeface="+mj-lt"/>
              <a:buAutoNum type="arabicPeriod"/>
            </a:pPr>
            <a:r>
              <a:rPr lang="en-US" sz="2400" dirty="0"/>
              <a:t>A small cut would be made in the left hand side of the pharaoh’s body and the lungs, stomach, liver and intestines were removed and put into separate pots, called </a:t>
            </a:r>
            <a:r>
              <a:rPr lang="en-US" sz="2400" dirty="0">
                <a:hlinkClick r:id="rId2" action="ppaction://hlinksldjump"/>
              </a:rPr>
              <a:t>canopic jars. </a:t>
            </a:r>
            <a:r>
              <a:rPr lang="en-US" sz="2400" dirty="0"/>
              <a:t>The heart was not removed because it was thought to be the </a:t>
            </a:r>
            <a:r>
              <a:rPr lang="en-US" sz="2400" dirty="0" err="1"/>
              <a:t>centre</a:t>
            </a:r>
            <a:r>
              <a:rPr lang="en-US" sz="2400" dirty="0"/>
              <a:t> of intelligence and emotion.</a:t>
            </a:r>
          </a:p>
        </p:txBody>
      </p:sp>
      <p:pic>
        <p:nvPicPr>
          <p:cNvPr id="5" name="Picture 4" descr="mummy_casket.teach.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40650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8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800"/>
                                        <p:tgtEl>
                                          <p:spTgt spid="4">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8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4" dur="8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8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0" dur="8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So, how did they preserve the pharaoh’s body?</a:t>
            </a:r>
          </a:p>
        </p:txBody>
      </p:sp>
      <p:sp>
        <p:nvSpPr>
          <p:cNvPr id="4" name="TextBox 3"/>
          <p:cNvSpPr txBox="1"/>
          <p:nvPr/>
        </p:nvSpPr>
        <p:spPr>
          <a:xfrm>
            <a:off x="1066864" y="1876475"/>
            <a:ext cx="7104691" cy="4524315"/>
          </a:xfrm>
          <a:prstGeom prst="rect">
            <a:avLst/>
          </a:prstGeom>
          <a:noFill/>
        </p:spPr>
        <p:txBody>
          <a:bodyPr wrap="square" rtlCol="0">
            <a:spAutoFit/>
          </a:bodyPr>
          <a:lstStyle/>
          <a:p>
            <a:pPr marL="457200" indent="-457200">
              <a:buFont typeface="+mj-lt"/>
              <a:buAutoNum type="arabicPeriod" startAt="4"/>
            </a:pPr>
            <a:r>
              <a:rPr lang="en-US" sz="2400" dirty="0"/>
              <a:t>The body was then covered with a natural salt called </a:t>
            </a:r>
            <a:r>
              <a:rPr lang="en-US" sz="2400" dirty="0" err="1"/>
              <a:t>natron</a:t>
            </a:r>
            <a:r>
              <a:rPr lang="en-US" sz="2400" dirty="0"/>
              <a:t> which helped to dry out the body to stop it from decaying. The body would be buried in this </a:t>
            </a:r>
            <a:r>
              <a:rPr lang="en-US" sz="2400" dirty="0" err="1"/>
              <a:t>natron</a:t>
            </a:r>
            <a:r>
              <a:rPr lang="en-US" sz="2400" dirty="0"/>
              <a:t> for 40 days. After this, the body would be thinner and darker because it had no moisture in it. </a:t>
            </a:r>
          </a:p>
          <a:p>
            <a:pPr marL="457200" indent="-457200">
              <a:buFont typeface="+mj-lt"/>
              <a:buAutoNum type="arabicPeriod" startAt="4"/>
            </a:pPr>
            <a:r>
              <a:rPr lang="en-US" sz="2400" dirty="0"/>
              <a:t>Resin soaked linin would then be inserted into the body through the cut in the side to fill the empty space.</a:t>
            </a:r>
          </a:p>
          <a:p>
            <a:pPr marL="457200" indent="-457200">
              <a:buFont typeface="+mj-lt"/>
              <a:buAutoNum type="arabicPeriod" startAt="4"/>
            </a:pPr>
            <a:r>
              <a:rPr lang="en-US" sz="2400" dirty="0"/>
              <a:t>A make-up artist would then ensure that the pharaoh was looking their best for their next life with make-up and a wig.</a:t>
            </a:r>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335757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8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800"/>
                                        <p:tgtEl>
                                          <p:spTgt spid="4">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8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4" dur="8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8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0" dur="8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274638"/>
            <a:ext cx="7010272" cy="1143000"/>
          </a:xfrm>
        </p:spPr>
        <p:txBody>
          <a:bodyPr>
            <a:normAutofit fontScale="90000"/>
          </a:bodyPr>
          <a:lstStyle/>
          <a:p>
            <a:r>
              <a:rPr lang="en-US" dirty="0"/>
              <a:t>So, how did they preserve the pharaoh’s body?</a:t>
            </a:r>
          </a:p>
        </p:txBody>
      </p:sp>
      <p:sp>
        <p:nvSpPr>
          <p:cNvPr id="4" name="TextBox 3"/>
          <p:cNvSpPr txBox="1"/>
          <p:nvPr/>
        </p:nvSpPr>
        <p:spPr>
          <a:xfrm>
            <a:off x="1066864" y="1629347"/>
            <a:ext cx="7104691" cy="5262979"/>
          </a:xfrm>
          <a:prstGeom prst="rect">
            <a:avLst/>
          </a:prstGeom>
          <a:noFill/>
        </p:spPr>
        <p:txBody>
          <a:bodyPr wrap="square" rtlCol="0">
            <a:spAutoFit/>
          </a:bodyPr>
          <a:lstStyle/>
          <a:p>
            <a:pPr marL="457200" indent="-457200">
              <a:buFont typeface="+mj-lt"/>
              <a:buAutoNum type="arabicPeriod" startAt="7"/>
            </a:pPr>
            <a:r>
              <a:rPr lang="en-US" sz="2400" dirty="0"/>
              <a:t>Oils of myrrh, juniper and crushed thyme leaves were then used to perfume the body.</a:t>
            </a:r>
          </a:p>
          <a:p>
            <a:pPr marL="457200" indent="-457200">
              <a:buFont typeface="+mj-lt"/>
              <a:buAutoNum type="arabicPeriod" startAt="7"/>
            </a:pPr>
            <a:r>
              <a:rPr lang="en-US" sz="2400" dirty="0"/>
              <a:t>Pine resin was then melted and applied to the body to seal and help preserve it. The wound would be covered whilst a priest wafted incense to purify the air.</a:t>
            </a:r>
          </a:p>
          <a:p>
            <a:pPr marL="457200" indent="-457200">
              <a:buFont typeface="+mj-lt"/>
              <a:buAutoNum type="arabicPeriod" startAt="7"/>
            </a:pPr>
            <a:r>
              <a:rPr lang="en-US" sz="2400" dirty="0"/>
              <a:t>The body was then wrapped in linin. Different shaped charms would be placed between layers of the linin. These were called amulets. </a:t>
            </a:r>
          </a:p>
          <a:p>
            <a:pPr marL="457200" indent="-457200">
              <a:buFont typeface="+mj-lt"/>
              <a:buAutoNum type="arabicPeriod" startAt="7"/>
            </a:pPr>
            <a:r>
              <a:rPr lang="en-US" sz="2400" dirty="0"/>
              <a:t>The mask was then fitted, a cartouche with the pharaoh’s name would be attached to them, and they would be placed into their casket, and sometimes into a sarcophagus.</a:t>
            </a:r>
          </a:p>
          <a:p>
            <a:pPr algn="ctr"/>
            <a:endParaRPr lang="en-US" sz="2400" dirty="0"/>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Tree>
    <p:extLst>
      <p:ext uri="{BB962C8B-B14F-4D97-AF65-F5344CB8AC3E}">
        <p14:creationId xmlns:p14="http://schemas.microsoft.com/office/powerpoint/2010/main" val="35364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8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800"/>
                                        <p:tgtEl>
                                          <p:spTgt spid="4">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8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4" dur="8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8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0" dur="8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8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26" dur="8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64" y="32"/>
            <a:ext cx="7010272" cy="1143000"/>
          </a:xfrm>
        </p:spPr>
        <p:txBody>
          <a:bodyPr>
            <a:normAutofit/>
          </a:bodyPr>
          <a:lstStyle/>
          <a:p>
            <a:r>
              <a:rPr lang="en-US" dirty="0"/>
              <a:t>Canopic Jars</a:t>
            </a:r>
          </a:p>
        </p:txBody>
      </p:sp>
      <p:pic>
        <p:nvPicPr>
          <p:cNvPr id="5" name="Picture 4"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6864" cy="2361325"/>
          </a:xfrm>
          <a:prstGeom prst="rect">
            <a:avLst/>
          </a:prstGeom>
        </p:spPr>
      </p:pic>
      <p:pic>
        <p:nvPicPr>
          <p:cNvPr id="6" name="Picture 5" descr="mummy_casket.tea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136" y="0"/>
            <a:ext cx="1066864" cy="2361325"/>
          </a:xfrm>
          <a:prstGeom prst="rect">
            <a:avLst/>
          </a:prstGeom>
        </p:spPr>
      </p:pic>
      <p:sp>
        <p:nvSpPr>
          <p:cNvPr id="3" name="TextBox 2"/>
          <p:cNvSpPr txBox="1"/>
          <p:nvPr/>
        </p:nvSpPr>
        <p:spPr>
          <a:xfrm>
            <a:off x="1066864" y="866697"/>
            <a:ext cx="7010272" cy="1938992"/>
          </a:xfrm>
          <a:prstGeom prst="rect">
            <a:avLst/>
          </a:prstGeom>
          <a:noFill/>
        </p:spPr>
        <p:txBody>
          <a:bodyPr wrap="square" rtlCol="0">
            <a:spAutoFit/>
          </a:bodyPr>
          <a:lstStyle/>
          <a:p>
            <a:r>
              <a:rPr lang="en-US" sz="2400" dirty="0"/>
              <a:t>The canopic jars were each different, they all had the head of a different animal which each represented the sons of Horus. The canopic jars were placed in a special chest which was placed in the tomb with the pharaoh.</a:t>
            </a:r>
          </a:p>
        </p:txBody>
      </p:sp>
      <p:pic>
        <p:nvPicPr>
          <p:cNvPr id="7" name="Picture 6"/>
          <p:cNvPicPr>
            <a:picLocks noChangeAspect="1"/>
          </p:cNvPicPr>
          <p:nvPr/>
        </p:nvPicPr>
        <p:blipFill>
          <a:blip r:embed="rId3"/>
          <a:stretch>
            <a:fillRect/>
          </a:stretch>
        </p:blipFill>
        <p:spPr>
          <a:xfrm>
            <a:off x="3024903" y="2361325"/>
            <a:ext cx="3393343" cy="1899682"/>
          </a:xfrm>
          <a:prstGeom prst="rect">
            <a:avLst/>
          </a:prstGeom>
        </p:spPr>
      </p:pic>
      <p:sp>
        <p:nvSpPr>
          <p:cNvPr id="8" name="Rectangle 7"/>
          <p:cNvSpPr/>
          <p:nvPr/>
        </p:nvSpPr>
        <p:spPr>
          <a:xfrm>
            <a:off x="1066864" y="4368709"/>
            <a:ext cx="7010272" cy="2308324"/>
          </a:xfrm>
          <a:prstGeom prst="rect">
            <a:avLst/>
          </a:prstGeom>
        </p:spPr>
        <p:txBody>
          <a:bodyPr wrap="square">
            <a:spAutoFit/>
          </a:bodyPr>
          <a:lstStyle/>
          <a:p>
            <a:r>
              <a:rPr lang="en-US" sz="2400" dirty="0"/>
              <a:t>1. </a:t>
            </a:r>
            <a:r>
              <a:rPr lang="en-US" sz="2400" b="1" dirty="0" err="1"/>
              <a:t>Imsety</a:t>
            </a:r>
            <a:r>
              <a:rPr lang="en-US" sz="2400" dirty="0"/>
              <a:t> had a </a:t>
            </a:r>
            <a:r>
              <a:rPr lang="en-US" sz="2400" b="1" dirty="0"/>
              <a:t>human head</a:t>
            </a:r>
            <a:r>
              <a:rPr lang="en-US" sz="2400" dirty="0"/>
              <a:t>, protected the </a:t>
            </a:r>
            <a:r>
              <a:rPr lang="en-US" sz="2400" b="1" dirty="0"/>
              <a:t>liver</a:t>
            </a:r>
            <a:r>
              <a:rPr lang="en-US" sz="2400" dirty="0"/>
              <a:t>.</a:t>
            </a:r>
          </a:p>
          <a:p>
            <a:r>
              <a:rPr lang="en-US" sz="2400" dirty="0"/>
              <a:t>2. </a:t>
            </a:r>
            <a:r>
              <a:rPr lang="en-US" sz="2400" b="1" dirty="0" err="1"/>
              <a:t>Qebehsenuf</a:t>
            </a:r>
            <a:r>
              <a:rPr lang="en-US" sz="2400" dirty="0"/>
              <a:t> had the </a:t>
            </a:r>
            <a:r>
              <a:rPr lang="en-US" sz="2400" b="1" dirty="0"/>
              <a:t>head of a falcon</a:t>
            </a:r>
            <a:r>
              <a:rPr lang="en-US" sz="2400" dirty="0"/>
              <a:t> and guarded the </a:t>
            </a:r>
            <a:r>
              <a:rPr lang="en-US" sz="2400" b="1" dirty="0"/>
              <a:t>intestines</a:t>
            </a:r>
            <a:r>
              <a:rPr lang="en-US" sz="2400" dirty="0"/>
              <a:t>.</a:t>
            </a:r>
          </a:p>
          <a:p>
            <a:r>
              <a:rPr lang="en-US" sz="2400" dirty="0"/>
              <a:t>3. </a:t>
            </a:r>
            <a:r>
              <a:rPr lang="en-US" sz="2400" b="1" dirty="0" err="1"/>
              <a:t>Hapy</a:t>
            </a:r>
            <a:r>
              <a:rPr lang="en-US" sz="2400" dirty="0"/>
              <a:t> had a </a:t>
            </a:r>
            <a:r>
              <a:rPr lang="en-US" sz="2400" b="1" dirty="0"/>
              <a:t>baboon head</a:t>
            </a:r>
            <a:r>
              <a:rPr lang="en-US" sz="2400" dirty="0"/>
              <a:t> protected the </a:t>
            </a:r>
            <a:r>
              <a:rPr lang="en-US" sz="2400" b="1" dirty="0"/>
              <a:t>lungs</a:t>
            </a:r>
            <a:r>
              <a:rPr lang="en-US" sz="2400" dirty="0"/>
              <a:t>.</a:t>
            </a:r>
          </a:p>
          <a:p>
            <a:r>
              <a:rPr lang="en-US" sz="2400" dirty="0"/>
              <a:t>4. </a:t>
            </a:r>
            <a:r>
              <a:rPr lang="en-US" sz="2400" b="1" dirty="0" err="1"/>
              <a:t>Duamatef</a:t>
            </a:r>
            <a:r>
              <a:rPr lang="en-US" sz="2400" dirty="0"/>
              <a:t> had the </a:t>
            </a:r>
            <a:r>
              <a:rPr lang="en-US" sz="2400" b="1" dirty="0"/>
              <a:t>head of a jackal</a:t>
            </a:r>
            <a:r>
              <a:rPr lang="en-US" sz="2400" dirty="0"/>
              <a:t>, and guarded the </a:t>
            </a:r>
            <a:r>
              <a:rPr lang="en-US" sz="2400" b="1" dirty="0"/>
              <a:t>stomach</a:t>
            </a:r>
            <a:r>
              <a:rPr lang="en-US" sz="2400" dirty="0"/>
              <a:t>.	</a:t>
            </a:r>
          </a:p>
        </p:txBody>
      </p:sp>
      <p:sp>
        <p:nvSpPr>
          <p:cNvPr id="9" name="Action Button: Back or Previous 8">
            <a:hlinkClick r:id="rId4" action="ppaction://hlinksldjump" highlightClick="1"/>
          </p:cNvPr>
          <p:cNvSpPr/>
          <p:nvPr/>
        </p:nvSpPr>
        <p:spPr>
          <a:xfrm>
            <a:off x="80085" y="6169298"/>
            <a:ext cx="652121" cy="59927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172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8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8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800"/>
                                        <p:tgtEl>
                                          <p:spTgt spid="8">
                                            <p:txEl>
                                              <p:pRg st="1" end="1"/>
                                            </p:txEl>
                                          </p:spTgt>
                                        </p:tgtEl>
                                        <p:attrNameLst>
                                          <p:attrName>ppt_y</p:attrName>
                                        </p:attrNameLst>
                                      </p:cBhvr>
                                      <p:tavLst>
                                        <p:tav tm="0">
                                          <p:val>
                                            <p:strVal val="#ppt_y+#ppt_h*1.125000"/>
                                          </p:val>
                                        </p:tav>
                                        <p:tav tm="100000">
                                          <p:val>
                                            <p:strVal val="#ppt_y"/>
                                          </p:val>
                                        </p:tav>
                                      </p:tavLst>
                                    </p:anim>
                                    <p:animEffect transition="in" filter="wipe(up)">
                                      <p:cBhvr>
                                        <p:cTn id="14" dur="800"/>
                                        <p:tgtEl>
                                          <p:spTgt spid="8">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800"/>
                                        <p:tgtEl>
                                          <p:spTgt spid="8">
                                            <p:txEl>
                                              <p:pRg st="2" end="2"/>
                                            </p:txEl>
                                          </p:spTgt>
                                        </p:tgtEl>
                                        <p:attrNameLst>
                                          <p:attrName>ppt_y</p:attrName>
                                        </p:attrNameLst>
                                      </p:cBhvr>
                                      <p:tavLst>
                                        <p:tav tm="0">
                                          <p:val>
                                            <p:strVal val="#ppt_y+#ppt_h*1.125000"/>
                                          </p:val>
                                        </p:tav>
                                        <p:tav tm="100000">
                                          <p:val>
                                            <p:strVal val="#ppt_y"/>
                                          </p:val>
                                        </p:tav>
                                      </p:tavLst>
                                    </p:anim>
                                    <p:animEffect transition="in" filter="wipe(up)">
                                      <p:cBhvr>
                                        <p:cTn id="20" dur="800"/>
                                        <p:tgtEl>
                                          <p:spTgt spid="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800"/>
                                        <p:tgtEl>
                                          <p:spTgt spid="8">
                                            <p:txEl>
                                              <p:pRg st="3" end="3"/>
                                            </p:txEl>
                                          </p:spTgt>
                                        </p:tgtEl>
                                        <p:attrNameLst>
                                          <p:attrName>ppt_y</p:attrName>
                                        </p:attrNameLst>
                                      </p:cBhvr>
                                      <p:tavLst>
                                        <p:tav tm="0">
                                          <p:val>
                                            <p:strVal val="#ppt_y+#ppt_h*1.125000"/>
                                          </p:val>
                                        </p:tav>
                                        <p:tav tm="100000">
                                          <p:val>
                                            <p:strVal val="#ppt_y"/>
                                          </p:val>
                                        </p:tav>
                                      </p:tavLst>
                                    </p:anim>
                                    <p:animEffect transition="in" filter="wipe(up)">
                                      <p:cBhvr>
                                        <p:cTn id="26" dur="8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TotalTime>
  <Words>716</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Mummification</vt:lpstr>
      <vt:lpstr>What happened when pharaohs died?</vt:lpstr>
      <vt:lpstr>What did they do to the pharaoh’s body?</vt:lpstr>
      <vt:lpstr>So, how did they preserve the pharaoh’s body?</vt:lpstr>
      <vt:lpstr>So, how did they preserve the pharaoh’s body?</vt:lpstr>
      <vt:lpstr>So, how did they preserve the pharaoh’s body?</vt:lpstr>
      <vt:lpstr>So, how did they preserve the pharaoh’s body?</vt:lpstr>
      <vt:lpstr>Canopic Jars</vt:lpstr>
    </vt:vector>
  </TitlesOfParts>
  <Company>All Saints Junior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Mummification</dc:title>
  <dc:creator>Natalie Needham</dc:creator>
  <cp:lastModifiedBy>Anna Turpie</cp:lastModifiedBy>
  <cp:revision>9</cp:revision>
  <dcterms:created xsi:type="dcterms:W3CDTF">2012-02-04T18:43:15Z</dcterms:created>
  <dcterms:modified xsi:type="dcterms:W3CDTF">2020-06-05T10:57:16Z</dcterms:modified>
</cp:coreProperties>
</file>