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416" r:id="rId2"/>
    <p:sldId id="419" r:id="rId3"/>
    <p:sldId id="421" r:id="rId4"/>
    <p:sldId id="422" r:id="rId5"/>
    <p:sldId id="423" r:id="rId6"/>
    <p:sldId id="424" r:id="rId7"/>
    <p:sldId id="425" r:id="rId8"/>
    <p:sldId id="426" r:id="rId9"/>
    <p:sldId id="420" r:id="rId10"/>
    <p:sldId id="418" r:id="rId11"/>
    <p:sldId id="407" r:id="rId12"/>
    <p:sldId id="398" r:id="rId13"/>
    <p:sldId id="427" r:id="rId14"/>
    <p:sldId id="428" r:id="rId15"/>
    <p:sldId id="429" r:id="rId16"/>
    <p:sldId id="430" r:id="rId17"/>
    <p:sldId id="431" r:id="rId18"/>
    <p:sldId id="432" r:id="rId19"/>
    <p:sldId id="433" r:id="rId20"/>
    <p:sldId id="434" r:id="rId21"/>
    <p:sldId id="435" r:id="rId22"/>
    <p:sldId id="436" r:id="rId23"/>
    <p:sldId id="437" r:id="rId24"/>
    <p:sldId id="438" r:id="rId25"/>
    <p:sldId id="439" r:id="rId26"/>
    <p:sldId id="39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6">
          <p15:clr>
            <a:srgbClr val="A4A3A4"/>
          </p15:clr>
        </p15:guide>
        <p15:guide id="2" pos="7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6C2FF"/>
    <a:srgbClr val="B2DCFF"/>
    <a:srgbClr val="8FCAFF"/>
    <a:srgbClr val="E1F0FF"/>
    <a:srgbClr val="DDECFF"/>
    <a:srgbClr val="A3E4FF"/>
    <a:srgbClr val="0E0D78"/>
    <a:srgbClr val="AE661C"/>
    <a:srgbClr val="DCD116"/>
    <a:srgbClr val="F7FC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2"/>
      </p:cViewPr>
      <p:guideLst>
        <p:guide orient="horz" pos="2106"/>
        <p:guide pos="71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3A823-662A-1C4F-A185-69938885C5CC}" type="datetime1">
              <a:rPr lang="en-GB" smtClean="0"/>
              <a:t>28/06/2020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D28A5-E1C8-F844-B698-DC7B6633C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76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23343-F485-EE47-AC49-E027F3AD04C7}" type="datetime1">
              <a:rPr lang="en-GB" smtClean="0"/>
              <a:t>28/06/2020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00809-809D-ED43-B3E9-0FF968C97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677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00809-809D-ED43-B3E9-0FF968C97F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99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BA12C-221A-F24A-A8E1-FCDEA32FC8A5}" type="datetime1">
              <a:rPr lang="en-GB" smtClean="0"/>
              <a:t>28/06/2020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6609-56D0-F341-A2BA-FEC882F7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29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2985-3572-EB48-AFE0-92BB10D89089}" type="datetime1">
              <a:rPr lang="en-GB" smtClean="0"/>
              <a:t>28/06/2020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6609-56D0-F341-A2BA-FEC882F7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832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6E1AF-A169-3349-9CC7-27061662D5F3}" type="datetime1">
              <a:rPr lang="en-GB" smtClean="0"/>
              <a:t>28/06/2020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6609-56D0-F341-A2BA-FEC882F7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83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1893-115A-364D-9D73-756F7DB77085}" type="datetime1">
              <a:rPr lang="en-GB" smtClean="0"/>
              <a:t>28/06/2020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6609-56D0-F341-A2BA-FEC882F7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2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0673-B61A-F049-95F4-2128A4B4F46A}" type="datetime1">
              <a:rPr lang="en-GB" smtClean="0"/>
              <a:t>28/06/2020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6609-56D0-F341-A2BA-FEC882F7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52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59EF-C9B1-1242-B63C-87F1C864CFB7}" type="datetime1">
              <a:rPr lang="en-GB" smtClean="0"/>
              <a:t>28/06/2020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6609-56D0-F341-A2BA-FEC882F7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98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9E2B5-44AD-5C4D-BEC8-A10624ED80BE}" type="datetime1">
              <a:rPr lang="en-GB" smtClean="0"/>
              <a:t>28/06/2020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6609-56D0-F341-A2BA-FEC882F7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28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F1E0-1C8E-DC45-B9E8-A52AAD3504AA}" type="datetime1">
              <a:rPr lang="en-GB" smtClean="0"/>
              <a:t>28/06/2020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6609-56D0-F341-A2BA-FEC882F7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07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87DA-BBD4-8049-AF2C-C75D64E66C0D}" type="datetime1">
              <a:rPr lang="en-GB" smtClean="0"/>
              <a:t>28/06/2020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6609-56D0-F341-A2BA-FEC882F7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43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57D6-11C4-1F40-AB2D-110FE89AD0E7}" type="datetime1">
              <a:rPr lang="en-GB" smtClean="0"/>
              <a:t>28/06/2020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6609-56D0-F341-A2BA-FEC882F7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43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F99B-A893-3547-8B1C-026FE7E6145D}" type="datetime1">
              <a:rPr lang="en-GB" smtClean="0"/>
              <a:t>28/06/2020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6609-56D0-F341-A2BA-FEC882F7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91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AB4C3-4DFB-FA4D-9330-2C271CD5E886}" type="datetime1">
              <a:rPr lang="en-GB" smtClean="0"/>
              <a:t>28/06/2020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Charlie Andrew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36609-56D0-F341-A2BA-FEC882F7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203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6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6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6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86923"/>
            <a:ext cx="7772400" cy="1470025"/>
          </a:xfrm>
        </p:spPr>
        <p:txBody>
          <a:bodyPr/>
          <a:lstStyle/>
          <a:p>
            <a:r>
              <a:rPr lang="en-US" b="1">
                <a:solidFill>
                  <a:schemeClr val="bg1">
                    <a:lumMod val="50000"/>
                  </a:schemeClr>
                </a:solidFill>
                <a:latin typeface="Herculanum"/>
                <a:cs typeface="Herculanum"/>
              </a:rPr>
              <a:t>maximum Classics –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Herculanum"/>
                <a:cs typeface="Herculanum"/>
              </a:rPr>
              <a:t>27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0844" y="4777503"/>
            <a:ext cx="6400800" cy="920338"/>
          </a:xfrm>
        </p:spPr>
        <p:txBody>
          <a:bodyPr>
            <a:normAutofit/>
          </a:bodyPr>
          <a:lstStyle/>
          <a:p>
            <a:r>
              <a:rPr lang="en-US" dirty="0">
                <a:latin typeface="Papyrus"/>
                <a:cs typeface="Papyrus"/>
              </a:rPr>
              <a:t>Putting it all together</a:t>
            </a:r>
          </a:p>
        </p:txBody>
      </p:sp>
      <p:pic>
        <p:nvPicPr>
          <p:cNvPr id="4" name="Picture 3" descr="iucundus_large_colour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9020" y="710046"/>
            <a:ext cx="2949546" cy="3277273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86791" y="6497765"/>
            <a:ext cx="1358313" cy="365125"/>
          </a:xfrm>
        </p:spPr>
        <p:txBody>
          <a:bodyPr/>
          <a:lstStyle/>
          <a:p>
            <a:r>
              <a:rPr lang="en-US" sz="800" dirty="0"/>
              <a:t>© Charlie Andrew 2016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991224" y="5547643"/>
            <a:ext cx="3502491" cy="113200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Language L.O. </a:t>
            </a:r>
            <a:r>
              <a:rPr lang="en-GB" dirty="0">
                <a:solidFill>
                  <a:schemeClr val="accent3"/>
                </a:solidFill>
              </a:rPr>
              <a:t>to recap and use all out Latin language learning so far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144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3458" y="4811666"/>
            <a:ext cx="1817325" cy="6867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err="1">
                <a:solidFill>
                  <a:schemeClr val="accent2"/>
                </a:solidFill>
              </a:rPr>
              <a:t>sunt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440783" y="4811666"/>
            <a:ext cx="2800350" cy="777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4000" dirty="0"/>
              <a:t>they are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81680" cy="79653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F7F7F"/>
                </a:solidFill>
                <a:latin typeface="Papyrus"/>
                <a:cs typeface="Papyrus"/>
              </a:rPr>
              <a:t>‘being’ verbs</a:t>
            </a:r>
            <a:endParaRPr lang="en-US" dirty="0"/>
          </a:p>
        </p:txBody>
      </p:sp>
      <p:pic>
        <p:nvPicPr>
          <p:cNvPr id="12" name="Picture 11" descr="mouse-305459_960_720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48326"/>
            <a:ext cx="1980936" cy="1956480"/>
          </a:xfrm>
          <a:prstGeom prst="rect">
            <a:avLst/>
          </a:prstGeom>
        </p:spPr>
      </p:pic>
      <p:pic>
        <p:nvPicPr>
          <p:cNvPr id="16" name="Picture 15" descr="viking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861869"/>
            <a:ext cx="2259103" cy="2711316"/>
          </a:xfrm>
          <a:prstGeom prst="rect">
            <a:avLst/>
          </a:prstGeom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3623458" y="1155715"/>
            <a:ext cx="1817325" cy="7061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4000" b="1" dirty="0">
                <a:solidFill>
                  <a:schemeClr val="accent1"/>
                </a:solidFill>
              </a:rPr>
              <a:t>sum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40783" y="1153983"/>
            <a:ext cx="1085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I am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40783" y="1861869"/>
            <a:ext cx="17526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you are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623458" y="1861869"/>
            <a:ext cx="6475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chemeClr val="accent3"/>
                </a:solidFill>
              </a:rPr>
              <a:t>es</a:t>
            </a:r>
            <a:endParaRPr lang="en-US" sz="4000" dirty="0"/>
          </a:p>
        </p:txBody>
      </p:sp>
      <p:sp>
        <p:nvSpPr>
          <p:cNvPr id="24" name="Rectangle 23"/>
          <p:cNvSpPr/>
          <p:nvPr/>
        </p:nvSpPr>
        <p:spPr>
          <a:xfrm>
            <a:off x="3623458" y="2565580"/>
            <a:ext cx="8253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chemeClr val="accent2"/>
                </a:solidFill>
              </a:rPr>
              <a:t>est</a:t>
            </a:r>
            <a:endParaRPr lang="en-US" sz="4000" dirty="0"/>
          </a:p>
        </p:txBody>
      </p:sp>
      <p:sp>
        <p:nvSpPr>
          <p:cNvPr id="25" name="Rectangle 24"/>
          <p:cNvSpPr/>
          <p:nvPr/>
        </p:nvSpPr>
        <p:spPr>
          <a:xfrm>
            <a:off x="3623458" y="3326566"/>
            <a:ext cx="15617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4F81BD"/>
                </a:solidFill>
              </a:rPr>
              <a:t>sumus</a:t>
            </a:r>
            <a:endParaRPr lang="en-US" sz="4000" dirty="0"/>
          </a:p>
        </p:txBody>
      </p:sp>
      <p:sp>
        <p:nvSpPr>
          <p:cNvPr id="26" name="Rectangle 25"/>
          <p:cNvSpPr/>
          <p:nvPr/>
        </p:nvSpPr>
        <p:spPr>
          <a:xfrm>
            <a:off x="3623458" y="4065871"/>
            <a:ext cx="11524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9BBB59"/>
                </a:solidFill>
              </a:rPr>
              <a:t>estis</a:t>
            </a:r>
            <a:endParaRPr lang="en-US" sz="4000" dirty="0"/>
          </a:p>
        </p:txBody>
      </p:sp>
      <p:sp>
        <p:nvSpPr>
          <p:cNvPr id="27" name="Rectangle 26"/>
          <p:cNvSpPr/>
          <p:nvPr/>
        </p:nvSpPr>
        <p:spPr>
          <a:xfrm>
            <a:off x="5440783" y="2565580"/>
            <a:ext cx="25548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he/she/it is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440783" y="3326566"/>
            <a:ext cx="16023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we are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440783" y="4034452"/>
            <a:ext cx="18217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y’all are</a:t>
            </a:r>
          </a:p>
        </p:txBody>
      </p:sp>
      <p:pic>
        <p:nvPicPr>
          <p:cNvPr id="14" name="Picture 13" descr="eye-312398__18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601" y="2279848"/>
            <a:ext cx="2283702" cy="2024958"/>
          </a:xfrm>
          <a:prstGeom prst="rect">
            <a:avLst/>
          </a:prstGeom>
        </p:spPr>
      </p:pic>
      <p:pic>
        <p:nvPicPr>
          <p:cNvPr id="15" name="Picture 14" descr="tired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215" y="2034777"/>
            <a:ext cx="2584109" cy="2583578"/>
          </a:xfrm>
          <a:prstGeom prst="rect">
            <a:avLst/>
          </a:prstGeom>
        </p:spPr>
      </p:pic>
      <p:pic>
        <p:nvPicPr>
          <p:cNvPr id="13" name="Picture 12" descr="emoticon-25532__18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601" y="2152582"/>
            <a:ext cx="2143742" cy="258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76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  <a:latin typeface="Papyrus"/>
                <a:cs typeface="Papyrus"/>
              </a:rPr>
              <a:t>Explosive endings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pic>
        <p:nvPicPr>
          <p:cNvPr id="5" name="Picture 4" descr="explosion-153710__3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863" y="1002090"/>
            <a:ext cx="3014720" cy="27628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5093" y="1978054"/>
            <a:ext cx="13195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bam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93477" y="1978054"/>
            <a:ext cx="10644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bas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18672" y="1978054"/>
            <a:ext cx="10322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bat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9214" y="4239830"/>
            <a:ext cx="18954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/>
              <a:t>bamus</a:t>
            </a:r>
            <a:endParaRPr lang="en-US" sz="4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879458" y="4239830"/>
            <a:ext cx="14247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/>
              <a:t>batis</a:t>
            </a:r>
            <a:endParaRPr lang="en-US" sz="4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237794" y="4239830"/>
            <a:ext cx="13625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/>
              <a:t>bant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67427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136"/>
            <a:ext cx="8096092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7F7F7F"/>
                </a:solidFill>
                <a:latin typeface="Papyrus"/>
                <a:cs typeface="Papyrus"/>
              </a:rPr>
              <a:t>Quick fire verbs </a:t>
            </a:r>
            <a:r>
              <a:rPr lang="mr-IN" dirty="0">
                <a:solidFill>
                  <a:srgbClr val="7F7F7F"/>
                </a:solidFill>
                <a:latin typeface="Papyrus"/>
                <a:cs typeface="Papyrus"/>
              </a:rPr>
              <a:t>–</a:t>
            </a:r>
            <a:r>
              <a:rPr lang="en-US" dirty="0">
                <a:solidFill>
                  <a:srgbClr val="7F7F7F"/>
                </a:solidFill>
                <a:latin typeface="Papyrus"/>
                <a:cs typeface="Papyrus"/>
              </a:rPr>
              <a:t> </a:t>
            </a:r>
            <a:br>
              <a:rPr lang="en-US" dirty="0">
                <a:solidFill>
                  <a:srgbClr val="7F7F7F"/>
                </a:solidFill>
                <a:latin typeface="Papyrus"/>
                <a:cs typeface="Papyrus"/>
              </a:rPr>
            </a:br>
            <a:r>
              <a:rPr lang="en-US" dirty="0">
                <a:solidFill>
                  <a:srgbClr val="7F7F7F"/>
                </a:solidFill>
                <a:latin typeface="Papyrus"/>
                <a:cs typeface="Papyrus"/>
              </a:rPr>
              <a:t>present &amp; past cont. mix-up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9924" y="2709883"/>
            <a:ext cx="24912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+mj-lt"/>
                <a:cs typeface="Comic Sans MS"/>
              </a:rPr>
              <a:t>habita</a:t>
            </a:r>
            <a:r>
              <a:rPr lang="en-US" sz="4000" b="1" dirty="0" err="1">
                <a:solidFill>
                  <a:srgbClr val="4F81BD"/>
                </a:solidFill>
                <a:latin typeface="+mj-lt"/>
                <a:cs typeface="Comic Sans MS"/>
              </a:rPr>
              <a:t>bam</a:t>
            </a:r>
            <a:endParaRPr lang="en-US" sz="4000" b="1" dirty="0">
              <a:solidFill>
                <a:srgbClr val="4F81BD"/>
              </a:solidFill>
              <a:latin typeface="+mj-lt"/>
              <a:cs typeface="Comic Sans M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32738" y="5577512"/>
            <a:ext cx="18432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+mj-lt"/>
                <a:cs typeface="Comic Sans MS"/>
              </a:rPr>
              <a:t>cura</a:t>
            </a:r>
            <a:r>
              <a:rPr lang="en-US" sz="4000" b="1" dirty="0" err="1">
                <a:solidFill>
                  <a:schemeClr val="accent3"/>
                </a:solidFill>
                <a:latin typeface="+mj-lt"/>
                <a:cs typeface="Comic Sans MS"/>
              </a:rPr>
              <a:t>bas</a:t>
            </a:r>
            <a:endParaRPr lang="en-US" sz="4000" b="1" dirty="0">
              <a:solidFill>
                <a:schemeClr val="accent3"/>
              </a:solidFill>
              <a:latin typeface="+mj-lt"/>
              <a:cs typeface="Comic Sans M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1973" y="3564937"/>
            <a:ext cx="2003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+mj-lt"/>
                <a:cs typeface="Comic Sans MS"/>
              </a:rPr>
              <a:t>curre</a:t>
            </a:r>
            <a:r>
              <a:rPr lang="en-US" sz="4000" b="1" dirty="0" err="1">
                <a:solidFill>
                  <a:srgbClr val="C0504D"/>
                </a:solidFill>
                <a:latin typeface="+mj-lt"/>
                <a:cs typeface="Comic Sans MS"/>
              </a:rPr>
              <a:t>bat</a:t>
            </a:r>
            <a:endParaRPr lang="en-US" sz="4000" b="1" dirty="0">
              <a:solidFill>
                <a:srgbClr val="C0504D"/>
              </a:solidFill>
              <a:latin typeface="+mj-lt"/>
              <a:cs typeface="Comic Sans M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61152" y="3590599"/>
            <a:ext cx="24426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cs typeface="Comic Sans MS"/>
              </a:rPr>
              <a:t>habita</a:t>
            </a:r>
            <a:r>
              <a:rPr lang="en-US" sz="4000" b="1" dirty="0" err="1">
                <a:solidFill>
                  <a:srgbClr val="4F81BD"/>
                </a:solidFill>
                <a:latin typeface="+mj-lt"/>
                <a:cs typeface="Comic Sans MS"/>
              </a:rPr>
              <a:t>mus</a:t>
            </a:r>
            <a:endParaRPr lang="en-US" sz="4000" b="1" dirty="0">
              <a:solidFill>
                <a:srgbClr val="4F81BD"/>
              </a:solidFill>
              <a:latin typeface="+mj-lt"/>
              <a:cs typeface="Comic Sans M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54708" y="4663325"/>
            <a:ext cx="16150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+mj-lt"/>
                <a:cs typeface="Comic Sans MS"/>
              </a:rPr>
              <a:t>cura</a:t>
            </a:r>
            <a:r>
              <a:rPr lang="en-US" sz="4000" b="1" dirty="0" err="1">
                <a:solidFill>
                  <a:srgbClr val="9BBB59"/>
                </a:solidFill>
                <a:latin typeface="+mj-lt"/>
                <a:cs typeface="Comic Sans MS"/>
              </a:rPr>
              <a:t>tis</a:t>
            </a:r>
            <a:endParaRPr lang="en-US" sz="4000" b="1" dirty="0">
              <a:solidFill>
                <a:srgbClr val="9BBB59"/>
              </a:solidFill>
              <a:latin typeface="+mj-lt"/>
              <a:cs typeface="Comic Sans M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90897" y="2709883"/>
            <a:ext cx="15632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+mj-lt"/>
                <a:cs typeface="Comic Sans MS"/>
              </a:rPr>
              <a:t>cura</a:t>
            </a:r>
            <a:r>
              <a:rPr lang="en-US" sz="4000" b="1" dirty="0" err="1">
                <a:solidFill>
                  <a:srgbClr val="C0504D"/>
                </a:solidFill>
                <a:latin typeface="+mj-lt"/>
                <a:cs typeface="Comic Sans MS"/>
              </a:rPr>
              <a:t>nt</a:t>
            </a:r>
            <a:endParaRPr lang="en-US" sz="4000" b="1" dirty="0">
              <a:solidFill>
                <a:srgbClr val="C0504D"/>
              </a:solidFill>
              <a:latin typeface="+mj-lt"/>
              <a:cs typeface="Comic Sans M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01161" y="5678988"/>
            <a:ext cx="13430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cs typeface="Comic Sans MS"/>
              </a:rPr>
              <a:t>curri</a:t>
            </a:r>
            <a:r>
              <a:rPr lang="en-US" sz="4000" b="1" dirty="0" err="1">
                <a:solidFill>
                  <a:srgbClr val="C0504D"/>
                </a:solidFill>
                <a:latin typeface="+mj-lt"/>
                <a:cs typeface="Comic Sans MS"/>
              </a:rPr>
              <a:t>t</a:t>
            </a:r>
            <a:endParaRPr lang="en-US" sz="4000" b="1" dirty="0">
              <a:solidFill>
                <a:srgbClr val="C0504D"/>
              </a:solidFill>
              <a:latin typeface="+mj-lt"/>
              <a:cs typeface="Comic Sans M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27195" y="4648734"/>
            <a:ext cx="27231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cs typeface="Comic Sans MS"/>
              </a:rPr>
              <a:t>curre</a:t>
            </a:r>
            <a:r>
              <a:rPr lang="en-US" sz="4000" b="1" dirty="0" err="1">
                <a:solidFill>
                  <a:schemeClr val="accent1"/>
                </a:solidFill>
                <a:latin typeface="+mj-lt"/>
                <a:cs typeface="Comic Sans MS"/>
              </a:rPr>
              <a:t>bamus</a:t>
            </a:r>
            <a:endParaRPr lang="en-US" sz="4000" b="1" dirty="0">
              <a:solidFill>
                <a:schemeClr val="accent1"/>
              </a:solidFill>
              <a:latin typeface="+mj-lt"/>
              <a:cs typeface="Comic Sans MS"/>
            </a:endParaRPr>
          </a:p>
        </p:txBody>
      </p:sp>
      <p:sp>
        <p:nvSpPr>
          <p:cNvPr id="3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86791" y="6497765"/>
            <a:ext cx="1358313" cy="365125"/>
          </a:xfrm>
        </p:spPr>
        <p:txBody>
          <a:bodyPr/>
          <a:lstStyle/>
          <a:p>
            <a:r>
              <a:rPr lang="en-US" sz="800" dirty="0"/>
              <a:t>© Charlie Andrew 2016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02508" y="1803666"/>
            <a:ext cx="1320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currere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13039" y="1803666"/>
            <a:ext cx="1510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habitare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86791" y="1803666"/>
            <a:ext cx="1210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chemeClr val="bg1">
                    <a:lumMod val="50000"/>
                  </a:schemeClr>
                </a:solidFill>
              </a:rPr>
              <a:t>curare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878" y="1468700"/>
            <a:ext cx="1552488" cy="11089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5028" y="1362701"/>
            <a:ext cx="1728883" cy="13471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973" y="1426400"/>
            <a:ext cx="1308100" cy="115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30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663" y="86139"/>
            <a:ext cx="850703" cy="119174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02801" y="32760"/>
            <a:ext cx="784748" cy="124512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747785" y="3605606"/>
            <a:ext cx="9535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+mj-lt"/>
                <a:cs typeface="Comic Sans MS"/>
              </a:rPr>
              <a:t>est</a:t>
            </a:r>
            <a:endParaRPr lang="en-US" sz="4800" b="1" dirty="0">
              <a:solidFill>
                <a:srgbClr val="C0504D"/>
              </a:solidFill>
              <a:latin typeface="+mj-lt"/>
              <a:cs typeface="Comic Sans M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" y="1277883"/>
            <a:ext cx="3560870" cy="1492066"/>
          </a:xfrm>
          <a:prstGeom prst="round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86791" y="6497765"/>
            <a:ext cx="1358313" cy="365125"/>
          </a:xfrm>
        </p:spPr>
        <p:txBody>
          <a:bodyPr/>
          <a:lstStyle/>
          <a:p>
            <a:r>
              <a:rPr lang="en-US" sz="800" dirty="0"/>
              <a:t>© Charlie Andrew 2016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358" y="-7068"/>
            <a:ext cx="5981411" cy="1143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7F7F7F"/>
                </a:solidFill>
                <a:latin typeface="Papyrus"/>
                <a:cs typeface="Papyrus"/>
              </a:rPr>
              <a:t>Quick on the draw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823164" y="3605606"/>
            <a:ext cx="19754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+mj-lt"/>
                <a:cs typeface="Comic Sans MS"/>
              </a:rPr>
              <a:t>femina</a:t>
            </a:r>
            <a:endParaRPr lang="en-US" sz="4800" b="1" dirty="0">
              <a:solidFill>
                <a:srgbClr val="C0504D"/>
              </a:solidFill>
              <a:latin typeface="+mj-lt"/>
              <a:cs typeface="Comic Sans MS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87688" flipH="1">
            <a:off x="1767528" y="45209"/>
            <a:ext cx="609900" cy="12198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3708400" y="2158485"/>
            <a:ext cx="1309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femina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823149" y="1811134"/>
            <a:ext cx="11938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mirus</a:t>
            </a:r>
            <a:r>
              <a:rPr lang="en-US" sz="2800" i="1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mira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863" y="1595384"/>
            <a:ext cx="850703" cy="709946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6772368" y="1815842"/>
            <a:ext cx="1215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iratus</a:t>
            </a:r>
            <a:r>
              <a:rPr lang="en-US" sz="2800" i="1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irata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2" name="Picture 51" descr="applause-297115__180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6798" y="1595197"/>
            <a:ext cx="674626" cy="710133"/>
          </a:xfrm>
          <a:prstGeom prst="rect">
            <a:avLst/>
          </a:prstGeom>
        </p:spPr>
      </p:pic>
      <p:pic>
        <p:nvPicPr>
          <p:cNvPr id="53" name="Picture 52" descr="music-1700490__180.jp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8729" y="1384299"/>
            <a:ext cx="1025835" cy="1040567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168768" y="2159536"/>
            <a:ext cx="1389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laudare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431729" y="2163403"/>
            <a:ext cx="1205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audire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8" name="Picture 57" descr="doctor-1699656__180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4535" y="1285766"/>
            <a:ext cx="944745" cy="1024422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5017585" y="2158485"/>
            <a:ext cx="1470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medicus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11567" y="2158743"/>
            <a:ext cx="896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esse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177" y="1285766"/>
            <a:ext cx="764673" cy="1019563"/>
          </a:xfrm>
          <a:prstGeom prst="rect">
            <a:avLst/>
          </a:prstGeom>
        </p:spPr>
      </p:pic>
      <p:pic>
        <p:nvPicPr>
          <p:cNvPr id="3" name="Picture 2" descr="emoticon-1669804__180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1375" y="1164703"/>
            <a:ext cx="1061774" cy="1061774"/>
          </a:xfrm>
          <a:prstGeom prst="rect">
            <a:avLst/>
          </a:prstGeom>
        </p:spPr>
      </p:pic>
      <p:pic>
        <p:nvPicPr>
          <p:cNvPr id="4" name="Picture 3" descr="wow-1300898__180.pn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6791" y="1225230"/>
            <a:ext cx="1111729" cy="833797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3708400" y="1285766"/>
            <a:ext cx="2705191" cy="1479475"/>
          </a:xfrm>
          <a:prstGeom prst="round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6489792" y="1277883"/>
            <a:ext cx="2610238" cy="1479475"/>
          </a:xfrm>
          <a:prstGeom prst="round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751939" y="3605624"/>
            <a:ext cx="13757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+mj-lt"/>
                <a:cs typeface="Comic Sans MS"/>
              </a:rPr>
              <a:t>irata</a:t>
            </a:r>
            <a:endParaRPr lang="en-US" sz="4800" b="1" dirty="0">
              <a:solidFill>
                <a:srgbClr val="C0504D"/>
              </a:solidFill>
              <a:latin typeface="+mj-lt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75785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0203E-6 -1.2633E-6 L 0.14053 -0.000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42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663" y="86139"/>
            <a:ext cx="850703" cy="119174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02801" y="32760"/>
            <a:ext cx="784748" cy="124512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590239" y="3605606"/>
            <a:ext cx="18176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+mj-lt"/>
                <a:cs typeface="Comic Sans MS"/>
              </a:rPr>
              <a:t>laudat</a:t>
            </a:r>
            <a:endParaRPr lang="en-US" sz="4800" b="1" dirty="0">
              <a:solidFill>
                <a:srgbClr val="C0504D"/>
              </a:solidFill>
              <a:latin typeface="+mj-lt"/>
              <a:cs typeface="Comic Sans M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" y="1277883"/>
            <a:ext cx="3560870" cy="1492066"/>
          </a:xfrm>
          <a:prstGeom prst="round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86791" y="6497765"/>
            <a:ext cx="1358313" cy="365125"/>
          </a:xfrm>
        </p:spPr>
        <p:txBody>
          <a:bodyPr/>
          <a:lstStyle/>
          <a:p>
            <a:r>
              <a:rPr lang="en-US" sz="800" dirty="0"/>
              <a:t>© Charlie Andrew 2016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358" y="-7068"/>
            <a:ext cx="5981411" cy="1143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7F7F7F"/>
                </a:solidFill>
                <a:latin typeface="Papyrus"/>
                <a:cs typeface="Papyrus"/>
              </a:rPr>
              <a:t>Quick on the draw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367178" y="3605606"/>
            <a:ext cx="19754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+mj-lt"/>
                <a:cs typeface="Comic Sans MS"/>
              </a:rPr>
              <a:t>femina</a:t>
            </a:r>
            <a:endParaRPr lang="en-US" sz="4800" b="1" dirty="0">
              <a:solidFill>
                <a:srgbClr val="C0504D"/>
              </a:solidFill>
              <a:latin typeface="+mj-lt"/>
              <a:cs typeface="Comic Sans MS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87688" flipH="1">
            <a:off x="1767528" y="45209"/>
            <a:ext cx="609900" cy="12198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3708400" y="2158485"/>
            <a:ext cx="1309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femina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823149" y="1811134"/>
            <a:ext cx="11938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mirus</a:t>
            </a:r>
            <a:r>
              <a:rPr lang="en-US" sz="2800" i="1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mira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863" y="1595384"/>
            <a:ext cx="850703" cy="709946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6772368" y="1815842"/>
            <a:ext cx="1215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iratus</a:t>
            </a:r>
            <a:r>
              <a:rPr lang="en-US" sz="2800" i="1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irata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2" name="Picture 51" descr="applause-297115__180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6798" y="1595197"/>
            <a:ext cx="674626" cy="710133"/>
          </a:xfrm>
          <a:prstGeom prst="rect">
            <a:avLst/>
          </a:prstGeom>
        </p:spPr>
      </p:pic>
      <p:pic>
        <p:nvPicPr>
          <p:cNvPr id="53" name="Picture 52" descr="music-1700490__180.jp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8729" y="1384299"/>
            <a:ext cx="1025835" cy="1040567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168768" y="2159536"/>
            <a:ext cx="1389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laudare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431729" y="2163403"/>
            <a:ext cx="1205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audire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8" name="Picture 57" descr="doctor-1699656__180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4535" y="1285766"/>
            <a:ext cx="944745" cy="1024422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5017585" y="2158485"/>
            <a:ext cx="1470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medicus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11567" y="2158743"/>
            <a:ext cx="896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esse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177" y="1285766"/>
            <a:ext cx="764673" cy="1019563"/>
          </a:xfrm>
          <a:prstGeom prst="rect">
            <a:avLst/>
          </a:prstGeom>
        </p:spPr>
      </p:pic>
      <p:pic>
        <p:nvPicPr>
          <p:cNvPr id="3" name="Picture 2" descr="emoticon-1669804__180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1375" y="1164703"/>
            <a:ext cx="1061774" cy="1061774"/>
          </a:xfrm>
          <a:prstGeom prst="rect">
            <a:avLst/>
          </a:prstGeom>
        </p:spPr>
      </p:pic>
      <p:pic>
        <p:nvPicPr>
          <p:cNvPr id="4" name="Picture 3" descr="wow-1300898__180.pn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6791" y="1225230"/>
            <a:ext cx="1111729" cy="833797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3708400" y="1285766"/>
            <a:ext cx="2705191" cy="1479475"/>
          </a:xfrm>
          <a:prstGeom prst="round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6489792" y="1277883"/>
            <a:ext cx="2610238" cy="1479475"/>
          </a:xfrm>
          <a:prstGeom prst="round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411884" y="3615100"/>
            <a:ext cx="25654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+mj-lt"/>
                <a:cs typeface="Comic Sans MS"/>
              </a:rPr>
              <a:t>medicum</a:t>
            </a:r>
            <a:endParaRPr lang="en-US" sz="4800" b="1" dirty="0">
              <a:solidFill>
                <a:srgbClr val="C0504D"/>
              </a:solidFill>
              <a:latin typeface="+mj-lt"/>
              <a:cs typeface="Comic Sans M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78834" y="3619866"/>
            <a:ext cx="13592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+mj-lt"/>
                <a:cs typeface="Comic Sans MS"/>
              </a:rPr>
              <a:t>mira</a:t>
            </a:r>
            <a:endParaRPr lang="en-US" sz="4800" b="1" dirty="0">
              <a:solidFill>
                <a:srgbClr val="C0504D"/>
              </a:solidFill>
              <a:latin typeface="+mj-lt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83549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264E-6 -1.2633E-6 L 0.25778 0.001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8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0752E-6 -1.2633E-6 L -0.15894 0.0013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6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42" grpId="0"/>
      <p:bldP spid="42" grpId="1"/>
      <p:bldP spid="26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663" y="86139"/>
            <a:ext cx="850703" cy="119174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02801" y="32760"/>
            <a:ext cx="784748" cy="124512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721169" y="3605606"/>
            <a:ext cx="21743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+mj-lt"/>
                <a:cs typeface="Comic Sans MS"/>
              </a:rPr>
              <a:t>audiunt</a:t>
            </a:r>
            <a:endParaRPr lang="en-US" sz="4800" b="1" dirty="0">
              <a:solidFill>
                <a:srgbClr val="C0504D"/>
              </a:solidFill>
              <a:latin typeface="+mj-lt"/>
              <a:cs typeface="Comic Sans M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" y="1277883"/>
            <a:ext cx="3560870" cy="1492066"/>
          </a:xfrm>
          <a:prstGeom prst="round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86791" y="6497765"/>
            <a:ext cx="1358313" cy="365125"/>
          </a:xfrm>
        </p:spPr>
        <p:txBody>
          <a:bodyPr/>
          <a:lstStyle/>
          <a:p>
            <a:r>
              <a:rPr lang="en-US" sz="800" dirty="0"/>
              <a:t>© Charlie Andrew 2016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358" y="-7068"/>
            <a:ext cx="5981411" cy="1143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7F7F7F"/>
                </a:solidFill>
                <a:latin typeface="Papyrus"/>
                <a:cs typeface="Papyrus"/>
              </a:rPr>
              <a:t>Quick on the draw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493264" y="3610353"/>
            <a:ext cx="18855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+mj-lt"/>
                <a:cs typeface="Comic Sans MS"/>
              </a:rPr>
              <a:t>medici</a:t>
            </a:r>
            <a:endParaRPr lang="en-US" sz="4800" b="1" dirty="0">
              <a:solidFill>
                <a:srgbClr val="C0504D"/>
              </a:solidFill>
              <a:latin typeface="+mj-lt"/>
              <a:cs typeface="Comic Sans MS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87688" flipH="1">
            <a:off x="1767528" y="45209"/>
            <a:ext cx="609900" cy="12198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3708400" y="2158485"/>
            <a:ext cx="1309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femina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823149" y="1811134"/>
            <a:ext cx="11938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mirus</a:t>
            </a:r>
            <a:r>
              <a:rPr lang="en-US" sz="2800" i="1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mira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863" y="1595384"/>
            <a:ext cx="850703" cy="709946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6772368" y="1815842"/>
            <a:ext cx="1215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iratus</a:t>
            </a:r>
            <a:r>
              <a:rPr lang="en-US" sz="2800" i="1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irata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2" name="Picture 51" descr="applause-297115__180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6798" y="1595197"/>
            <a:ext cx="674626" cy="710133"/>
          </a:xfrm>
          <a:prstGeom prst="rect">
            <a:avLst/>
          </a:prstGeom>
        </p:spPr>
      </p:pic>
      <p:pic>
        <p:nvPicPr>
          <p:cNvPr id="53" name="Picture 52" descr="music-1700490__180.jp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8729" y="1384299"/>
            <a:ext cx="1025835" cy="1040567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168768" y="2159536"/>
            <a:ext cx="1389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laudare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431729" y="2163403"/>
            <a:ext cx="1205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audire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8" name="Picture 57" descr="doctor-1699656__180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4535" y="1285766"/>
            <a:ext cx="944745" cy="1024422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5017585" y="2158485"/>
            <a:ext cx="1470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medicus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11567" y="2158743"/>
            <a:ext cx="896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esse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177" y="1285766"/>
            <a:ext cx="764673" cy="1019563"/>
          </a:xfrm>
          <a:prstGeom prst="rect">
            <a:avLst/>
          </a:prstGeom>
        </p:spPr>
      </p:pic>
      <p:pic>
        <p:nvPicPr>
          <p:cNvPr id="3" name="Picture 2" descr="emoticon-1669804__180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1375" y="1164703"/>
            <a:ext cx="1061774" cy="1061774"/>
          </a:xfrm>
          <a:prstGeom prst="rect">
            <a:avLst/>
          </a:prstGeom>
        </p:spPr>
      </p:pic>
      <p:pic>
        <p:nvPicPr>
          <p:cNvPr id="4" name="Picture 3" descr="wow-1300898__180.pn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6791" y="1225230"/>
            <a:ext cx="1111729" cy="833797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3708400" y="1285766"/>
            <a:ext cx="2705191" cy="1479475"/>
          </a:xfrm>
          <a:prstGeom prst="round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6489792" y="1277883"/>
            <a:ext cx="2610238" cy="1479475"/>
          </a:xfrm>
          <a:prstGeom prst="round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315286" y="3607405"/>
            <a:ext cx="24761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+mj-lt"/>
                <a:cs typeface="Comic Sans MS"/>
              </a:rPr>
              <a:t>feminam</a:t>
            </a:r>
            <a:endParaRPr lang="en-US" sz="4800" b="1" dirty="0">
              <a:solidFill>
                <a:srgbClr val="C0504D"/>
              </a:solidFill>
              <a:latin typeface="+mj-lt"/>
              <a:cs typeface="Comic Sans M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32957" y="3606773"/>
            <a:ext cx="12065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+mj-lt"/>
                <a:cs typeface="Comic Sans MS"/>
              </a:rPr>
              <a:t>miri</a:t>
            </a:r>
            <a:endParaRPr lang="en-US" sz="4800" b="1" dirty="0">
              <a:solidFill>
                <a:srgbClr val="C0504D"/>
              </a:solidFill>
              <a:latin typeface="+mj-lt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67846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4747E-6 -1.2633E-6 L 0.22789 -0.0009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9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1301E-6 4.6136E-6 L -0.13897 -0.0004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42" grpId="0"/>
      <p:bldP spid="42" grpId="1"/>
      <p:bldP spid="26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275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F7F7F"/>
                </a:solidFill>
                <a:latin typeface="Papyrus"/>
                <a:cs typeface="Papyrus"/>
              </a:rPr>
              <a:t>Longer Latin sentences</a:t>
            </a:r>
            <a:endParaRPr lang="en-US" dirty="0"/>
          </a:p>
        </p:txBody>
      </p:sp>
      <p:pic>
        <p:nvPicPr>
          <p:cNvPr id="7" name="Picture 6" descr="Screen Shot 2017-02-06 at 14.59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623" y="1357874"/>
            <a:ext cx="79502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847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275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F7F7F"/>
                </a:solidFill>
                <a:latin typeface="Papyrus"/>
                <a:cs typeface="Papyrus"/>
              </a:rPr>
              <a:t>Longer Latin sentences</a:t>
            </a:r>
            <a:endParaRPr lang="en-US" dirty="0"/>
          </a:p>
        </p:txBody>
      </p:sp>
      <p:pic>
        <p:nvPicPr>
          <p:cNvPr id="2" name="Picture 1" descr="Screen Shot 2017-02-06 at 14.59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708793"/>
            <a:ext cx="80264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6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275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F7F7F"/>
                </a:solidFill>
                <a:latin typeface="Papyrus"/>
                <a:cs typeface="Papyrus"/>
              </a:rPr>
              <a:t>Longer Latin sentences</a:t>
            </a:r>
            <a:endParaRPr lang="en-US" dirty="0"/>
          </a:p>
        </p:txBody>
      </p:sp>
      <p:pic>
        <p:nvPicPr>
          <p:cNvPr id="3" name="Picture 2" descr="Screen Shot 2017-02-06 at 14.59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334" y="1155757"/>
            <a:ext cx="8229600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623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275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F7F7F"/>
                </a:solidFill>
                <a:latin typeface="Papyrus"/>
                <a:cs typeface="Papyrus"/>
              </a:rPr>
              <a:t>Longer Latin sentences</a:t>
            </a:r>
            <a:endParaRPr lang="en-US" dirty="0"/>
          </a:p>
        </p:txBody>
      </p:sp>
      <p:pic>
        <p:nvPicPr>
          <p:cNvPr id="2" name="Picture 1" descr="Screen Shot 2017-02-06 at 14.59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55757"/>
            <a:ext cx="8128000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942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9072" y="753273"/>
            <a:ext cx="10388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accent3"/>
                </a:solidFill>
              </a:rPr>
              <a:t>luna</a:t>
            </a:r>
            <a:endParaRPr lang="en-US" sz="3600" b="1" dirty="0">
              <a:solidFill>
                <a:schemeClr val="accent3"/>
              </a:solidFill>
            </a:endParaRPr>
          </a:p>
          <a:p>
            <a:r>
              <a:rPr lang="en-US" sz="2800" dirty="0"/>
              <a:t>moon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1203" y="1830491"/>
            <a:ext cx="22856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9BBB59"/>
                </a:solidFill>
              </a:rPr>
              <a:t>ridere</a:t>
            </a:r>
            <a:endParaRPr lang="en-US" sz="3600" b="1" dirty="0">
              <a:solidFill>
                <a:srgbClr val="9BBB59"/>
              </a:solidFill>
            </a:endParaRPr>
          </a:p>
          <a:p>
            <a:r>
              <a:rPr lang="en-US" sz="2800" dirty="0"/>
              <a:t>to laugh/smile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44729" y="3164701"/>
            <a:ext cx="2649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9BBB59"/>
                </a:solidFill>
              </a:rPr>
              <a:t>malus</a:t>
            </a:r>
            <a:r>
              <a:rPr lang="en-US" sz="3600" b="1" dirty="0">
                <a:solidFill>
                  <a:srgbClr val="9BBB59"/>
                </a:solidFill>
              </a:rPr>
              <a:t>/mala</a:t>
            </a:r>
          </a:p>
          <a:p>
            <a:r>
              <a:rPr lang="en-US" sz="2800" dirty="0"/>
              <a:t>bad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6197" y="3572211"/>
            <a:ext cx="14700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9BBB59"/>
                </a:solidFill>
              </a:rPr>
              <a:t>digitus</a:t>
            </a:r>
            <a:endParaRPr lang="en-US" sz="3600" b="1" dirty="0">
              <a:solidFill>
                <a:srgbClr val="9BBB59"/>
              </a:solidFill>
            </a:endParaRPr>
          </a:p>
          <a:p>
            <a:r>
              <a:rPr lang="en-US" sz="2800" dirty="0"/>
              <a:t>finger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1699" y="5057527"/>
            <a:ext cx="16609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9BBB59"/>
                </a:solidFill>
              </a:rPr>
              <a:t>campus</a:t>
            </a:r>
          </a:p>
          <a:p>
            <a:r>
              <a:rPr lang="en-US" sz="2800" dirty="0"/>
              <a:t>field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78835" y="4901765"/>
            <a:ext cx="10544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9BBB59"/>
                </a:solidFill>
              </a:rPr>
              <a:t>sub</a:t>
            </a:r>
          </a:p>
          <a:p>
            <a:r>
              <a:rPr lang="en-US" sz="2800" dirty="0"/>
              <a:t>under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71765" y="3426311"/>
            <a:ext cx="22316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9BBB59"/>
                </a:solidFill>
              </a:rPr>
              <a:t>maximus</a:t>
            </a:r>
            <a:r>
              <a:rPr lang="en-US" sz="3600" b="1" dirty="0">
                <a:solidFill>
                  <a:srgbClr val="9BBB59"/>
                </a:solidFill>
              </a:rPr>
              <a:t>/maxima</a:t>
            </a:r>
          </a:p>
          <a:p>
            <a:r>
              <a:rPr lang="en-US" sz="2800" dirty="0"/>
              <a:t>very big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560" y="746457"/>
            <a:ext cx="3200400" cy="254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91829" y="55874"/>
            <a:ext cx="6411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Holly Christmas"/>
                <a:cs typeface="Holly Christmas"/>
              </a:rPr>
              <a:t>word roots challenge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61929" y="5596136"/>
            <a:ext cx="14752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9BBB59"/>
                </a:solidFill>
              </a:rPr>
              <a:t>ventus</a:t>
            </a:r>
            <a:endParaRPr lang="en-US" sz="3600" b="1" dirty="0">
              <a:solidFill>
                <a:srgbClr val="9BBB59"/>
              </a:solidFill>
            </a:endParaRPr>
          </a:p>
          <a:p>
            <a:r>
              <a:rPr lang="en-US" sz="2800" dirty="0"/>
              <a:t>wind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85746" y="5209927"/>
            <a:ext cx="14718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9BBB59"/>
                </a:solidFill>
              </a:rPr>
              <a:t>circum</a:t>
            </a:r>
            <a:endParaRPr lang="en-US" sz="3600" b="1" dirty="0">
              <a:solidFill>
                <a:srgbClr val="9BBB59"/>
              </a:solidFill>
            </a:endParaRPr>
          </a:p>
          <a:p>
            <a:r>
              <a:rPr lang="en-US" sz="2800" dirty="0"/>
              <a:t>around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0FEB18-D85E-4E1C-B619-E91E170ABA88}"/>
              </a:ext>
            </a:extLst>
          </p:cNvPr>
          <p:cNvSpPr txBox="1"/>
          <p:nvPr/>
        </p:nvSpPr>
        <p:spPr>
          <a:xfrm>
            <a:off x="1617785" y="746457"/>
            <a:ext cx="3812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English words do we get from these Latin ones?</a:t>
            </a:r>
          </a:p>
        </p:txBody>
      </p:sp>
    </p:spTree>
    <p:extLst>
      <p:ext uri="{BB962C8B-B14F-4D97-AF65-F5344CB8AC3E}">
        <p14:creationId xmlns:p14="http://schemas.microsoft.com/office/powerpoint/2010/main" val="307368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Charlie Andrew 2016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275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F7F7F"/>
                </a:solidFill>
                <a:latin typeface="Papyrus"/>
                <a:cs typeface="Papyrus"/>
              </a:rPr>
              <a:t>Longer Latin sentences</a:t>
            </a:r>
            <a:endParaRPr lang="en-US" dirty="0"/>
          </a:p>
        </p:txBody>
      </p:sp>
      <p:pic>
        <p:nvPicPr>
          <p:cNvPr id="7" name="Picture 6" descr="Screen Shot 2017-02-06 at 14.59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623" y="1357874"/>
            <a:ext cx="7950200" cy="4762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952471">
            <a:off x="6526178" y="329331"/>
            <a:ext cx="2443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  <a:latin typeface="American Typewriter"/>
                <a:cs typeface="American Typewriter"/>
              </a:rPr>
              <a:t>answers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30392" y="2343358"/>
            <a:ext cx="678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504D"/>
                </a:solidFill>
              </a:rPr>
              <a:t>I live.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21962" y="2985679"/>
            <a:ext cx="1897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504D"/>
                </a:solidFill>
              </a:rPr>
              <a:t>We were working.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74362" y="3596641"/>
            <a:ext cx="2473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504D"/>
                </a:solidFill>
              </a:rPr>
              <a:t>The woman was singing.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75318" y="4219837"/>
            <a:ext cx="2400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504D"/>
                </a:solidFill>
              </a:rPr>
              <a:t>The horses are running.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47286" y="4854325"/>
            <a:ext cx="2266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504D"/>
                </a:solidFill>
              </a:rPr>
              <a:t>The doctor is working.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47286" y="5430479"/>
            <a:ext cx="402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504D"/>
                </a:solidFill>
              </a:rPr>
              <a:t>The witches were laughing/were smiling.</a:t>
            </a:r>
          </a:p>
        </p:txBody>
      </p:sp>
    </p:spTree>
    <p:extLst>
      <p:ext uri="{BB962C8B-B14F-4D97-AF65-F5344CB8AC3E}">
        <p14:creationId xmlns:p14="http://schemas.microsoft.com/office/powerpoint/2010/main" val="331516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275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F7F7F"/>
                </a:solidFill>
                <a:latin typeface="Papyrus"/>
                <a:cs typeface="Papyrus"/>
              </a:rPr>
              <a:t>Longer Latin sentences</a:t>
            </a:r>
            <a:endParaRPr lang="en-US" dirty="0"/>
          </a:p>
        </p:txBody>
      </p:sp>
      <p:pic>
        <p:nvPicPr>
          <p:cNvPr id="2" name="Picture 1" descr="Screen Shot 2017-02-06 at 14.59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708793"/>
            <a:ext cx="8026400" cy="3543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952471">
            <a:off x="6526178" y="329331"/>
            <a:ext cx="2443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  <a:latin typeface="American Typewriter"/>
                <a:cs typeface="American Typewriter"/>
              </a:rPr>
              <a:t>answers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1602" y="2479615"/>
            <a:ext cx="3190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504D"/>
                </a:solidFill>
              </a:rPr>
              <a:t>The queen is praising the moon.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51602" y="3067528"/>
            <a:ext cx="3276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504D"/>
                </a:solidFill>
              </a:rPr>
              <a:t>The pigs were seeing the houses.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24200" y="3714232"/>
            <a:ext cx="3610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504D"/>
                </a:solidFill>
              </a:rPr>
              <a:t>The doctor was counting the fingers.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16226" y="4357471"/>
            <a:ext cx="2476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504D"/>
                </a:solidFill>
              </a:rPr>
              <a:t>The cows hear the wind.</a:t>
            </a:r>
          </a:p>
        </p:txBody>
      </p:sp>
    </p:spTree>
    <p:extLst>
      <p:ext uri="{BB962C8B-B14F-4D97-AF65-F5344CB8AC3E}">
        <p14:creationId xmlns:p14="http://schemas.microsoft.com/office/powerpoint/2010/main" val="226222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275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F7F7F"/>
                </a:solidFill>
                <a:latin typeface="Papyrus"/>
                <a:cs typeface="Papyrus"/>
              </a:rPr>
              <a:t>Longer Latin sentences</a:t>
            </a:r>
            <a:endParaRPr lang="en-US" dirty="0"/>
          </a:p>
        </p:txBody>
      </p:sp>
      <p:pic>
        <p:nvPicPr>
          <p:cNvPr id="3" name="Picture 2" descr="Screen Shot 2017-02-06 at 14.59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334" y="1155757"/>
            <a:ext cx="8229600" cy="505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952471">
            <a:off x="6526178" y="329331"/>
            <a:ext cx="2443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  <a:latin typeface="American Typewriter"/>
                <a:cs typeface="American Typewriter"/>
              </a:rPr>
              <a:t>answers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04963" y="2091593"/>
            <a:ext cx="2001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504D"/>
                </a:solidFill>
              </a:rPr>
              <a:t>Y’all/you are angry.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51405" y="2714781"/>
            <a:ext cx="2786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504D"/>
                </a:solidFill>
              </a:rPr>
              <a:t>I was seeing the cold water.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1742" y="3737749"/>
            <a:ext cx="4186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504D"/>
                </a:solidFill>
              </a:rPr>
              <a:t>The dirty horses praise the beautiful fields.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5260" y="5254563"/>
            <a:ext cx="4399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504D"/>
                </a:solidFill>
              </a:rPr>
              <a:t>The amazing witches love the very big moon.</a:t>
            </a:r>
          </a:p>
        </p:txBody>
      </p:sp>
    </p:spTree>
    <p:extLst>
      <p:ext uri="{BB962C8B-B14F-4D97-AF65-F5344CB8AC3E}">
        <p14:creationId xmlns:p14="http://schemas.microsoft.com/office/powerpoint/2010/main" val="385173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275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F7F7F"/>
                </a:solidFill>
                <a:latin typeface="Papyrus"/>
                <a:cs typeface="Papyrus"/>
              </a:rPr>
              <a:t>Longer Latin sentences</a:t>
            </a:r>
            <a:endParaRPr lang="en-US" dirty="0"/>
          </a:p>
        </p:txBody>
      </p:sp>
      <p:pic>
        <p:nvPicPr>
          <p:cNvPr id="5" name="Picture 4" descr="Screen Shot 2017-02-06 at 15.00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00" y="996624"/>
            <a:ext cx="8521700" cy="5626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952471">
            <a:off x="6526178" y="329331"/>
            <a:ext cx="2443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  <a:latin typeface="American Typewriter"/>
                <a:cs typeface="American Typewriter"/>
              </a:rPr>
              <a:t>answers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3047" y="1444890"/>
            <a:ext cx="502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504D"/>
                </a:solidFill>
              </a:rPr>
              <a:t>The cow is first, the horse is second, the pig is third.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047" y="2891155"/>
            <a:ext cx="4759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504D"/>
                </a:solidFill>
              </a:rPr>
              <a:t>The good doctor was looking after the first cows.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3047" y="4082203"/>
            <a:ext cx="2960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504D"/>
                </a:solidFill>
              </a:rPr>
              <a:t>We do not love the bad wind.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3047" y="5278080"/>
            <a:ext cx="2340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504D"/>
                </a:solidFill>
              </a:rPr>
              <a:t>The women are happy.</a:t>
            </a:r>
          </a:p>
        </p:txBody>
      </p:sp>
    </p:spTree>
    <p:extLst>
      <p:ext uri="{BB962C8B-B14F-4D97-AF65-F5344CB8AC3E}">
        <p14:creationId xmlns:p14="http://schemas.microsoft.com/office/powerpoint/2010/main" val="152820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275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F7F7F"/>
                </a:solidFill>
                <a:latin typeface="Papyrus"/>
                <a:cs typeface="Papyrus"/>
              </a:rPr>
              <a:t>Longer Latin sentences</a:t>
            </a:r>
            <a:endParaRPr lang="en-US" dirty="0"/>
          </a:p>
        </p:txBody>
      </p:sp>
      <p:pic>
        <p:nvPicPr>
          <p:cNvPr id="2" name="Picture 1" descr="Screen Shot 2017-02-06 at 14.59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55757"/>
            <a:ext cx="8128000" cy="492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952471">
            <a:off x="6526178" y="329331"/>
            <a:ext cx="2443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  <a:latin typeface="American Typewriter"/>
                <a:cs typeface="American Typewriter"/>
              </a:rPr>
              <a:t>answers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5260" y="2397308"/>
            <a:ext cx="4854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504D"/>
                </a:solidFill>
              </a:rPr>
              <a:t>Cold water is running through the beautiful fields.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5260" y="3749507"/>
            <a:ext cx="5265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504D"/>
                </a:solidFill>
              </a:rPr>
              <a:t>The good queen was living happily in a very big house.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5260" y="5125222"/>
            <a:ext cx="4969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504D"/>
                </a:solidFill>
              </a:rPr>
              <a:t>The pigs are amazing! They are living on the moon!</a:t>
            </a:r>
          </a:p>
        </p:txBody>
      </p:sp>
    </p:spTree>
    <p:extLst>
      <p:ext uri="{BB962C8B-B14F-4D97-AF65-F5344CB8AC3E}">
        <p14:creationId xmlns:p14="http://schemas.microsoft.com/office/powerpoint/2010/main" val="40607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275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F7F7F"/>
                </a:solidFill>
                <a:latin typeface="Papyrus"/>
                <a:cs typeface="Papyrus"/>
              </a:rPr>
              <a:t>Longer Latin sentences</a:t>
            </a:r>
            <a:endParaRPr lang="en-US" dirty="0"/>
          </a:p>
        </p:txBody>
      </p:sp>
      <p:pic>
        <p:nvPicPr>
          <p:cNvPr id="2" name="Picture 1" descr="Screen Shot 2017-02-06 at 15.00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0" y="1990775"/>
            <a:ext cx="8331200" cy="3073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952471">
            <a:off x="6526178" y="329331"/>
            <a:ext cx="2443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  <a:latin typeface="American Typewriter"/>
                <a:cs typeface="American Typewriter"/>
              </a:rPr>
              <a:t>answers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5260" y="2432582"/>
            <a:ext cx="5852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504D"/>
                </a:solidFill>
              </a:rPr>
              <a:t>The happy horse was running quickly around the angry cows.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5260" y="3825614"/>
            <a:ext cx="5767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504D"/>
                </a:solidFill>
              </a:rPr>
              <a:t>The beautiful women are laughing happily under the moon.</a:t>
            </a:r>
          </a:p>
        </p:txBody>
      </p:sp>
    </p:spTree>
    <p:extLst>
      <p:ext uri="{BB962C8B-B14F-4D97-AF65-F5344CB8AC3E}">
        <p14:creationId xmlns:p14="http://schemas.microsoft.com/office/powerpoint/2010/main" val="180503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Herculanum"/>
                <a:cs typeface="Herculanum"/>
              </a:rPr>
              <a:t>Plenary</a:t>
            </a:r>
          </a:p>
        </p:txBody>
      </p:sp>
      <p:pic>
        <p:nvPicPr>
          <p:cNvPr id="5" name="Picture 4" descr="iucundus_large_colour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788" y="969472"/>
            <a:ext cx="1747892" cy="1884319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2785702" y="1127718"/>
            <a:ext cx="5832391" cy="1726073"/>
          </a:xfrm>
          <a:prstGeom prst="wedgeEllipseCallout">
            <a:avLst>
              <a:gd name="adj1" fmla="val -61323"/>
              <a:gd name="adj2" fmla="val -679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62726" y="1350949"/>
            <a:ext cx="50059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7F7F7F"/>
                </a:solidFill>
                <a:latin typeface="Papyrus"/>
                <a:cs typeface="Papyrus"/>
              </a:rPr>
              <a:t>If a Latin verb ends in ‘</a:t>
            </a:r>
            <a:r>
              <a:rPr lang="en-US" sz="2800" dirty="0" err="1">
                <a:solidFill>
                  <a:srgbClr val="7F7F7F"/>
                </a:solidFill>
                <a:latin typeface="Papyrus"/>
                <a:cs typeface="Papyrus"/>
              </a:rPr>
              <a:t>bant</a:t>
            </a:r>
            <a:r>
              <a:rPr lang="en-US" sz="2800" dirty="0">
                <a:solidFill>
                  <a:srgbClr val="7F7F7F"/>
                </a:solidFill>
                <a:latin typeface="Papyrus"/>
                <a:cs typeface="Papyrus"/>
              </a:rPr>
              <a:t>’, who was doing it? And </a:t>
            </a:r>
            <a:r>
              <a:rPr lang="en-US" sz="2800">
                <a:solidFill>
                  <a:srgbClr val="7F7F7F"/>
                </a:solidFill>
                <a:latin typeface="Papyrus"/>
                <a:cs typeface="Papyrus"/>
              </a:rPr>
              <a:t>when are/were </a:t>
            </a:r>
            <a:r>
              <a:rPr lang="en-US" sz="2800" dirty="0">
                <a:solidFill>
                  <a:srgbClr val="7F7F7F"/>
                </a:solidFill>
                <a:latin typeface="Papyrus"/>
                <a:cs typeface="Papyrus"/>
              </a:rPr>
              <a:t>they doing it?</a:t>
            </a:r>
          </a:p>
        </p:txBody>
      </p:sp>
      <p:pic>
        <p:nvPicPr>
          <p:cNvPr id="8" name="Picture 7" descr="iucundus_large_colour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164194" y="3989335"/>
            <a:ext cx="1739129" cy="1884319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 flipH="1">
            <a:off x="246215" y="2948609"/>
            <a:ext cx="7269899" cy="1612348"/>
          </a:xfrm>
          <a:prstGeom prst="wedgeEllipseCallout">
            <a:avLst>
              <a:gd name="adj1" fmla="val -45494"/>
              <a:gd name="adj2" fmla="val 4142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21086" y="3290215"/>
            <a:ext cx="649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7F7F7F"/>
                </a:solidFill>
                <a:latin typeface="Papyrus"/>
                <a:cs typeface="Papyrus"/>
              </a:rPr>
              <a:t>What English words come from the Latin word ‘</a:t>
            </a:r>
            <a:r>
              <a:rPr lang="en-US" sz="2800" dirty="0" err="1">
                <a:solidFill>
                  <a:srgbClr val="7F7F7F"/>
                </a:solidFill>
                <a:latin typeface="Papyrus"/>
                <a:cs typeface="Papyrus"/>
              </a:rPr>
              <a:t>ventus</a:t>
            </a:r>
            <a:r>
              <a:rPr lang="en-US" sz="2800" dirty="0">
                <a:solidFill>
                  <a:srgbClr val="7F7F7F"/>
                </a:solidFill>
                <a:latin typeface="Papyrus"/>
                <a:cs typeface="Papyrus"/>
              </a:rPr>
              <a:t>’, meaning  ‘wind’? </a:t>
            </a:r>
          </a:p>
        </p:txBody>
      </p:sp>
      <p:sp>
        <p:nvSpPr>
          <p:cNvPr id="11" name="Oval Callout 10"/>
          <p:cNvSpPr/>
          <p:nvPr/>
        </p:nvSpPr>
        <p:spPr>
          <a:xfrm flipH="1">
            <a:off x="139545" y="5118394"/>
            <a:ext cx="6310601" cy="1143257"/>
          </a:xfrm>
          <a:prstGeom prst="wedgeEllipseCallout">
            <a:avLst>
              <a:gd name="adj1" fmla="val -65220"/>
              <a:gd name="adj2" fmla="val -33492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52788" y="5350434"/>
            <a:ext cx="53665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err="1">
                <a:solidFill>
                  <a:srgbClr val="7F7F7F"/>
                </a:solidFill>
                <a:latin typeface="Papyrus"/>
                <a:cs typeface="Papyrus"/>
              </a:rPr>
              <a:t>vaccas</a:t>
            </a:r>
            <a:r>
              <a:rPr lang="en-GB" sz="2800" dirty="0">
                <a:solidFill>
                  <a:srgbClr val="7F7F7F"/>
                </a:solidFill>
                <a:latin typeface="Papyrus"/>
                <a:cs typeface="Papyrus"/>
              </a:rPr>
              <a:t> </a:t>
            </a:r>
            <a:r>
              <a:rPr lang="en-GB" sz="2800" dirty="0" err="1">
                <a:solidFill>
                  <a:srgbClr val="7F7F7F"/>
                </a:solidFill>
                <a:latin typeface="Papyrus"/>
                <a:cs typeface="Papyrus"/>
              </a:rPr>
              <a:t>iratas</a:t>
            </a:r>
            <a:r>
              <a:rPr lang="en-GB" sz="2800" dirty="0">
                <a:solidFill>
                  <a:srgbClr val="7F7F7F"/>
                </a:solidFill>
                <a:latin typeface="Papyrus"/>
                <a:cs typeface="Papyrus"/>
              </a:rPr>
              <a:t> </a:t>
            </a:r>
            <a:r>
              <a:rPr lang="en-GB" sz="2800" dirty="0" err="1">
                <a:solidFill>
                  <a:srgbClr val="7F7F7F"/>
                </a:solidFill>
                <a:latin typeface="Papyrus"/>
                <a:cs typeface="Papyrus"/>
              </a:rPr>
              <a:t>amatis</a:t>
            </a:r>
            <a:r>
              <a:rPr lang="en-GB" sz="2800" dirty="0">
                <a:solidFill>
                  <a:srgbClr val="7F7F7F"/>
                </a:solidFill>
                <a:latin typeface="Papyrus"/>
                <a:cs typeface="Papyrus"/>
              </a:rPr>
              <a:t>?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86791" y="6497765"/>
            <a:ext cx="1358313" cy="365125"/>
          </a:xfrm>
        </p:spPr>
        <p:txBody>
          <a:bodyPr/>
          <a:lstStyle/>
          <a:p>
            <a:r>
              <a:rPr lang="en-US" sz="800" dirty="0"/>
              <a:t>© Charlie Andrew 2016</a:t>
            </a:r>
          </a:p>
        </p:txBody>
      </p:sp>
    </p:spTree>
    <p:extLst>
      <p:ext uri="{BB962C8B-B14F-4D97-AF65-F5344CB8AC3E}">
        <p14:creationId xmlns:p14="http://schemas.microsoft.com/office/powerpoint/2010/main" val="292204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0" grpId="0"/>
      <p:bldP spid="11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31397" y="1707010"/>
            <a:ext cx="1028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porcus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71420" y="1738804"/>
            <a:ext cx="878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vacca</a:t>
            </a:r>
            <a:endParaRPr lang="en-US" sz="2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7148718" y="274638"/>
            <a:ext cx="1538082" cy="1491313"/>
            <a:chOff x="7148718" y="274638"/>
            <a:chExt cx="1538082" cy="1491313"/>
          </a:xfrm>
        </p:grpSpPr>
        <p:pic>
          <p:nvPicPr>
            <p:cNvPr id="3" name="Picture 2" descr="porcus_bonus.jp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48718" y="274638"/>
              <a:ext cx="1538082" cy="1491313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7511676" y="290774"/>
              <a:ext cx="910506" cy="3562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09029" y="96518"/>
            <a:ext cx="1771941" cy="1788676"/>
            <a:chOff x="609029" y="96518"/>
            <a:chExt cx="1771941" cy="1788676"/>
          </a:xfrm>
        </p:grpSpPr>
        <p:pic>
          <p:nvPicPr>
            <p:cNvPr id="10" name="Picture 9" descr="vacca_bona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09029" y="158972"/>
              <a:ext cx="1771941" cy="1726222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>
            <a:xfrm>
              <a:off x="1110828" y="96518"/>
              <a:ext cx="910506" cy="3562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124200" y="1707010"/>
            <a:ext cx="1250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sordidus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067346" y="1721086"/>
            <a:ext cx="895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iratus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3852785" y="4172312"/>
            <a:ext cx="18717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/>
              <a:t>porcus</a:t>
            </a:r>
            <a:endParaRPr lang="en-US" sz="4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702060" y="4182065"/>
            <a:ext cx="16174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/>
              <a:t>irat</a:t>
            </a:r>
            <a:r>
              <a:rPr lang="en-US" sz="4800" b="1" dirty="0" err="1"/>
              <a:t>us</a:t>
            </a:r>
            <a:endParaRPr lang="en-US" sz="4800" b="1" dirty="0"/>
          </a:p>
        </p:txBody>
      </p:sp>
      <p:pic>
        <p:nvPicPr>
          <p:cNvPr id="7" name="Picture 6" descr="blood-1294355__18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9439" y="426357"/>
            <a:ext cx="1358914" cy="1280653"/>
          </a:xfrm>
          <a:prstGeom prst="rect">
            <a:avLst/>
          </a:prstGeom>
        </p:spPr>
      </p:pic>
      <p:pic>
        <p:nvPicPr>
          <p:cNvPr id="19" name="Picture 18" descr="emoticon-1669804__18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648" y="452757"/>
            <a:ext cx="1621139" cy="162113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482781" y="3568954"/>
            <a:ext cx="2433728" cy="1550864"/>
            <a:chOff x="1482781" y="3568954"/>
            <a:chExt cx="2433728" cy="1550864"/>
          </a:xfrm>
        </p:grpSpPr>
        <p:pic>
          <p:nvPicPr>
            <p:cNvPr id="9" name="Picture 8" descr="porcus_malus.jpg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48882" y="3568954"/>
              <a:ext cx="2021572" cy="1550864"/>
            </a:xfrm>
            <a:prstGeom prst="rect">
              <a:avLst/>
            </a:prstGeom>
          </p:spPr>
        </p:pic>
        <p:pic>
          <p:nvPicPr>
            <p:cNvPr id="8" name="Picture 7" descr="iron-29942_960_720.png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6799931">
              <a:off x="3303978" y="3684613"/>
              <a:ext cx="638027" cy="587034"/>
            </a:xfrm>
            <a:prstGeom prst="rect">
              <a:avLst/>
            </a:prstGeom>
          </p:spPr>
        </p:pic>
        <p:pic>
          <p:nvPicPr>
            <p:cNvPr id="20" name="Picture 19" descr="iron-29942_960_720.png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9156368">
              <a:off x="1482781" y="3888547"/>
              <a:ext cx="638027" cy="5870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770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17" grpId="0"/>
      <p:bldP spid="18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31397" y="1707010"/>
            <a:ext cx="1028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porcus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71420" y="1738804"/>
            <a:ext cx="878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vacca</a:t>
            </a:r>
            <a:endParaRPr lang="en-US" sz="2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7148718" y="274638"/>
            <a:ext cx="1538082" cy="1491313"/>
            <a:chOff x="7148718" y="274638"/>
            <a:chExt cx="1538082" cy="1491313"/>
          </a:xfrm>
        </p:grpSpPr>
        <p:pic>
          <p:nvPicPr>
            <p:cNvPr id="3" name="Picture 2" descr="porcus_bonus.jp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48718" y="274638"/>
              <a:ext cx="1538082" cy="1491313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7511676" y="290774"/>
              <a:ext cx="910506" cy="3562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09029" y="96518"/>
            <a:ext cx="1771941" cy="1788676"/>
            <a:chOff x="609029" y="96518"/>
            <a:chExt cx="1771941" cy="1788676"/>
          </a:xfrm>
        </p:grpSpPr>
        <p:pic>
          <p:nvPicPr>
            <p:cNvPr id="10" name="Picture 9" descr="vacca_bona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09029" y="158972"/>
              <a:ext cx="1771941" cy="1726222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>
            <a:xfrm>
              <a:off x="1110828" y="96518"/>
              <a:ext cx="910506" cy="3562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893658" y="3713024"/>
            <a:ext cx="15729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/>
              <a:t>vacc</a:t>
            </a:r>
            <a:r>
              <a:rPr lang="en-US" sz="4800" b="1" dirty="0" err="1"/>
              <a:t>a</a:t>
            </a:r>
            <a:endParaRPr lang="en-US" sz="4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463285" y="3711126"/>
            <a:ext cx="20565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/>
              <a:t>sordid</a:t>
            </a:r>
            <a:r>
              <a:rPr lang="en-US" sz="4800" b="1" dirty="0" err="1"/>
              <a:t>a</a:t>
            </a:r>
            <a:endParaRPr lang="en-US" sz="4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124200" y="1707010"/>
            <a:ext cx="1250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sordidus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5067346" y="1721086"/>
            <a:ext cx="895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iratus</a:t>
            </a:r>
            <a:endParaRPr lang="en-US" sz="2400" dirty="0"/>
          </a:p>
        </p:txBody>
      </p:sp>
      <p:pic>
        <p:nvPicPr>
          <p:cNvPr id="28" name="Picture 27" descr="blood-1294355__18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9439" y="426357"/>
            <a:ext cx="1358914" cy="1280653"/>
          </a:xfrm>
          <a:prstGeom prst="rect">
            <a:avLst/>
          </a:prstGeom>
        </p:spPr>
      </p:pic>
      <p:pic>
        <p:nvPicPr>
          <p:cNvPr id="29" name="Picture 28" descr="emoticon-1669804__18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648" y="452757"/>
            <a:ext cx="1621139" cy="162113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535925" y="2368135"/>
            <a:ext cx="2246259" cy="2381569"/>
            <a:chOff x="1535925" y="2368135"/>
            <a:chExt cx="2246259" cy="2381569"/>
          </a:xfrm>
        </p:grpSpPr>
        <p:grpSp>
          <p:nvGrpSpPr>
            <p:cNvPr id="30" name="Group 29"/>
            <p:cNvGrpSpPr/>
            <p:nvPr/>
          </p:nvGrpSpPr>
          <p:grpSpPr>
            <a:xfrm>
              <a:off x="1535925" y="2368135"/>
              <a:ext cx="2246259" cy="2381569"/>
              <a:chOff x="609029" y="96518"/>
              <a:chExt cx="1771941" cy="1788676"/>
            </a:xfrm>
          </p:grpSpPr>
          <p:pic>
            <p:nvPicPr>
              <p:cNvPr id="31" name="Picture 30" descr="vacca_bona.jpg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609029" y="158972"/>
                <a:ext cx="1771941" cy="1726222"/>
              </a:xfrm>
              <a:prstGeom prst="rect">
                <a:avLst/>
              </a:prstGeom>
            </p:spPr>
          </p:pic>
          <p:sp>
            <p:nvSpPr>
              <p:cNvPr id="32" name="Oval 31"/>
              <p:cNvSpPr/>
              <p:nvPr/>
            </p:nvSpPr>
            <p:spPr>
              <a:xfrm>
                <a:off x="1110828" y="96518"/>
                <a:ext cx="910506" cy="35623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3" name="Picture 32" descr="blood-1294355__180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4318" y="3624873"/>
              <a:ext cx="973303" cy="917250"/>
            </a:xfrm>
            <a:prstGeom prst="rect">
              <a:avLst/>
            </a:prstGeom>
          </p:spPr>
        </p:pic>
        <p:pic>
          <p:nvPicPr>
            <p:cNvPr id="34" name="Picture 33" descr="blood-1294355__180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5169093">
              <a:off x="2150395" y="3131455"/>
              <a:ext cx="583124" cy="549541"/>
            </a:xfrm>
            <a:prstGeom prst="rect">
              <a:avLst/>
            </a:prstGeom>
          </p:spPr>
        </p:pic>
        <p:pic>
          <p:nvPicPr>
            <p:cNvPr id="35" name="Picture 34" descr="blood-1294355__180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8927" y="3624873"/>
              <a:ext cx="442877" cy="4173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338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31397" y="1707010"/>
            <a:ext cx="1028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porcus</a:t>
            </a:r>
            <a:endParaRPr lang="en-US" sz="2400" dirty="0"/>
          </a:p>
        </p:txBody>
      </p:sp>
      <p:pic>
        <p:nvPicPr>
          <p:cNvPr id="12" name="Picture 11" descr="vacca_mala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9029" y="2613845"/>
            <a:ext cx="2159164" cy="22329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1420" y="1738804"/>
            <a:ext cx="878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vacca</a:t>
            </a:r>
            <a:endParaRPr lang="en-US" sz="2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7148718" y="274638"/>
            <a:ext cx="1538082" cy="1491313"/>
            <a:chOff x="7148718" y="274638"/>
            <a:chExt cx="1538082" cy="1491313"/>
          </a:xfrm>
        </p:grpSpPr>
        <p:pic>
          <p:nvPicPr>
            <p:cNvPr id="3" name="Picture 2" descr="porcus_bonus.jp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48718" y="274638"/>
              <a:ext cx="1538082" cy="1491313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7511676" y="290774"/>
              <a:ext cx="910506" cy="3562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09029" y="96518"/>
            <a:ext cx="1771941" cy="1788676"/>
            <a:chOff x="609029" y="96518"/>
            <a:chExt cx="1771941" cy="1788676"/>
          </a:xfrm>
        </p:grpSpPr>
        <p:pic>
          <p:nvPicPr>
            <p:cNvPr id="10" name="Picture 9" descr="vacca_bona.jp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09029" y="158972"/>
              <a:ext cx="1771941" cy="1726222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>
            <a:xfrm>
              <a:off x="1110828" y="96518"/>
              <a:ext cx="910506" cy="3562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067346" y="3352966"/>
            <a:ext cx="18918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/>
              <a:t>vacc</a:t>
            </a:r>
            <a:r>
              <a:rPr lang="en-US" sz="4800" b="1" dirty="0" err="1"/>
              <a:t>ae</a:t>
            </a:r>
            <a:endParaRPr lang="en-US" sz="4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928273" y="3351068"/>
            <a:ext cx="16553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/>
              <a:t>irat</a:t>
            </a:r>
            <a:r>
              <a:rPr lang="en-US" sz="4800" b="1" dirty="0" err="1"/>
              <a:t>ae</a:t>
            </a:r>
            <a:endParaRPr lang="en-US" sz="4800" b="1" dirty="0"/>
          </a:p>
        </p:txBody>
      </p:sp>
      <p:pic>
        <p:nvPicPr>
          <p:cNvPr id="19" name="Picture 18" descr="vacca_mala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614873" y="2613845"/>
            <a:ext cx="2159164" cy="223292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124200" y="1707010"/>
            <a:ext cx="1250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sordidus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067346" y="1721086"/>
            <a:ext cx="895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iratus</a:t>
            </a:r>
            <a:endParaRPr lang="en-US" sz="2400" dirty="0"/>
          </a:p>
        </p:txBody>
      </p:sp>
      <p:pic>
        <p:nvPicPr>
          <p:cNvPr id="24" name="Picture 23" descr="blood-1294355__18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9439" y="426357"/>
            <a:ext cx="1358914" cy="1280653"/>
          </a:xfrm>
          <a:prstGeom prst="rect">
            <a:avLst/>
          </a:prstGeom>
        </p:spPr>
      </p:pic>
      <p:pic>
        <p:nvPicPr>
          <p:cNvPr id="25" name="Picture 24" descr="emoticon-1669804__18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648" y="452757"/>
            <a:ext cx="1621139" cy="162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2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31397" y="1707010"/>
            <a:ext cx="1028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porcus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71420" y="1738804"/>
            <a:ext cx="878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vacca</a:t>
            </a:r>
            <a:endParaRPr lang="en-US" sz="2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7148718" y="274638"/>
            <a:ext cx="1538082" cy="1491313"/>
            <a:chOff x="7148718" y="274638"/>
            <a:chExt cx="1538082" cy="1491313"/>
          </a:xfrm>
        </p:grpSpPr>
        <p:pic>
          <p:nvPicPr>
            <p:cNvPr id="3" name="Picture 2" descr="porcus_bonus.jp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48718" y="274638"/>
              <a:ext cx="1538082" cy="1491313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7511676" y="290774"/>
              <a:ext cx="910506" cy="3562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09029" y="96518"/>
            <a:ext cx="1771941" cy="1788676"/>
            <a:chOff x="609029" y="96518"/>
            <a:chExt cx="1771941" cy="1788676"/>
          </a:xfrm>
        </p:grpSpPr>
        <p:pic>
          <p:nvPicPr>
            <p:cNvPr id="10" name="Picture 9" descr="vacca_bona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09029" y="158972"/>
              <a:ext cx="1771941" cy="1726222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>
            <a:xfrm>
              <a:off x="1110828" y="96518"/>
              <a:ext cx="910506" cy="3562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592056" y="3331562"/>
            <a:ext cx="14488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/>
              <a:t>porci</a:t>
            </a:r>
            <a:endParaRPr lang="en-US" sz="4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266551" y="3341315"/>
            <a:ext cx="1903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/>
              <a:t>sordid</a:t>
            </a:r>
            <a:r>
              <a:rPr lang="en-US" sz="4800" b="1" dirty="0" err="1"/>
              <a:t>i</a:t>
            </a:r>
            <a:endParaRPr lang="en-US" sz="4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124200" y="1707010"/>
            <a:ext cx="1250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sordidus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5067346" y="1721086"/>
            <a:ext cx="895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iratus</a:t>
            </a:r>
            <a:endParaRPr lang="en-US" sz="2400" dirty="0"/>
          </a:p>
        </p:txBody>
      </p:sp>
      <p:pic>
        <p:nvPicPr>
          <p:cNvPr id="30" name="Picture 29" descr="blood-1294355__18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9439" y="426357"/>
            <a:ext cx="1358914" cy="1280653"/>
          </a:xfrm>
          <a:prstGeom prst="rect">
            <a:avLst/>
          </a:prstGeom>
        </p:spPr>
      </p:pic>
      <p:pic>
        <p:nvPicPr>
          <p:cNvPr id="31" name="Picture 30" descr="emoticon-1669804__18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648" y="452757"/>
            <a:ext cx="1621139" cy="162113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2550083"/>
            <a:ext cx="4089205" cy="2272467"/>
            <a:chOff x="0" y="2550083"/>
            <a:chExt cx="4089205" cy="2272467"/>
          </a:xfrm>
        </p:grpSpPr>
        <p:grpSp>
          <p:nvGrpSpPr>
            <p:cNvPr id="32" name="Group 31"/>
            <p:cNvGrpSpPr/>
            <p:nvPr/>
          </p:nvGrpSpPr>
          <p:grpSpPr>
            <a:xfrm>
              <a:off x="2064022" y="2550083"/>
              <a:ext cx="2025183" cy="2143257"/>
              <a:chOff x="7148718" y="274638"/>
              <a:chExt cx="1538082" cy="1491313"/>
            </a:xfrm>
          </p:grpSpPr>
          <p:pic>
            <p:nvPicPr>
              <p:cNvPr id="33" name="Picture 32" descr="porcus_bonus.jpg"/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148718" y="274638"/>
                <a:ext cx="1538082" cy="1491313"/>
              </a:xfrm>
              <a:prstGeom prst="rect">
                <a:avLst/>
              </a:prstGeom>
            </p:spPr>
          </p:pic>
          <p:sp>
            <p:nvSpPr>
              <p:cNvPr id="34" name="Oval 33"/>
              <p:cNvSpPr/>
              <p:nvPr/>
            </p:nvSpPr>
            <p:spPr>
              <a:xfrm>
                <a:off x="7511676" y="290774"/>
                <a:ext cx="910506" cy="35623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 flipH="1">
              <a:off x="0" y="2679293"/>
              <a:ext cx="1980086" cy="2143257"/>
              <a:chOff x="7148718" y="274638"/>
              <a:chExt cx="1538082" cy="1491313"/>
            </a:xfrm>
          </p:grpSpPr>
          <p:pic>
            <p:nvPicPr>
              <p:cNvPr id="36" name="Picture 35" descr="porcus_bonus.jpg"/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148718" y="274638"/>
                <a:ext cx="1538082" cy="1491313"/>
              </a:xfrm>
              <a:prstGeom prst="rect">
                <a:avLst/>
              </a:prstGeom>
            </p:spPr>
          </p:pic>
          <p:sp>
            <p:nvSpPr>
              <p:cNvPr id="37" name="Oval 36"/>
              <p:cNvSpPr/>
              <p:nvPr/>
            </p:nvSpPr>
            <p:spPr>
              <a:xfrm>
                <a:off x="7511676" y="290774"/>
                <a:ext cx="910506" cy="35623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8" name="Picture 37" descr="blood-1294355__180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03152" y="3578950"/>
              <a:ext cx="642008" cy="605034"/>
            </a:xfrm>
            <a:prstGeom prst="rect">
              <a:avLst/>
            </a:prstGeom>
          </p:spPr>
        </p:pic>
        <p:pic>
          <p:nvPicPr>
            <p:cNvPr id="39" name="Picture 38" descr="blood-1294355__180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55862" y="2917028"/>
              <a:ext cx="450215" cy="424287"/>
            </a:xfrm>
            <a:prstGeom prst="rect">
              <a:avLst/>
            </a:prstGeom>
          </p:spPr>
        </p:pic>
        <p:pic>
          <p:nvPicPr>
            <p:cNvPr id="40" name="Picture 39" descr="blood-1294355__180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5720" y="3265026"/>
              <a:ext cx="450215" cy="424287"/>
            </a:xfrm>
            <a:prstGeom prst="rect">
              <a:avLst/>
            </a:prstGeom>
          </p:spPr>
        </p:pic>
        <p:pic>
          <p:nvPicPr>
            <p:cNvPr id="41" name="Picture 40" descr="blood-1294355__180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4056" y="3868173"/>
              <a:ext cx="450215" cy="424287"/>
            </a:xfrm>
            <a:prstGeom prst="rect">
              <a:avLst/>
            </a:prstGeom>
          </p:spPr>
        </p:pic>
        <p:pic>
          <p:nvPicPr>
            <p:cNvPr id="42" name="Picture 41" descr="blood-1294355__180.pn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5505" y="3776159"/>
              <a:ext cx="675323" cy="6364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775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734109" y="6587129"/>
            <a:ext cx="1433125" cy="270871"/>
          </a:xfrm>
        </p:spPr>
        <p:txBody>
          <a:bodyPr/>
          <a:lstStyle/>
          <a:p>
            <a:r>
              <a:rPr lang="en-US" sz="800"/>
              <a:t>© Charlie Andrew 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31397" y="1707010"/>
            <a:ext cx="1028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porcus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71420" y="1738804"/>
            <a:ext cx="878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vacca</a:t>
            </a:r>
            <a:endParaRPr lang="en-US" sz="2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7148718" y="274638"/>
            <a:ext cx="1538082" cy="1491313"/>
            <a:chOff x="7148718" y="274638"/>
            <a:chExt cx="1538082" cy="1491313"/>
          </a:xfrm>
        </p:grpSpPr>
        <p:pic>
          <p:nvPicPr>
            <p:cNvPr id="3" name="Picture 2" descr="porcus_bonus.jp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48718" y="274638"/>
              <a:ext cx="1538082" cy="1491313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7511676" y="290774"/>
              <a:ext cx="910506" cy="3562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09029" y="96518"/>
            <a:ext cx="1771941" cy="1788676"/>
            <a:chOff x="609029" y="96518"/>
            <a:chExt cx="1771941" cy="1788676"/>
          </a:xfrm>
        </p:grpSpPr>
        <p:pic>
          <p:nvPicPr>
            <p:cNvPr id="10" name="Picture 9" descr="vacca_bona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09029" y="158972"/>
              <a:ext cx="1771941" cy="1726222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>
            <a:xfrm>
              <a:off x="1110828" y="96518"/>
              <a:ext cx="910506" cy="3562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47032" y="5310332"/>
            <a:ext cx="83397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 </a:t>
            </a:r>
            <a:r>
              <a:rPr lang="en-US" sz="4800" dirty="0" err="1"/>
              <a:t>vacca</a:t>
            </a:r>
            <a:r>
              <a:rPr lang="en-US" sz="4800" dirty="0"/>
              <a:t> </a:t>
            </a:r>
            <a:r>
              <a:rPr lang="en-US" sz="4800" dirty="0" err="1"/>
              <a:t>porcum</a:t>
            </a:r>
            <a:r>
              <a:rPr lang="en-US" sz="4800" dirty="0"/>
              <a:t> </a:t>
            </a:r>
            <a:r>
              <a:rPr lang="mr-IN" sz="4800" dirty="0"/>
              <a:t>………………</a:t>
            </a:r>
            <a:r>
              <a:rPr lang="en-GB" sz="4800" dirty="0"/>
              <a:t> </a:t>
            </a:r>
            <a:r>
              <a:rPr lang="en-GB" sz="4800" dirty="0" err="1"/>
              <a:t>videt</a:t>
            </a:r>
            <a:endParaRPr lang="en-US" sz="4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374963" y="5269393"/>
            <a:ext cx="25837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/>
              <a:t>sordid</a:t>
            </a:r>
            <a:r>
              <a:rPr lang="en-US" sz="4800" b="1" dirty="0" err="1"/>
              <a:t>um</a:t>
            </a:r>
            <a:endParaRPr lang="en-US" sz="4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124200" y="1707010"/>
            <a:ext cx="1250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sordidus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5067346" y="1721086"/>
            <a:ext cx="895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iratus</a:t>
            </a:r>
            <a:endParaRPr lang="en-US" sz="2400" dirty="0"/>
          </a:p>
        </p:txBody>
      </p:sp>
      <p:pic>
        <p:nvPicPr>
          <p:cNvPr id="30" name="Picture 29" descr="blood-1294355__18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9439" y="426357"/>
            <a:ext cx="1358914" cy="1280653"/>
          </a:xfrm>
          <a:prstGeom prst="rect">
            <a:avLst/>
          </a:prstGeom>
        </p:spPr>
      </p:pic>
      <p:pic>
        <p:nvPicPr>
          <p:cNvPr id="31" name="Picture 30" descr="emoticon-1669804__18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648" y="452757"/>
            <a:ext cx="1621139" cy="1621139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820657" y="2649747"/>
            <a:ext cx="5618983" cy="2468380"/>
            <a:chOff x="481128" y="2248150"/>
            <a:chExt cx="5618983" cy="2468380"/>
          </a:xfrm>
        </p:grpSpPr>
        <p:grpSp>
          <p:nvGrpSpPr>
            <p:cNvPr id="7" name="Group 6"/>
            <p:cNvGrpSpPr/>
            <p:nvPr/>
          </p:nvGrpSpPr>
          <p:grpSpPr>
            <a:xfrm>
              <a:off x="481128" y="2573273"/>
              <a:ext cx="2025183" cy="2143257"/>
              <a:chOff x="481128" y="2573273"/>
              <a:chExt cx="2025183" cy="2143257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481128" y="2573273"/>
                <a:ext cx="2025183" cy="2143257"/>
                <a:chOff x="7148718" y="274638"/>
                <a:chExt cx="1538082" cy="1491313"/>
              </a:xfrm>
            </p:grpSpPr>
            <p:pic>
              <p:nvPicPr>
                <p:cNvPr id="33" name="Picture 32" descr="porcus_bonus.jpg"/>
                <p:cNvPicPr>
                  <a:picLocks noChangeAspect="1"/>
                </p:cNvPicPr>
                <p:nvPr/>
              </p:nvPicPr>
              <p:blipFill rotWithShape="1"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7148718" y="274638"/>
                  <a:ext cx="1538082" cy="1491313"/>
                </a:xfrm>
                <a:prstGeom prst="rect">
                  <a:avLst/>
                </a:prstGeom>
              </p:spPr>
            </p:pic>
            <p:sp>
              <p:nvSpPr>
                <p:cNvPr id="34" name="Oval 33"/>
                <p:cNvSpPr/>
                <p:nvPr/>
              </p:nvSpPr>
              <p:spPr>
                <a:xfrm>
                  <a:off x="7511676" y="290774"/>
                  <a:ext cx="910506" cy="35623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38" name="Picture 37" descr="blood-1294355__180.png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20258" y="3602140"/>
                <a:ext cx="642008" cy="605034"/>
              </a:xfrm>
              <a:prstGeom prst="rect">
                <a:avLst/>
              </a:prstGeom>
            </p:spPr>
          </p:pic>
          <p:pic>
            <p:nvPicPr>
              <p:cNvPr id="39" name="Picture 38" descr="blood-1294355__180.png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2968" y="2940218"/>
                <a:ext cx="450215" cy="424287"/>
              </a:xfrm>
              <a:prstGeom prst="rect">
                <a:avLst/>
              </a:prstGeom>
            </p:spPr>
          </p:pic>
        </p:grpSp>
        <p:grpSp>
          <p:nvGrpSpPr>
            <p:cNvPr id="44" name="Group 43"/>
            <p:cNvGrpSpPr/>
            <p:nvPr/>
          </p:nvGrpSpPr>
          <p:grpSpPr>
            <a:xfrm flipH="1">
              <a:off x="3691613" y="2248150"/>
              <a:ext cx="2408498" cy="2213685"/>
              <a:chOff x="609029" y="96518"/>
              <a:chExt cx="1771941" cy="1788676"/>
            </a:xfrm>
          </p:grpSpPr>
          <p:pic>
            <p:nvPicPr>
              <p:cNvPr id="45" name="Picture 44" descr="vacca_bona.jpg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609029" y="158972"/>
                <a:ext cx="1771941" cy="1726222"/>
              </a:xfrm>
              <a:prstGeom prst="rect">
                <a:avLst/>
              </a:prstGeom>
            </p:spPr>
          </p:pic>
          <p:sp>
            <p:nvSpPr>
              <p:cNvPr id="46" name="Oval 45"/>
              <p:cNvSpPr/>
              <p:nvPr/>
            </p:nvSpPr>
            <p:spPr>
              <a:xfrm>
                <a:off x="1110828" y="96518"/>
                <a:ext cx="910506" cy="35623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 flipH="1">
              <a:off x="2380970" y="3214843"/>
              <a:ext cx="1993993" cy="26459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2186454" y="3214843"/>
              <a:ext cx="2602194" cy="54929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val 1"/>
          <p:cNvSpPr/>
          <p:nvPr/>
        </p:nvSpPr>
        <p:spPr>
          <a:xfrm>
            <a:off x="3124200" y="5474660"/>
            <a:ext cx="1027555" cy="666669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0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0944" y="6538912"/>
            <a:ext cx="1462475" cy="365125"/>
          </a:xfrm>
        </p:spPr>
        <p:txBody>
          <a:bodyPr/>
          <a:lstStyle/>
          <a:p>
            <a:r>
              <a:rPr lang="en-US" sz="800"/>
              <a:t>© Charlie Andrew 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31397" y="1707010"/>
            <a:ext cx="1028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porcus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71420" y="1738804"/>
            <a:ext cx="878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vacca</a:t>
            </a:r>
            <a:endParaRPr lang="en-US" sz="2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7148718" y="274638"/>
            <a:ext cx="1538082" cy="1491313"/>
            <a:chOff x="7148718" y="274638"/>
            <a:chExt cx="1538082" cy="1491313"/>
          </a:xfrm>
        </p:grpSpPr>
        <p:pic>
          <p:nvPicPr>
            <p:cNvPr id="3" name="Picture 2" descr="porcus_bonus.jp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48718" y="274638"/>
              <a:ext cx="1538082" cy="1491313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7511676" y="290774"/>
              <a:ext cx="910506" cy="3562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09029" y="96518"/>
            <a:ext cx="1771941" cy="1788676"/>
            <a:chOff x="609029" y="96518"/>
            <a:chExt cx="1771941" cy="1788676"/>
          </a:xfrm>
        </p:grpSpPr>
        <p:pic>
          <p:nvPicPr>
            <p:cNvPr id="10" name="Picture 9" descr="vacca_bona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09029" y="158972"/>
              <a:ext cx="1771941" cy="1726222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>
            <a:xfrm>
              <a:off x="1110828" y="96518"/>
              <a:ext cx="910506" cy="3562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810012" y="5310332"/>
            <a:ext cx="73500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 </a:t>
            </a:r>
            <a:r>
              <a:rPr lang="en-US" sz="4800" dirty="0" err="1"/>
              <a:t>porcus</a:t>
            </a:r>
            <a:r>
              <a:rPr lang="en-US" sz="4800" dirty="0"/>
              <a:t> </a:t>
            </a:r>
            <a:r>
              <a:rPr lang="en-US" sz="4800" dirty="0" err="1"/>
              <a:t>vaccas</a:t>
            </a:r>
            <a:r>
              <a:rPr lang="en-US" sz="4800" dirty="0"/>
              <a:t> </a:t>
            </a:r>
            <a:r>
              <a:rPr lang="mr-IN" sz="4800" dirty="0"/>
              <a:t>…………</a:t>
            </a:r>
            <a:r>
              <a:rPr lang="en-GB" sz="4800" dirty="0"/>
              <a:t> </a:t>
            </a:r>
            <a:r>
              <a:rPr lang="en-GB" sz="4800" dirty="0" err="1"/>
              <a:t>videt</a:t>
            </a:r>
            <a:endParaRPr lang="en-US" sz="4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837943" y="5269393"/>
            <a:ext cx="15771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/>
              <a:t>irat</a:t>
            </a:r>
            <a:r>
              <a:rPr lang="en-US" sz="4800" b="1" dirty="0" err="1"/>
              <a:t>as</a:t>
            </a:r>
            <a:endParaRPr lang="en-US" sz="4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124200" y="1707010"/>
            <a:ext cx="1250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sordidus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5067346" y="1721086"/>
            <a:ext cx="895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iratus</a:t>
            </a:r>
            <a:endParaRPr lang="en-US" sz="2400" dirty="0"/>
          </a:p>
        </p:txBody>
      </p:sp>
      <p:pic>
        <p:nvPicPr>
          <p:cNvPr id="30" name="Picture 29" descr="blood-1294355__18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9439" y="426357"/>
            <a:ext cx="1358914" cy="1280653"/>
          </a:xfrm>
          <a:prstGeom prst="rect">
            <a:avLst/>
          </a:prstGeom>
        </p:spPr>
      </p:pic>
      <p:pic>
        <p:nvPicPr>
          <p:cNvPr id="31" name="Picture 30" descr="emoticon-1669804__18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648" y="452757"/>
            <a:ext cx="1621139" cy="1621139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21806" y="2321457"/>
            <a:ext cx="8547673" cy="2525310"/>
            <a:chOff x="221806" y="2321457"/>
            <a:chExt cx="8547673" cy="2525310"/>
          </a:xfrm>
        </p:grpSpPr>
        <p:pic>
          <p:nvPicPr>
            <p:cNvPr id="35" name="Picture 34" descr="vacca_mala.jp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221806" y="2441858"/>
              <a:ext cx="2159164" cy="2232922"/>
            </a:xfrm>
            <a:prstGeom prst="rect">
              <a:avLst/>
            </a:prstGeom>
          </p:spPr>
        </p:pic>
        <p:pic>
          <p:nvPicPr>
            <p:cNvPr id="36" name="Picture 35" descr="vacca_mala.jp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2215799" y="2613845"/>
              <a:ext cx="2159164" cy="2232922"/>
            </a:xfrm>
            <a:prstGeom prst="rect">
              <a:avLst/>
            </a:prstGeom>
          </p:spPr>
        </p:pic>
        <p:grpSp>
          <p:nvGrpSpPr>
            <p:cNvPr id="37" name="Group 36"/>
            <p:cNvGrpSpPr/>
            <p:nvPr/>
          </p:nvGrpSpPr>
          <p:grpSpPr>
            <a:xfrm>
              <a:off x="7231397" y="2441858"/>
              <a:ext cx="1538082" cy="1491313"/>
              <a:chOff x="7148718" y="274638"/>
              <a:chExt cx="1538082" cy="1491313"/>
            </a:xfrm>
          </p:grpSpPr>
          <p:pic>
            <p:nvPicPr>
              <p:cNvPr id="40" name="Picture 39" descr="porcus_bonus.jpg"/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148718" y="274638"/>
                <a:ext cx="1538082" cy="1491313"/>
              </a:xfrm>
              <a:prstGeom prst="rect">
                <a:avLst/>
              </a:prstGeom>
            </p:spPr>
          </p:pic>
          <p:sp>
            <p:nvSpPr>
              <p:cNvPr id="41" name="Oval 40"/>
              <p:cNvSpPr/>
              <p:nvPr/>
            </p:nvSpPr>
            <p:spPr>
              <a:xfrm>
                <a:off x="7511676" y="290774"/>
                <a:ext cx="910506" cy="35623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 flipH="1">
              <a:off x="3915551" y="3161924"/>
              <a:ext cx="3678804" cy="555652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4100745" y="3254534"/>
              <a:ext cx="3771398" cy="678637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872143" y="2321457"/>
              <a:ext cx="31831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!</a:t>
              </a:r>
            </a:p>
          </p:txBody>
        </p:sp>
      </p:grpSp>
      <p:sp>
        <p:nvSpPr>
          <p:cNvPr id="26" name="Oval 25"/>
          <p:cNvSpPr/>
          <p:nvPr/>
        </p:nvSpPr>
        <p:spPr>
          <a:xfrm>
            <a:off x="3915551" y="5485331"/>
            <a:ext cx="641774" cy="666669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4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Papyrus"/>
                <a:cs typeface="Papyrus"/>
              </a:rPr>
              <a:t>Verb endings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73300" y="3479413"/>
            <a:ext cx="1549400" cy="11674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816" y="1417030"/>
            <a:ext cx="5941584" cy="347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846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18259</TotalTime>
  <Words>574</Words>
  <Application>Microsoft Office PowerPoint</Application>
  <PresentationFormat>On-screen Show (4:3)</PresentationFormat>
  <Paragraphs>195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American Typewriter</vt:lpstr>
      <vt:lpstr>Arial</vt:lpstr>
      <vt:lpstr>Calibri</vt:lpstr>
      <vt:lpstr>Comic Sans MS</vt:lpstr>
      <vt:lpstr>Herculanum</vt:lpstr>
      <vt:lpstr>Holly Christmas</vt:lpstr>
      <vt:lpstr>Mangal</vt:lpstr>
      <vt:lpstr>Papyrus</vt:lpstr>
      <vt:lpstr>Office Theme</vt:lpstr>
      <vt:lpstr>maximum Classics – 27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Verb endings</vt:lpstr>
      <vt:lpstr>‘being’ verbs</vt:lpstr>
      <vt:lpstr>Explosive endings</vt:lpstr>
      <vt:lpstr>Quick fire verbs –  present &amp; past cont. mix-up</vt:lpstr>
      <vt:lpstr>Quick on the draw</vt:lpstr>
      <vt:lpstr>Quick on the draw</vt:lpstr>
      <vt:lpstr>Quick on the draw</vt:lpstr>
      <vt:lpstr>Longer Latin sentences</vt:lpstr>
      <vt:lpstr>Longer Latin sentences</vt:lpstr>
      <vt:lpstr>Longer Latin sentences</vt:lpstr>
      <vt:lpstr>Longer Latin sentences</vt:lpstr>
      <vt:lpstr>Longer Latin sentences</vt:lpstr>
      <vt:lpstr>Longer Latin sentences</vt:lpstr>
      <vt:lpstr>Longer Latin sentences</vt:lpstr>
      <vt:lpstr>Longer Latin sentences</vt:lpstr>
      <vt:lpstr>Longer Latin sentences</vt:lpstr>
      <vt:lpstr>Longer Latin sentences</vt:lpstr>
      <vt:lpstr>Plenary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Classics Club Junior - I</dc:title>
  <dc:subject/>
  <dc:creator>Charlie Andrew</dc:creator>
  <cp:keywords/>
  <dc:description/>
  <cp:lastModifiedBy>Emma Danzey</cp:lastModifiedBy>
  <cp:revision>668</cp:revision>
  <cp:lastPrinted>2017-01-08T16:09:01Z</cp:lastPrinted>
  <dcterms:created xsi:type="dcterms:W3CDTF">2016-02-20T14:57:23Z</dcterms:created>
  <dcterms:modified xsi:type="dcterms:W3CDTF">2020-06-28T16:52:22Z</dcterms:modified>
  <cp:category/>
</cp:coreProperties>
</file>