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4" r:id="rId2"/>
    <p:sldId id="371" r:id="rId3"/>
    <p:sldId id="396" r:id="rId4"/>
    <p:sldId id="397" r:id="rId5"/>
    <p:sldId id="398" r:id="rId6"/>
    <p:sldId id="406" r:id="rId7"/>
    <p:sldId id="399" r:id="rId8"/>
    <p:sldId id="407" r:id="rId9"/>
    <p:sldId id="400" r:id="rId10"/>
    <p:sldId id="408" r:id="rId11"/>
    <p:sldId id="376" r:id="rId12"/>
    <p:sldId id="402" r:id="rId13"/>
    <p:sldId id="404" r:id="rId14"/>
    <p:sldId id="409" r:id="rId15"/>
    <p:sldId id="401" r:id="rId16"/>
    <p:sldId id="405" r:id="rId17"/>
    <p:sldId id="3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6">
          <p15:clr>
            <a:srgbClr val="A4A3A4"/>
          </p15:clr>
        </p15:guide>
        <p15:guide id="2" pos="7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6C2FF"/>
    <a:srgbClr val="B2DCFF"/>
    <a:srgbClr val="8FCAFF"/>
    <a:srgbClr val="E1F0FF"/>
    <a:srgbClr val="DDECFF"/>
    <a:srgbClr val="A3E4FF"/>
    <a:srgbClr val="0E0D78"/>
    <a:srgbClr val="AE661C"/>
    <a:srgbClr val="DCD116"/>
    <a:srgbClr val="F7F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06"/>
        <p:guide pos="7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3A823-662A-1C4F-A185-69938885C5CC}" type="datetime1">
              <a:rPr lang="en-GB" smtClean="0"/>
              <a:t>14/06/2020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D28A5-E1C8-F844-B698-DC7B6633CE4F}" type="slidenum">
              <a:rPr lang="en-US" smtClean="0"/>
              <a:t>‹#›</a:t>
            </a:fld>
            <a:endParaRPr lang="en-US"/>
          </a:p>
        </p:txBody>
      </p:sp>
    </p:spTree>
    <p:extLst>
      <p:ext uri="{BB962C8B-B14F-4D97-AF65-F5344CB8AC3E}">
        <p14:creationId xmlns:p14="http://schemas.microsoft.com/office/powerpoint/2010/main" val="3234176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23343-F485-EE47-AC49-E027F3AD04C7}" type="datetime1">
              <a:rPr lang="en-GB" smtClean="0"/>
              <a:t>14/06/2020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00809-809D-ED43-B3E9-0FF968C97F52}" type="slidenum">
              <a:rPr lang="en-US" smtClean="0"/>
              <a:t>‹#›</a:t>
            </a:fld>
            <a:endParaRPr lang="en-US"/>
          </a:p>
        </p:txBody>
      </p:sp>
    </p:spTree>
    <p:extLst>
      <p:ext uri="{BB962C8B-B14F-4D97-AF65-F5344CB8AC3E}">
        <p14:creationId xmlns:p14="http://schemas.microsoft.com/office/powerpoint/2010/main" val="10747677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00809-809D-ED43-B3E9-0FF968C97F52}" type="slidenum">
              <a:rPr lang="en-US" smtClean="0"/>
              <a:t>1</a:t>
            </a:fld>
            <a:endParaRPr lang="en-US"/>
          </a:p>
        </p:txBody>
      </p:sp>
    </p:spTree>
    <p:extLst>
      <p:ext uri="{BB962C8B-B14F-4D97-AF65-F5344CB8AC3E}">
        <p14:creationId xmlns:p14="http://schemas.microsoft.com/office/powerpoint/2010/main" val="74329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8FBA12C-221A-F24A-A8E1-FCDEA32FC8A5}" type="datetime1">
              <a:rPr lang="en-GB" smtClean="0"/>
              <a:t>14/06/2020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862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B082985-3572-EB48-AFE0-92BB10D89089}" type="datetime1">
              <a:rPr lang="en-GB" smtClean="0"/>
              <a:t>14/06/2020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118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66E1AF-A169-3349-9CC7-27061662D5F3}" type="datetime1">
              <a:rPr lang="en-GB" smtClean="0"/>
              <a:t>14/06/2020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40013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BB1893-115A-364D-9D73-756F7DB77085}" type="datetime1">
              <a:rPr lang="en-GB" smtClean="0"/>
              <a:t>14/06/2020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6432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BB0673-B61A-F049-95F4-2128A4B4F46A}" type="datetime1">
              <a:rPr lang="en-GB" smtClean="0"/>
              <a:t>14/06/2020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5304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00559EF-C9B1-1242-B63C-87F1C864CFB7}" type="datetime1">
              <a:rPr lang="en-GB" smtClean="0"/>
              <a:t>14/06/2020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20559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F9E2B5-44AD-5C4D-BEC8-A10624ED80BE}" type="datetime1">
              <a:rPr lang="en-GB" smtClean="0"/>
              <a:t>14/06/2020</a:t>
            </a:fld>
            <a:endParaRPr lang="en-US"/>
          </a:p>
        </p:txBody>
      </p:sp>
      <p:sp>
        <p:nvSpPr>
          <p:cNvPr id="8" name="Footer Placeholder 7"/>
          <p:cNvSpPr>
            <a:spLocks noGrp="1"/>
          </p:cNvSpPr>
          <p:nvPr>
            <p:ph type="ftr" sz="quarter" idx="11"/>
          </p:nvPr>
        </p:nvSpPr>
        <p:spPr/>
        <p:txBody>
          <a:bodyPr/>
          <a:lstStyle/>
          <a:p>
            <a:r>
              <a:rPr lang="en-US"/>
              <a:t>© Charlie Andrew 2016</a:t>
            </a:r>
          </a:p>
        </p:txBody>
      </p:sp>
      <p:sp>
        <p:nvSpPr>
          <p:cNvPr id="9" name="Slide Number Placeholder 8"/>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35922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2FF1E0-1C8E-DC45-B9E8-A52AAD3504AA}" type="datetime1">
              <a:rPr lang="en-GB" smtClean="0"/>
              <a:t>14/06/2020</a:t>
            </a:fld>
            <a:endParaRPr lang="en-US"/>
          </a:p>
        </p:txBody>
      </p:sp>
      <p:sp>
        <p:nvSpPr>
          <p:cNvPr id="4" name="Footer Placeholder 3"/>
          <p:cNvSpPr>
            <a:spLocks noGrp="1"/>
          </p:cNvSpPr>
          <p:nvPr>
            <p:ph type="ftr" sz="quarter" idx="11"/>
          </p:nvPr>
        </p:nvSpPr>
        <p:spPr/>
        <p:txBody>
          <a:bodyPr/>
          <a:lstStyle/>
          <a:p>
            <a:r>
              <a:rPr lang="en-US"/>
              <a:t>© Charlie Andrew 2016</a:t>
            </a:r>
          </a:p>
        </p:txBody>
      </p:sp>
      <p:sp>
        <p:nvSpPr>
          <p:cNvPr id="5" name="Slide Number Placeholder 4"/>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3490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C87DA-BBD4-8049-AF2C-C75D64E66C0D}" type="datetime1">
              <a:rPr lang="en-GB" smtClean="0"/>
              <a:t>14/06/2020</a:t>
            </a:fld>
            <a:endParaRPr lang="en-US"/>
          </a:p>
        </p:txBody>
      </p:sp>
      <p:sp>
        <p:nvSpPr>
          <p:cNvPr id="3" name="Footer Placeholder 2"/>
          <p:cNvSpPr>
            <a:spLocks noGrp="1"/>
          </p:cNvSpPr>
          <p:nvPr>
            <p:ph type="ftr" sz="quarter" idx="11"/>
          </p:nvPr>
        </p:nvSpPr>
        <p:spPr/>
        <p:txBody>
          <a:bodyPr/>
          <a:lstStyle/>
          <a:p>
            <a:r>
              <a:rPr lang="en-US"/>
              <a:t>© Charlie Andrew 2016</a:t>
            </a:r>
          </a:p>
        </p:txBody>
      </p:sp>
      <p:sp>
        <p:nvSpPr>
          <p:cNvPr id="4" name="Slide Number Placeholder 3"/>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781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01657D6-11C4-1F40-AB2D-110FE89AD0E7}" type="datetime1">
              <a:rPr lang="en-GB" smtClean="0"/>
              <a:t>14/06/2020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545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E98F99B-A893-3547-8B1C-026FE7E6145D}" type="datetime1">
              <a:rPr lang="en-GB" smtClean="0"/>
              <a:t>14/06/2020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2739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B4C3-4DFB-FA4D-9330-2C271CD5E886}" type="datetime1">
              <a:rPr lang="en-GB" smtClean="0"/>
              <a:t>14/06/2020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Charlie Andrew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36609-56D0-F341-A2BA-FEC882F75A75}" type="slidenum">
              <a:rPr lang="en-US" smtClean="0"/>
              <a:t>‹#›</a:t>
            </a:fld>
            <a:endParaRPr lang="en-US"/>
          </a:p>
        </p:txBody>
      </p:sp>
    </p:spTree>
    <p:extLst>
      <p:ext uri="{BB962C8B-B14F-4D97-AF65-F5344CB8AC3E}">
        <p14:creationId xmlns:p14="http://schemas.microsoft.com/office/powerpoint/2010/main" val="118120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6923"/>
            <a:ext cx="7772400" cy="1470025"/>
          </a:xfrm>
        </p:spPr>
        <p:txBody>
          <a:bodyPr/>
          <a:lstStyle/>
          <a:p>
            <a:r>
              <a:rPr lang="en-US" b="1">
                <a:solidFill>
                  <a:schemeClr val="bg1">
                    <a:lumMod val="50000"/>
                  </a:schemeClr>
                </a:solidFill>
                <a:latin typeface="Herculanum"/>
                <a:cs typeface="Herculanum"/>
              </a:rPr>
              <a:t>maximum Classics – </a:t>
            </a:r>
            <a:r>
              <a:rPr lang="en-US" b="1" dirty="0">
                <a:solidFill>
                  <a:schemeClr val="bg1">
                    <a:lumMod val="50000"/>
                  </a:schemeClr>
                </a:solidFill>
                <a:latin typeface="Herculanum"/>
                <a:cs typeface="Herculanum"/>
              </a:rPr>
              <a:t>25</a:t>
            </a:r>
          </a:p>
        </p:txBody>
      </p:sp>
      <p:sp>
        <p:nvSpPr>
          <p:cNvPr id="3" name="Subtitle 2"/>
          <p:cNvSpPr>
            <a:spLocks noGrp="1"/>
          </p:cNvSpPr>
          <p:nvPr>
            <p:ph type="subTitle" idx="1"/>
          </p:nvPr>
        </p:nvSpPr>
        <p:spPr>
          <a:xfrm>
            <a:off x="1480844" y="4777503"/>
            <a:ext cx="6400800" cy="920338"/>
          </a:xfrm>
        </p:spPr>
        <p:txBody>
          <a:bodyPr>
            <a:normAutofit/>
          </a:bodyPr>
          <a:lstStyle/>
          <a:p>
            <a:r>
              <a:rPr lang="en-US" dirty="0">
                <a:latin typeface="Papyrus"/>
                <a:cs typeface="Papyrus"/>
              </a:rPr>
              <a:t>Really real</a:t>
            </a:r>
          </a:p>
        </p:txBody>
      </p:sp>
      <p:pic>
        <p:nvPicPr>
          <p:cNvPr id="4" name="Picture 3" descr="iucundus_large_colo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9020" y="710046"/>
            <a:ext cx="2949546" cy="3277273"/>
          </a:xfrm>
          <a:prstGeom prst="rect">
            <a:avLst/>
          </a:prstGeom>
        </p:spPr>
      </p:pic>
      <p:sp>
        <p:nvSpPr>
          <p:cNvPr id="6"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5" name="Rounded Rectangle 4"/>
          <p:cNvSpPr/>
          <p:nvPr/>
        </p:nvSpPr>
        <p:spPr>
          <a:xfrm>
            <a:off x="1150854" y="5547643"/>
            <a:ext cx="3502491" cy="113200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accent3"/>
                </a:solidFill>
              </a:rPr>
              <a:t>Language L.O. </a:t>
            </a:r>
            <a:r>
              <a:rPr lang="en-GB" dirty="0">
                <a:solidFill>
                  <a:schemeClr val="accent3"/>
                </a:solidFill>
              </a:rPr>
              <a:t>to translate Latin past continuous/progressive verbs</a:t>
            </a:r>
            <a:endParaRPr lang="en-US" dirty="0">
              <a:solidFill>
                <a:schemeClr val="accent3"/>
              </a:solidFill>
            </a:endParaRPr>
          </a:p>
        </p:txBody>
      </p:sp>
      <p:sp>
        <p:nvSpPr>
          <p:cNvPr id="7" name="Rounded Rectangle 6"/>
          <p:cNvSpPr/>
          <p:nvPr/>
        </p:nvSpPr>
        <p:spPr>
          <a:xfrm>
            <a:off x="4799397" y="5557301"/>
            <a:ext cx="3137709" cy="113200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accent3"/>
                </a:solidFill>
              </a:rPr>
              <a:t>Culture L.O</a:t>
            </a:r>
            <a:r>
              <a:rPr lang="en-US" dirty="0">
                <a:solidFill>
                  <a:srgbClr val="9BBB59"/>
                </a:solidFill>
              </a:rPr>
              <a:t>. </a:t>
            </a:r>
            <a:r>
              <a:rPr lang="en-GB" dirty="0">
                <a:solidFill>
                  <a:srgbClr val="9BBB59"/>
                </a:solidFill>
              </a:rPr>
              <a:t>to encounter and discuss Ancient Greek ideas about reality</a:t>
            </a:r>
            <a:endParaRPr lang="en-US" dirty="0">
              <a:solidFill>
                <a:srgbClr val="9BBB59"/>
              </a:solidFill>
            </a:endParaRPr>
          </a:p>
        </p:txBody>
      </p:sp>
    </p:spTree>
    <p:extLst>
      <p:ext uri="{BB962C8B-B14F-4D97-AF65-F5344CB8AC3E}">
        <p14:creationId xmlns:p14="http://schemas.microsoft.com/office/powerpoint/2010/main" val="176349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D7828B-5EA2-4438-A3C4-EB9A8DC8DB08}"/>
              </a:ext>
            </a:extLst>
          </p:cNvPr>
          <p:cNvSpPr>
            <a:spLocks noGrp="1"/>
          </p:cNvSpPr>
          <p:nvPr>
            <p:ph type="ftr" sz="quarter" idx="11"/>
          </p:nvPr>
        </p:nvSpPr>
        <p:spPr/>
        <p:txBody>
          <a:bodyPr/>
          <a:lstStyle/>
          <a:p>
            <a:r>
              <a:rPr lang="en-US"/>
              <a:t>© Charlie Andrew 2016</a:t>
            </a:r>
          </a:p>
        </p:txBody>
      </p:sp>
      <p:sp>
        <p:nvSpPr>
          <p:cNvPr id="5" name="TextBox 4">
            <a:extLst>
              <a:ext uri="{FF2B5EF4-FFF2-40B4-BE49-F238E27FC236}">
                <a16:creationId xmlns:a16="http://schemas.microsoft.com/office/drawing/2014/main" id="{4E5C0A05-C5E8-49AA-820B-4B54E2014BF0}"/>
              </a:ext>
            </a:extLst>
          </p:cNvPr>
          <p:cNvSpPr txBox="1"/>
          <p:nvPr/>
        </p:nvSpPr>
        <p:spPr>
          <a:xfrm>
            <a:off x="1167618" y="1645920"/>
            <a:ext cx="6668087" cy="2308324"/>
          </a:xfrm>
          <a:prstGeom prst="rect">
            <a:avLst/>
          </a:prstGeom>
          <a:noFill/>
        </p:spPr>
        <p:txBody>
          <a:bodyPr wrap="square" rtlCol="0">
            <a:spAutoFit/>
          </a:bodyPr>
          <a:lstStyle/>
          <a:p>
            <a:r>
              <a:rPr lang="en-GB" sz="3600" dirty="0"/>
              <a:t>Look at the close ups on the following slides and see of you can guess what the mystery object is. </a:t>
            </a:r>
          </a:p>
          <a:p>
            <a:r>
              <a:rPr lang="en-GB" sz="3600" dirty="0"/>
              <a:t>Next click will reveal the truth!</a:t>
            </a:r>
          </a:p>
        </p:txBody>
      </p:sp>
    </p:spTree>
    <p:extLst>
      <p:ext uri="{BB962C8B-B14F-4D97-AF65-F5344CB8AC3E}">
        <p14:creationId xmlns:p14="http://schemas.microsoft.com/office/powerpoint/2010/main" val="121652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54438" y="-17343378"/>
            <a:ext cx="5139730" cy="8402301"/>
          </a:xfrm>
          <a:prstGeom prst="rect">
            <a:avLst/>
          </a:prstGeom>
        </p:spPr>
        <p:txBody>
          <a:bodyPr wrap="square">
            <a:spAutoFit/>
          </a:bodyPr>
          <a:lstStyle/>
          <a:p>
            <a:pPr lvl="0"/>
            <a:r>
              <a:rPr lang="en-US" sz="1200" dirty="0">
                <a:solidFill>
                  <a:prstClr val="black"/>
                </a:solidFill>
              </a:rPr>
              <a:t>Now that those who </a:t>
            </a:r>
            <a:r>
              <a:rPr lang="en-US" sz="1200" dirty="0" err="1">
                <a:solidFill>
                  <a:prstClr val="black"/>
                </a:solidFill>
              </a:rPr>
              <a:t>practise</a:t>
            </a:r>
            <a:r>
              <a:rPr lang="en-US" sz="1200" dirty="0">
                <a:solidFill>
                  <a:prstClr val="black"/>
                </a:solidFill>
              </a:rPr>
              <a:t> justice do so involuntarily and because they have not the power to be unjust will best appear if we imagine something of this kind: having given both to the just and the unjust power to do what they will, let us watch and see whither desire will lead them; then we shall discover in the very act the just and unjust man to be proceeding along the same road, following their interest, which all natures deem to be their good, and are only diverted into the path of justice by the force of law. The liberty which we are supposing may be most completely given to them in the form of such a power as is said to have been possessed by </a:t>
            </a:r>
            <a:r>
              <a:rPr lang="en-US" sz="1200" dirty="0" err="1">
                <a:solidFill>
                  <a:prstClr val="black"/>
                </a:solidFill>
              </a:rPr>
              <a:t>Gyges</a:t>
            </a:r>
            <a:r>
              <a:rPr lang="en-US" sz="1200" dirty="0">
                <a:solidFill>
                  <a:prstClr val="black"/>
                </a:solidFill>
              </a:rPr>
              <a:t> the ancestor of Croesus the Lydian. According to the tradition, </a:t>
            </a:r>
            <a:r>
              <a:rPr lang="en-US" sz="1200" dirty="0" err="1">
                <a:solidFill>
                  <a:prstClr val="black"/>
                </a:solidFill>
              </a:rPr>
              <a:t>Gyges</a:t>
            </a:r>
            <a:r>
              <a:rPr lang="en-US" sz="1200" dirty="0">
                <a:solidFill>
                  <a:prstClr val="black"/>
                </a:solidFill>
              </a:rPr>
              <a:t> was a shepherd in the service of the king of Lydia; there was a great storm, and an earthquake made an opening in the earth at the place where he was feeding his flock. Amazed at the sight, he descended into the opening, where, among other marvels, he beheld a hollow brazen horse, having doors, at which he stooping and looking in saw a dead body of stature, as appeared to him, more than human, and having nothing on but a gold ring; this he took from the finger of the dead and </a:t>
            </a:r>
            <a:r>
              <a:rPr lang="en-US" sz="1200" dirty="0" err="1">
                <a:solidFill>
                  <a:prstClr val="black"/>
                </a:solidFill>
              </a:rPr>
              <a:t>reascended</a:t>
            </a:r>
            <a:r>
              <a:rPr lang="en-US" sz="1200" dirty="0">
                <a:solidFill>
                  <a:prstClr val="black"/>
                </a:solidFill>
              </a:rPr>
              <a:t>. Now the shepherds met together, according to custom, that they might send their monthly report about the flocks to the king; into their assembly he came having the ring on his finger, and as he was sitting among them he chanced to turn the </a:t>
            </a:r>
            <a:r>
              <a:rPr lang="en-US" sz="1200" dirty="0" err="1">
                <a:solidFill>
                  <a:prstClr val="black"/>
                </a:solidFill>
              </a:rPr>
              <a:t>collet</a:t>
            </a:r>
            <a:r>
              <a:rPr lang="en-US" sz="1200" dirty="0">
                <a:solidFill>
                  <a:prstClr val="black"/>
                </a:solidFill>
              </a:rPr>
              <a:t> of the ring inside his hand, when instantly he became invisible to the rest of the company and they began to speak of him as if he were no longer present. He was astonished at this, and again touching the ring he turned the </a:t>
            </a:r>
            <a:r>
              <a:rPr lang="en-US" sz="1200" dirty="0" err="1">
                <a:solidFill>
                  <a:prstClr val="black"/>
                </a:solidFill>
              </a:rPr>
              <a:t>collet</a:t>
            </a:r>
            <a:r>
              <a:rPr lang="en-US" sz="1200" dirty="0">
                <a:solidFill>
                  <a:prstClr val="black"/>
                </a:solidFill>
              </a:rPr>
              <a:t> outwards and reappeared; he made several trials of the ring, and always with the same result-when he turned the </a:t>
            </a:r>
            <a:r>
              <a:rPr lang="en-US" sz="1200" dirty="0" err="1">
                <a:solidFill>
                  <a:prstClr val="black"/>
                </a:solidFill>
              </a:rPr>
              <a:t>collet</a:t>
            </a:r>
            <a:r>
              <a:rPr lang="en-US" sz="1200" dirty="0">
                <a:solidFill>
                  <a:prstClr val="black"/>
                </a:solidFill>
              </a:rPr>
              <a:t> inwards he became invisible, when outwards he reappeared. Whereupon he contrived to be chosen one of the messengers who were sent to the court; where as soon as he arrived he seduced the queen, and with her help conspired against the king and slew him, and took the kingdom. Suppose now that there were two such magic rings, and the just put on one of them and the unjust the </a:t>
            </a:r>
            <a:r>
              <a:rPr lang="en-US" sz="1200" dirty="0" err="1">
                <a:solidFill>
                  <a:prstClr val="black"/>
                </a:solidFill>
              </a:rPr>
              <a:t>other;,no</a:t>
            </a:r>
            <a:r>
              <a:rPr lang="en-US" sz="1200" dirty="0">
                <a:solidFill>
                  <a:prstClr val="black"/>
                </a:solidFill>
              </a:rPr>
              <a:t> man can be imagined to be of such an iron nature that he would stand fast in justice. No man would keep his hands off what was not his own when he could safely take what he liked out of the market, or go into houses and lie with any one at his pleasure, or kill or release from prison whom he would, and in all respects be like a God among men. Then the actions of the just would be as the actions of the unjust; they would both come at last to the same point. And this we may truly affirm to be a great proof that a man is just, not willingly or because he thinks that justice is any good to him individually, but of necessity, for wherever any one thinks that he can safely be unjust, there he is unjust. For all men believe in their hearts that injustice is far more profitable to the individual than justice, and he who argues as I have been supposing, will say that they are right. If you could imagine any one obtaining this power of becoming invisible, and never doing any wrong or touching what was another's, he would be thought by the lookers-on to be a most wretched idiot, although they would praise him to one another's faces, and keep up appearances with one another from a fear that they too might suffer injustice. Enough of this.</a:t>
            </a:r>
          </a:p>
        </p:txBody>
      </p:sp>
      <p:sp>
        <p:nvSpPr>
          <p:cNvPr id="10" name="Title 1"/>
          <p:cNvSpPr>
            <a:spLocks noGrp="1"/>
          </p:cNvSpPr>
          <p:nvPr>
            <p:ph type="title"/>
          </p:nvPr>
        </p:nvSpPr>
        <p:spPr>
          <a:xfrm>
            <a:off x="599635" y="0"/>
            <a:ext cx="8096092" cy="1143000"/>
          </a:xfrm>
        </p:spPr>
        <p:txBody>
          <a:bodyPr>
            <a:normAutofit/>
          </a:bodyPr>
          <a:lstStyle/>
          <a:p>
            <a:r>
              <a:rPr lang="en-GB" dirty="0">
                <a:solidFill>
                  <a:srgbClr val="7F7F7F"/>
                </a:solidFill>
                <a:latin typeface="Papyrus"/>
                <a:cs typeface="Papyrus"/>
              </a:rPr>
              <a:t>What is this object in real life?</a:t>
            </a:r>
            <a:endParaRPr lang="en-US" dirty="0">
              <a:solidFill>
                <a:srgbClr val="7F7F7F"/>
              </a:solidFill>
              <a:latin typeface="Papyrus"/>
              <a:cs typeface="Papyrus"/>
            </a:endParaRPr>
          </a:p>
        </p:txBody>
      </p:sp>
      <p:pic>
        <p:nvPicPr>
          <p:cNvPr id="3" name="Picture 2" descr="queen-fan-1288274_960_7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4159" y="1379734"/>
            <a:ext cx="2608118" cy="4225361"/>
          </a:xfrm>
          <a:prstGeom prst="rect">
            <a:avLst/>
          </a:prstGeom>
        </p:spPr>
      </p:pic>
      <p:pic>
        <p:nvPicPr>
          <p:cNvPr id="7" name="Picture 6" descr="queen-fan-1288274_960_7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1672" y="1887735"/>
            <a:ext cx="3927651" cy="2945738"/>
          </a:xfrm>
          <a:prstGeom prst="rect">
            <a:avLst/>
          </a:prstGeom>
        </p:spPr>
      </p:pic>
    </p:spTree>
    <p:extLst>
      <p:ext uri="{BB962C8B-B14F-4D97-AF65-F5344CB8AC3E}">
        <p14:creationId xmlns:p14="http://schemas.microsoft.com/office/powerpoint/2010/main" val="3306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54438" y="-17343378"/>
            <a:ext cx="5139730" cy="8402301"/>
          </a:xfrm>
          <a:prstGeom prst="rect">
            <a:avLst/>
          </a:prstGeom>
        </p:spPr>
        <p:txBody>
          <a:bodyPr wrap="square">
            <a:spAutoFit/>
          </a:bodyPr>
          <a:lstStyle/>
          <a:p>
            <a:pPr lvl="0"/>
            <a:r>
              <a:rPr lang="en-US" sz="1200" dirty="0">
                <a:solidFill>
                  <a:prstClr val="black"/>
                </a:solidFill>
              </a:rPr>
              <a:t>Now that those who </a:t>
            </a:r>
            <a:r>
              <a:rPr lang="en-US" sz="1200" dirty="0" err="1">
                <a:solidFill>
                  <a:prstClr val="black"/>
                </a:solidFill>
              </a:rPr>
              <a:t>practise</a:t>
            </a:r>
            <a:r>
              <a:rPr lang="en-US" sz="1200" dirty="0">
                <a:solidFill>
                  <a:prstClr val="black"/>
                </a:solidFill>
              </a:rPr>
              <a:t> justice do so involuntarily and because they have not the power to be unjust will best appear if we imagine something of this kind: having given both to the just and the unjust power to do what they will, let us watch and see whither desire will lead them; then we shall discover in the very act the just and unjust man to be proceeding along the same road, following their interest, which all natures deem to be their good, and are only diverted into the path of justice by the force of law. The liberty which we are supposing may be most completely given to them in the form of such a power as is said to have been possessed by </a:t>
            </a:r>
            <a:r>
              <a:rPr lang="en-US" sz="1200" dirty="0" err="1">
                <a:solidFill>
                  <a:prstClr val="black"/>
                </a:solidFill>
              </a:rPr>
              <a:t>Gyges</a:t>
            </a:r>
            <a:r>
              <a:rPr lang="en-US" sz="1200" dirty="0">
                <a:solidFill>
                  <a:prstClr val="black"/>
                </a:solidFill>
              </a:rPr>
              <a:t> the ancestor of Croesus the Lydian. According to the tradition, </a:t>
            </a:r>
            <a:r>
              <a:rPr lang="en-US" sz="1200" dirty="0" err="1">
                <a:solidFill>
                  <a:prstClr val="black"/>
                </a:solidFill>
              </a:rPr>
              <a:t>Gyges</a:t>
            </a:r>
            <a:r>
              <a:rPr lang="en-US" sz="1200" dirty="0">
                <a:solidFill>
                  <a:prstClr val="black"/>
                </a:solidFill>
              </a:rPr>
              <a:t> was a shepherd in the service of the king of Lydia; there was a great storm, and an earthquake made an opening in the earth at the place where he was feeding his flock. Amazed at the sight, he descended into the opening, where, among other marvels, he beheld a hollow brazen horse, having doors, at which he stooping and looking in saw a dead body of stature, as appeared to him, more than human, and having nothing on but a gold ring; this he took from the finger of the dead and </a:t>
            </a:r>
            <a:r>
              <a:rPr lang="en-US" sz="1200" dirty="0" err="1">
                <a:solidFill>
                  <a:prstClr val="black"/>
                </a:solidFill>
              </a:rPr>
              <a:t>reascended</a:t>
            </a:r>
            <a:r>
              <a:rPr lang="en-US" sz="1200" dirty="0">
                <a:solidFill>
                  <a:prstClr val="black"/>
                </a:solidFill>
              </a:rPr>
              <a:t>. Now the shepherds met together, according to custom, that they might send their monthly report about the flocks to the king; into their assembly he came having the ring on his finger, and as he was sitting among them he chanced to turn the </a:t>
            </a:r>
            <a:r>
              <a:rPr lang="en-US" sz="1200" dirty="0" err="1">
                <a:solidFill>
                  <a:prstClr val="black"/>
                </a:solidFill>
              </a:rPr>
              <a:t>collet</a:t>
            </a:r>
            <a:r>
              <a:rPr lang="en-US" sz="1200" dirty="0">
                <a:solidFill>
                  <a:prstClr val="black"/>
                </a:solidFill>
              </a:rPr>
              <a:t> of the ring inside his hand, when instantly he became invisible to the rest of the company and they began to speak of him as if he were no longer present. He was astonished at this, and again touching the ring he turned the </a:t>
            </a:r>
            <a:r>
              <a:rPr lang="en-US" sz="1200" dirty="0" err="1">
                <a:solidFill>
                  <a:prstClr val="black"/>
                </a:solidFill>
              </a:rPr>
              <a:t>collet</a:t>
            </a:r>
            <a:r>
              <a:rPr lang="en-US" sz="1200" dirty="0">
                <a:solidFill>
                  <a:prstClr val="black"/>
                </a:solidFill>
              </a:rPr>
              <a:t> outwards and reappeared; he made several trials of the ring, and always with the same result-when he turned the </a:t>
            </a:r>
            <a:r>
              <a:rPr lang="en-US" sz="1200" dirty="0" err="1">
                <a:solidFill>
                  <a:prstClr val="black"/>
                </a:solidFill>
              </a:rPr>
              <a:t>collet</a:t>
            </a:r>
            <a:r>
              <a:rPr lang="en-US" sz="1200" dirty="0">
                <a:solidFill>
                  <a:prstClr val="black"/>
                </a:solidFill>
              </a:rPr>
              <a:t> inwards he became invisible, when outwards he reappeared. Whereupon he contrived to be chosen one of the messengers who were sent to the court; where as soon as he arrived he seduced the queen, and with her help conspired against the king and slew him, and took the kingdom. Suppose now that there were two such magic rings, and the just put on one of them and the unjust the </a:t>
            </a:r>
            <a:r>
              <a:rPr lang="en-US" sz="1200" dirty="0" err="1">
                <a:solidFill>
                  <a:prstClr val="black"/>
                </a:solidFill>
              </a:rPr>
              <a:t>other;,no</a:t>
            </a:r>
            <a:r>
              <a:rPr lang="en-US" sz="1200" dirty="0">
                <a:solidFill>
                  <a:prstClr val="black"/>
                </a:solidFill>
              </a:rPr>
              <a:t> man can be imagined to be of such an iron nature that he would stand fast in justice. No man would keep his hands off what was not his own when he could safely take what he liked out of the market, or go into houses and lie with any one at his pleasure, or kill or release from prison whom he would, and in all respects be like a God among men. Then the actions of the just would be as the actions of the unjust; they would both come at last to the same point. And this we may truly affirm to be a great proof that a man is just, not willingly or because he thinks that justice is any good to him individually, but of necessity, for wherever any one thinks that he can safely be unjust, there he is unjust. For all men believe in their hearts that injustice is far more profitable to the individual than justice, and he who argues as I have been supposing, will say that they are right. If you could imagine any one obtaining this power of becoming invisible, and never doing any wrong or touching what was another's, he would be thought by the lookers-on to be a most wretched idiot, although they would praise him to one another's faces, and keep up appearances with one another from a fear that they too might suffer injustice. Enough of this.</a:t>
            </a:r>
          </a:p>
        </p:txBody>
      </p:sp>
      <p:pic>
        <p:nvPicPr>
          <p:cNvPr id="2" name="Picture 1" descr="elephant-670645_960_7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656" y="2154641"/>
            <a:ext cx="3800663" cy="2533775"/>
          </a:xfrm>
          <a:prstGeom prst="rect">
            <a:avLst/>
          </a:prstGeom>
        </p:spPr>
      </p:pic>
      <p:pic>
        <p:nvPicPr>
          <p:cNvPr id="8" name="Picture 7" descr="elephant-670645_960_72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9850" y="1871136"/>
            <a:ext cx="3468140" cy="3138000"/>
          </a:xfrm>
          <a:prstGeom prst="rect">
            <a:avLst/>
          </a:prstGeom>
        </p:spPr>
      </p:pic>
      <p:sp>
        <p:nvSpPr>
          <p:cNvPr id="9" name="Title 1"/>
          <p:cNvSpPr txBox="1">
            <a:spLocks/>
          </p:cNvSpPr>
          <p:nvPr/>
        </p:nvSpPr>
        <p:spPr>
          <a:xfrm>
            <a:off x="599635" y="0"/>
            <a:ext cx="809609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solidFill>
                  <a:srgbClr val="7F7F7F"/>
                </a:solidFill>
                <a:latin typeface="Papyrus"/>
                <a:cs typeface="Papyrus"/>
              </a:rPr>
              <a:t>What is this object in real life?</a:t>
            </a:r>
            <a:endParaRPr lang="en-US" dirty="0">
              <a:solidFill>
                <a:srgbClr val="7F7F7F"/>
              </a:solidFill>
              <a:latin typeface="Papyrus"/>
              <a:cs typeface="Papyrus"/>
            </a:endParaRPr>
          </a:p>
        </p:txBody>
      </p:sp>
    </p:spTree>
    <p:extLst>
      <p:ext uri="{BB962C8B-B14F-4D97-AF65-F5344CB8AC3E}">
        <p14:creationId xmlns:p14="http://schemas.microsoft.com/office/powerpoint/2010/main" val="13756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54438" y="-17343378"/>
            <a:ext cx="5139730" cy="8402301"/>
          </a:xfrm>
          <a:prstGeom prst="rect">
            <a:avLst/>
          </a:prstGeom>
        </p:spPr>
        <p:txBody>
          <a:bodyPr wrap="square">
            <a:spAutoFit/>
          </a:bodyPr>
          <a:lstStyle/>
          <a:p>
            <a:pPr lvl="0"/>
            <a:r>
              <a:rPr lang="en-US" sz="1200" dirty="0">
                <a:solidFill>
                  <a:prstClr val="black"/>
                </a:solidFill>
              </a:rPr>
              <a:t>Now that those who </a:t>
            </a:r>
            <a:r>
              <a:rPr lang="en-US" sz="1200" dirty="0" err="1">
                <a:solidFill>
                  <a:prstClr val="black"/>
                </a:solidFill>
              </a:rPr>
              <a:t>practise</a:t>
            </a:r>
            <a:r>
              <a:rPr lang="en-US" sz="1200" dirty="0">
                <a:solidFill>
                  <a:prstClr val="black"/>
                </a:solidFill>
              </a:rPr>
              <a:t> justice do so involuntarily and because they have not the power to be unjust will best appear if we imagine something of this kind: having given both to the just and the unjust power to do what they will, let us watch and see whither desire will lead them; then we shall discover in the very act the just and unjust man to be proceeding along the same road, following their interest, which all natures deem to be their good, and are only diverted into the path of justice by the force of law. The liberty which we are supposing may be most completely given to them in the form of such a power as is said to have been possessed by </a:t>
            </a:r>
            <a:r>
              <a:rPr lang="en-US" sz="1200" dirty="0" err="1">
                <a:solidFill>
                  <a:prstClr val="black"/>
                </a:solidFill>
              </a:rPr>
              <a:t>Gyges</a:t>
            </a:r>
            <a:r>
              <a:rPr lang="en-US" sz="1200" dirty="0">
                <a:solidFill>
                  <a:prstClr val="black"/>
                </a:solidFill>
              </a:rPr>
              <a:t> the ancestor of Croesus the Lydian. According to the tradition, </a:t>
            </a:r>
            <a:r>
              <a:rPr lang="en-US" sz="1200" dirty="0" err="1">
                <a:solidFill>
                  <a:prstClr val="black"/>
                </a:solidFill>
              </a:rPr>
              <a:t>Gyges</a:t>
            </a:r>
            <a:r>
              <a:rPr lang="en-US" sz="1200" dirty="0">
                <a:solidFill>
                  <a:prstClr val="black"/>
                </a:solidFill>
              </a:rPr>
              <a:t> was a shepherd in the service of the king of Lydia; there was a great storm, and an earthquake made an opening in the earth at the place where he was feeding his flock. Amazed at the sight, he descended into the opening, where, among other marvels, he beheld a hollow brazen horse, having doors, at which he stooping and looking in saw a dead body of stature, as appeared to him, more than human, and having nothing on but a gold ring; this he took from the finger of the dead and </a:t>
            </a:r>
            <a:r>
              <a:rPr lang="en-US" sz="1200" dirty="0" err="1">
                <a:solidFill>
                  <a:prstClr val="black"/>
                </a:solidFill>
              </a:rPr>
              <a:t>reascended</a:t>
            </a:r>
            <a:r>
              <a:rPr lang="en-US" sz="1200" dirty="0">
                <a:solidFill>
                  <a:prstClr val="black"/>
                </a:solidFill>
              </a:rPr>
              <a:t>. Now the shepherds met together, according to custom, that they might send their monthly report about the flocks to the king; into their assembly he came having the ring on his finger, and as he was sitting among them he chanced to turn the </a:t>
            </a:r>
            <a:r>
              <a:rPr lang="en-US" sz="1200" dirty="0" err="1">
                <a:solidFill>
                  <a:prstClr val="black"/>
                </a:solidFill>
              </a:rPr>
              <a:t>collet</a:t>
            </a:r>
            <a:r>
              <a:rPr lang="en-US" sz="1200" dirty="0">
                <a:solidFill>
                  <a:prstClr val="black"/>
                </a:solidFill>
              </a:rPr>
              <a:t> of the ring inside his hand, when instantly he became invisible to the rest of the company and they began to speak of him as if he were no longer present. He was astonished at this, and again touching the ring he turned the </a:t>
            </a:r>
            <a:r>
              <a:rPr lang="en-US" sz="1200" dirty="0" err="1">
                <a:solidFill>
                  <a:prstClr val="black"/>
                </a:solidFill>
              </a:rPr>
              <a:t>collet</a:t>
            </a:r>
            <a:r>
              <a:rPr lang="en-US" sz="1200" dirty="0">
                <a:solidFill>
                  <a:prstClr val="black"/>
                </a:solidFill>
              </a:rPr>
              <a:t> outwards and reappeared; he made several trials of the ring, and always with the same result-when he turned the </a:t>
            </a:r>
            <a:r>
              <a:rPr lang="en-US" sz="1200" dirty="0" err="1">
                <a:solidFill>
                  <a:prstClr val="black"/>
                </a:solidFill>
              </a:rPr>
              <a:t>collet</a:t>
            </a:r>
            <a:r>
              <a:rPr lang="en-US" sz="1200" dirty="0">
                <a:solidFill>
                  <a:prstClr val="black"/>
                </a:solidFill>
              </a:rPr>
              <a:t> inwards he became invisible, when outwards he reappeared. Whereupon he contrived to be chosen one of the messengers who were sent to the court; where as soon as he arrived he seduced the queen, and with her help conspired against the king and slew him, and took the kingdom. Suppose now that there were two such magic rings, and the just put on one of them and the unjust the </a:t>
            </a:r>
            <a:r>
              <a:rPr lang="en-US" sz="1200" dirty="0" err="1">
                <a:solidFill>
                  <a:prstClr val="black"/>
                </a:solidFill>
              </a:rPr>
              <a:t>other;,no</a:t>
            </a:r>
            <a:r>
              <a:rPr lang="en-US" sz="1200" dirty="0">
                <a:solidFill>
                  <a:prstClr val="black"/>
                </a:solidFill>
              </a:rPr>
              <a:t> man can be imagined to be of such an iron nature that he would stand fast in justice. No man would keep his hands off what was not his own when he could safely take what he liked out of the market, or go into houses and lie with any one at his pleasure, or kill or release from prison whom he would, and in all respects be like a God among men. Then the actions of the just would be as the actions of the unjust; they would both come at last to the same point. And this we may truly affirm to be a great proof that a man is just, not willingly or because he thinks that justice is any good to him individually, but of necessity, for wherever any one thinks that he can safely be unjust, there he is unjust. For all men believe in their hearts that injustice is far more profitable to the individual than justice, and he who argues as I have been supposing, will say that they are right. If you could imagine any one obtaining this power of becoming invisible, and never doing any wrong or touching what was another's, he would be thought by the lookers-on to be a most wretched idiot, although they would praise him to one another's faces, and keep up appearances with one another from a fear that they too might suffer injustice. Enough of this.</a:t>
            </a:r>
          </a:p>
        </p:txBody>
      </p:sp>
      <p:pic>
        <p:nvPicPr>
          <p:cNvPr id="2" name="Picture 1" descr="eye-1173863_960_7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6477" y="1791074"/>
            <a:ext cx="4456477" cy="2664602"/>
          </a:xfrm>
          <a:prstGeom prst="rect">
            <a:avLst/>
          </a:prstGeom>
        </p:spPr>
      </p:pic>
      <p:pic>
        <p:nvPicPr>
          <p:cNvPr id="8" name="Picture 7" descr="eye-1173863_960_72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3314" y="2415467"/>
            <a:ext cx="2430338" cy="1712373"/>
          </a:xfrm>
          <a:prstGeom prst="rect">
            <a:avLst/>
          </a:prstGeom>
        </p:spPr>
      </p:pic>
      <p:sp>
        <p:nvSpPr>
          <p:cNvPr id="4" name="TextBox 3"/>
          <p:cNvSpPr txBox="1"/>
          <p:nvPr/>
        </p:nvSpPr>
        <p:spPr>
          <a:xfrm>
            <a:off x="447576" y="4900937"/>
            <a:ext cx="6257643" cy="584776"/>
          </a:xfrm>
          <a:prstGeom prst="rect">
            <a:avLst/>
          </a:prstGeom>
          <a:noFill/>
        </p:spPr>
        <p:txBody>
          <a:bodyPr wrap="none" rtlCol="0">
            <a:spAutoFit/>
          </a:bodyPr>
          <a:lstStyle/>
          <a:p>
            <a:r>
              <a:rPr lang="en-US" sz="3200" dirty="0"/>
              <a:t>What did you base your guesses on?</a:t>
            </a:r>
          </a:p>
        </p:txBody>
      </p:sp>
      <p:sp>
        <p:nvSpPr>
          <p:cNvPr id="9" name="TextBox 8"/>
          <p:cNvSpPr txBox="1"/>
          <p:nvPr/>
        </p:nvSpPr>
        <p:spPr>
          <a:xfrm>
            <a:off x="5035223" y="5531044"/>
            <a:ext cx="3247854" cy="769441"/>
          </a:xfrm>
          <a:prstGeom prst="rect">
            <a:avLst/>
          </a:prstGeom>
          <a:noFill/>
        </p:spPr>
        <p:txBody>
          <a:bodyPr wrap="none" rtlCol="0">
            <a:spAutoFit/>
          </a:bodyPr>
          <a:lstStyle/>
          <a:p>
            <a:r>
              <a:rPr lang="en-US" sz="4400" dirty="0">
                <a:solidFill>
                  <a:schemeClr val="accent2"/>
                </a:solidFill>
                <a:latin typeface="Comic Sans MS"/>
                <a:cs typeface="Comic Sans MS"/>
              </a:rPr>
              <a:t>Experience!</a:t>
            </a:r>
          </a:p>
        </p:txBody>
      </p:sp>
      <p:sp>
        <p:nvSpPr>
          <p:cNvPr id="11" name="Title 1"/>
          <p:cNvSpPr txBox="1">
            <a:spLocks/>
          </p:cNvSpPr>
          <p:nvPr/>
        </p:nvSpPr>
        <p:spPr>
          <a:xfrm>
            <a:off x="599635" y="0"/>
            <a:ext cx="809609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solidFill>
                  <a:srgbClr val="7F7F7F"/>
                </a:solidFill>
                <a:latin typeface="Papyrus"/>
                <a:cs typeface="Papyrus"/>
              </a:rPr>
              <a:t>What is this object in real life?</a:t>
            </a:r>
            <a:endParaRPr lang="en-US" dirty="0">
              <a:solidFill>
                <a:srgbClr val="7F7F7F"/>
              </a:solidFill>
              <a:latin typeface="Papyrus"/>
              <a:cs typeface="Papyrus"/>
            </a:endParaRPr>
          </a:p>
        </p:txBody>
      </p:sp>
    </p:spTree>
    <p:extLst>
      <p:ext uri="{BB962C8B-B14F-4D97-AF65-F5344CB8AC3E}">
        <p14:creationId xmlns:p14="http://schemas.microsoft.com/office/powerpoint/2010/main" val="14809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82F74E-E5D0-41FE-85E0-EE53DEB1BB3E}"/>
              </a:ext>
            </a:extLst>
          </p:cNvPr>
          <p:cNvSpPr>
            <a:spLocks noGrp="1"/>
          </p:cNvSpPr>
          <p:nvPr>
            <p:ph type="ftr" sz="quarter" idx="11"/>
          </p:nvPr>
        </p:nvSpPr>
        <p:spPr/>
        <p:txBody>
          <a:bodyPr/>
          <a:lstStyle/>
          <a:p>
            <a:r>
              <a:rPr lang="en-US"/>
              <a:t>© Charlie Andrew 2016</a:t>
            </a:r>
          </a:p>
        </p:txBody>
      </p:sp>
      <p:sp>
        <p:nvSpPr>
          <p:cNvPr id="5" name="TextBox 4">
            <a:extLst>
              <a:ext uri="{FF2B5EF4-FFF2-40B4-BE49-F238E27FC236}">
                <a16:creationId xmlns:a16="http://schemas.microsoft.com/office/drawing/2014/main" id="{9F1DFB50-0E62-4C05-910C-0DF638983537}"/>
              </a:ext>
            </a:extLst>
          </p:cNvPr>
          <p:cNvSpPr txBox="1"/>
          <p:nvPr/>
        </p:nvSpPr>
        <p:spPr>
          <a:xfrm>
            <a:off x="900332" y="1434905"/>
            <a:ext cx="7076050" cy="3139321"/>
          </a:xfrm>
          <a:prstGeom prst="rect">
            <a:avLst/>
          </a:prstGeom>
          <a:noFill/>
        </p:spPr>
        <p:txBody>
          <a:bodyPr wrap="square" rtlCol="0">
            <a:spAutoFit/>
          </a:bodyPr>
          <a:lstStyle/>
          <a:p>
            <a:r>
              <a:rPr lang="en-GB" dirty="0"/>
              <a:t>Greek philosophers spent a long time arguing about what reality really is. </a:t>
            </a:r>
          </a:p>
          <a:p>
            <a:endParaRPr lang="en-GB" dirty="0"/>
          </a:p>
          <a:p>
            <a:r>
              <a:rPr lang="en-GB" dirty="0"/>
              <a:t>Plato (we met him when we talked about why you should be a good person) believed that reality is all in our minds and everything in the world is an imperfect, shadowy reflection of that.</a:t>
            </a:r>
          </a:p>
          <a:p>
            <a:endParaRPr lang="en-GB" dirty="0"/>
          </a:p>
          <a:p>
            <a:r>
              <a:rPr lang="en-GB" dirty="0"/>
              <a:t>Aristotle disagreed with his teacher Plato. He argued that reality is created from our experiences, what we see, hear, feel and so on. </a:t>
            </a:r>
          </a:p>
          <a:p>
            <a:endParaRPr lang="en-GB" dirty="0"/>
          </a:p>
          <a:p>
            <a:r>
              <a:rPr lang="en-GB" dirty="0"/>
              <a:t>What do you think? There is no right or wrong in philosophy so just consider your arguments here</a:t>
            </a:r>
          </a:p>
        </p:txBody>
      </p:sp>
    </p:spTree>
    <p:extLst>
      <p:ext uri="{BB962C8B-B14F-4D97-AF65-F5344CB8AC3E}">
        <p14:creationId xmlns:p14="http://schemas.microsoft.com/office/powerpoint/2010/main" val="344717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54438" y="-17343378"/>
            <a:ext cx="5139730" cy="8402301"/>
          </a:xfrm>
          <a:prstGeom prst="rect">
            <a:avLst/>
          </a:prstGeom>
        </p:spPr>
        <p:txBody>
          <a:bodyPr wrap="square">
            <a:spAutoFit/>
          </a:bodyPr>
          <a:lstStyle/>
          <a:p>
            <a:pPr lvl="0"/>
            <a:r>
              <a:rPr lang="en-US" sz="1200" dirty="0">
                <a:solidFill>
                  <a:prstClr val="black"/>
                </a:solidFill>
              </a:rPr>
              <a:t>Now that those who </a:t>
            </a:r>
            <a:r>
              <a:rPr lang="en-US" sz="1200" dirty="0" err="1">
                <a:solidFill>
                  <a:prstClr val="black"/>
                </a:solidFill>
              </a:rPr>
              <a:t>practise</a:t>
            </a:r>
            <a:r>
              <a:rPr lang="en-US" sz="1200" dirty="0">
                <a:solidFill>
                  <a:prstClr val="black"/>
                </a:solidFill>
              </a:rPr>
              <a:t> justice do so involuntarily and because they have not the power to be unjust will best appear if we imagine something of this kind: having given both to the just and the unjust power to do what they will, let us watch and see whither desire will lead them; then we shall discover in the very act the just and unjust man to be proceeding along the same road, following their interest, which all natures deem to be their good, and are only diverted into the path of justice by the force of law. The liberty which we are supposing may be most completely given to them in the form of such a power as is said to have been possessed by </a:t>
            </a:r>
            <a:r>
              <a:rPr lang="en-US" sz="1200" dirty="0" err="1">
                <a:solidFill>
                  <a:prstClr val="black"/>
                </a:solidFill>
              </a:rPr>
              <a:t>Gyges</a:t>
            </a:r>
            <a:r>
              <a:rPr lang="en-US" sz="1200" dirty="0">
                <a:solidFill>
                  <a:prstClr val="black"/>
                </a:solidFill>
              </a:rPr>
              <a:t> the ancestor of Croesus the Lydian. According to the tradition, </a:t>
            </a:r>
            <a:r>
              <a:rPr lang="en-US" sz="1200" dirty="0" err="1">
                <a:solidFill>
                  <a:prstClr val="black"/>
                </a:solidFill>
              </a:rPr>
              <a:t>Gyges</a:t>
            </a:r>
            <a:r>
              <a:rPr lang="en-US" sz="1200" dirty="0">
                <a:solidFill>
                  <a:prstClr val="black"/>
                </a:solidFill>
              </a:rPr>
              <a:t> was a shepherd in the service of the king of Lydia; there was a great storm, and an earthquake made an opening in the earth at the place where he was feeding his flock. Amazed at the sight, he descended into the opening, where, among other marvels, he beheld a hollow brazen horse, having doors, at which he stooping and looking in saw a dead body of stature, as appeared to him, more than human, and having nothing on but a gold ring; this he took from the finger of the dead and </a:t>
            </a:r>
            <a:r>
              <a:rPr lang="en-US" sz="1200" dirty="0" err="1">
                <a:solidFill>
                  <a:prstClr val="black"/>
                </a:solidFill>
              </a:rPr>
              <a:t>reascended</a:t>
            </a:r>
            <a:r>
              <a:rPr lang="en-US" sz="1200" dirty="0">
                <a:solidFill>
                  <a:prstClr val="black"/>
                </a:solidFill>
              </a:rPr>
              <a:t>. Now the shepherds met together, according to custom, that they might send their monthly report about the flocks to the king; into their assembly he came having the ring on his finger, and as he was sitting among them he chanced to turn the </a:t>
            </a:r>
            <a:r>
              <a:rPr lang="en-US" sz="1200" dirty="0" err="1">
                <a:solidFill>
                  <a:prstClr val="black"/>
                </a:solidFill>
              </a:rPr>
              <a:t>collet</a:t>
            </a:r>
            <a:r>
              <a:rPr lang="en-US" sz="1200" dirty="0">
                <a:solidFill>
                  <a:prstClr val="black"/>
                </a:solidFill>
              </a:rPr>
              <a:t> of the ring inside his hand, when instantly he became invisible to the rest of the company and they began to speak of him as if he were no longer present. He was astonished at this, and again touching the ring he turned the </a:t>
            </a:r>
            <a:r>
              <a:rPr lang="en-US" sz="1200" dirty="0" err="1">
                <a:solidFill>
                  <a:prstClr val="black"/>
                </a:solidFill>
              </a:rPr>
              <a:t>collet</a:t>
            </a:r>
            <a:r>
              <a:rPr lang="en-US" sz="1200" dirty="0">
                <a:solidFill>
                  <a:prstClr val="black"/>
                </a:solidFill>
              </a:rPr>
              <a:t> outwards and reappeared; he made several trials of the ring, and always with the same result-when he turned the </a:t>
            </a:r>
            <a:r>
              <a:rPr lang="en-US" sz="1200" dirty="0" err="1">
                <a:solidFill>
                  <a:prstClr val="black"/>
                </a:solidFill>
              </a:rPr>
              <a:t>collet</a:t>
            </a:r>
            <a:r>
              <a:rPr lang="en-US" sz="1200" dirty="0">
                <a:solidFill>
                  <a:prstClr val="black"/>
                </a:solidFill>
              </a:rPr>
              <a:t> inwards he became invisible, when outwards he reappeared. Whereupon he contrived to be chosen one of the messengers who were sent to the court; where as soon as he arrived he seduced the queen, and with her help conspired against the king and slew him, and took the kingdom. Suppose now that there were two such magic rings, and the just put on one of them and the unjust the </a:t>
            </a:r>
            <a:r>
              <a:rPr lang="en-US" sz="1200" dirty="0" err="1">
                <a:solidFill>
                  <a:prstClr val="black"/>
                </a:solidFill>
              </a:rPr>
              <a:t>other;,no</a:t>
            </a:r>
            <a:r>
              <a:rPr lang="en-US" sz="1200" dirty="0">
                <a:solidFill>
                  <a:prstClr val="black"/>
                </a:solidFill>
              </a:rPr>
              <a:t> man can be imagined to be of such an iron nature that he would stand fast in justice. No man would keep his hands off what was not his own when he could safely take what he liked out of the market, or go into houses and lie with any one at his pleasure, or kill or release from prison whom he would, and in all respects be like a God among men. Then the actions of the just would be as the actions of the unjust; they would both come at last to the same point. And this we may truly affirm to be a great proof that a man is just, not willingly or because he thinks that justice is any good to him individually, but of necessity, for wherever any one thinks that he can safely be unjust, there he is unjust. For all men believe in their hearts that injustice is far more profitable to the individual than justice, and he who argues as I have been supposing, will say that they are right. If you could imagine any one obtaining this power of becoming invisible, and never doing any wrong or touching what was another's, he would be thought by the lookers-on to be a most wretched idiot, although they would praise him to one another's faces, and keep up appearances with one another from a fear that they too might suffer injustice. Enough of this.</a:t>
            </a:r>
          </a:p>
        </p:txBody>
      </p:sp>
      <p:sp>
        <p:nvSpPr>
          <p:cNvPr id="10" name="Title 1"/>
          <p:cNvSpPr>
            <a:spLocks noGrp="1"/>
          </p:cNvSpPr>
          <p:nvPr>
            <p:ph type="title"/>
          </p:nvPr>
        </p:nvSpPr>
        <p:spPr>
          <a:xfrm>
            <a:off x="599635" y="0"/>
            <a:ext cx="8096092" cy="985335"/>
          </a:xfrm>
        </p:spPr>
        <p:txBody>
          <a:bodyPr>
            <a:normAutofit/>
          </a:bodyPr>
          <a:lstStyle/>
          <a:p>
            <a:r>
              <a:rPr lang="en-GB" dirty="0">
                <a:solidFill>
                  <a:srgbClr val="7F7F7F"/>
                </a:solidFill>
                <a:latin typeface="Papyrus"/>
                <a:cs typeface="Papyrus"/>
              </a:rPr>
              <a:t>What is reality?</a:t>
            </a:r>
            <a:endParaRPr lang="en-US" dirty="0">
              <a:solidFill>
                <a:srgbClr val="7F7F7F"/>
              </a:solidFill>
              <a:latin typeface="Papyrus"/>
              <a:cs typeface="Papyrus"/>
            </a:endParaRPr>
          </a:p>
        </p:txBody>
      </p:sp>
      <p:pic>
        <p:nvPicPr>
          <p:cNvPr id="7" name="Picture 6"/>
          <p:cNvPicPr>
            <a:picLocks noChangeAspect="1"/>
          </p:cNvPicPr>
          <p:nvPr/>
        </p:nvPicPr>
        <p:blipFill>
          <a:blip r:embed="rId2"/>
          <a:stretch>
            <a:fillRect/>
          </a:stretch>
        </p:blipFill>
        <p:spPr>
          <a:xfrm>
            <a:off x="7101062" y="4024360"/>
            <a:ext cx="1905354" cy="260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85" y="1280584"/>
            <a:ext cx="2776316" cy="2084917"/>
          </a:xfrm>
          <a:prstGeom prst="rect">
            <a:avLst/>
          </a:prstGeom>
        </p:spPr>
      </p:pic>
      <p:sp>
        <p:nvSpPr>
          <p:cNvPr id="4" name="Rectangle 3"/>
          <p:cNvSpPr/>
          <p:nvPr/>
        </p:nvSpPr>
        <p:spPr>
          <a:xfrm>
            <a:off x="271552" y="800669"/>
            <a:ext cx="666506" cy="369332"/>
          </a:xfrm>
          <a:prstGeom prst="rect">
            <a:avLst/>
          </a:prstGeom>
        </p:spPr>
        <p:txBody>
          <a:bodyPr wrap="none">
            <a:spAutoFit/>
          </a:bodyPr>
          <a:lstStyle/>
          <a:p>
            <a:r>
              <a:rPr lang="en-GB" dirty="0"/>
              <a:t>Plato </a:t>
            </a:r>
            <a:endParaRPr lang="en-US" dirty="0"/>
          </a:p>
        </p:txBody>
      </p:sp>
      <p:sp>
        <p:nvSpPr>
          <p:cNvPr id="8" name="Oval Callout 7"/>
          <p:cNvSpPr/>
          <p:nvPr/>
        </p:nvSpPr>
        <p:spPr>
          <a:xfrm>
            <a:off x="2148417" y="800669"/>
            <a:ext cx="3979333" cy="2257914"/>
          </a:xfrm>
          <a:prstGeom prst="wedgeEllipseCallout">
            <a:avLst>
              <a:gd name="adj1" fmla="val -59379"/>
              <a:gd name="adj2" fmla="val -2856"/>
            </a:avLst>
          </a:prstGeom>
          <a:solidFill>
            <a:srgbClr val="E1F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15219" y="1090085"/>
            <a:ext cx="3201918" cy="1754327"/>
          </a:xfrm>
          <a:prstGeom prst="rect">
            <a:avLst/>
          </a:prstGeom>
          <a:noFill/>
        </p:spPr>
        <p:txBody>
          <a:bodyPr wrap="square" rtlCol="0">
            <a:spAutoFit/>
          </a:bodyPr>
          <a:lstStyle/>
          <a:p>
            <a:pPr algn="ctr"/>
            <a:r>
              <a:rPr lang="en-GB" dirty="0">
                <a:solidFill>
                  <a:schemeClr val="tx2"/>
                </a:solidFill>
                <a:latin typeface="Comic Sans MS"/>
                <a:cs typeface="Comic Sans MS"/>
              </a:rPr>
              <a:t>‘Real’ things exist in our heads as </a:t>
            </a:r>
            <a:r>
              <a:rPr lang="en-GB" b="1" u="sng" dirty="0">
                <a:solidFill>
                  <a:schemeClr val="tx2"/>
                </a:solidFill>
                <a:latin typeface="Comic Sans MS"/>
                <a:cs typeface="Comic Sans MS"/>
              </a:rPr>
              <a:t>ideas</a:t>
            </a:r>
            <a:r>
              <a:rPr lang="en-GB" dirty="0">
                <a:solidFill>
                  <a:schemeClr val="tx2"/>
                </a:solidFill>
                <a:latin typeface="Comic Sans MS"/>
                <a:cs typeface="Comic Sans MS"/>
              </a:rPr>
              <a:t> or ‘</a:t>
            </a:r>
            <a:r>
              <a:rPr lang="en-GB" b="1" u="sng" dirty="0">
                <a:solidFill>
                  <a:schemeClr val="tx2"/>
                </a:solidFill>
                <a:latin typeface="Comic Sans MS"/>
                <a:cs typeface="Comic Sans MS"/>
              </a:rPr>
              <a:t>perfect forms</a:t>
            </a:r>
            <a:r>
              <a:rPr lang="en-GB" dirty="0">
                <a:solidFill>
                  <a:schemeClr val="tx2"/>
                </a:solidFill>
                <a:latin typeface="Comic Sans MS"/>
                <a:cs typeface="Comic Sans MS"/>
              </a:rPr>
              <a:t>’. In life, we see shadowy, incomplete versions of these ‘perfect forms’.</a:t>
            </a:r>
            <a:endParaRPr lang="en-US" dirty="0">
              <a:solidFill>
                <a:schemeClr val="tx2"/>
              </a:solidFill>
              <a:latin typeface="Comic Sans MS"/>
              <a:cs typeface="Comic Sans MS"/>
            </a:endParaRPr>
          </a:p>
        </p:txBody>
      </p:sp>
      <p:sp>
        <p:nvSpPr>
          <p:cNvPr id="9" name="Rectangle 8"/>
          <p:cNvSpPr/>
          <p:nvPr/>
        </p:nvSpPr>
        <p:spPr>
          <a:xfrm>
            <a:off x="7829767" y="3307392"/>
            <a:ext cx="986155" cy="369332"/>
          </a:xfrm>
          <a:prstGeom prst="rect">
            <a:avLst/>
          </a:prstGeom>
        </p:spPr>
        <p:txBody>
          <a:bodyPr wrap="none">
            <a:spAutoFit/>
          </a:bodyPr>
          <a:lstStyle/>
          <a:p>
            <a:r>
              <a:rPr lang="en-US" dirty="0"/>
              <a:t>Aristotle</a:t>
            </a:r>
          </a:p>
        </p:txBody>
      </p:sp>
      <p:sp>
        <p:nvSpPr>
          <p:cNvPr id="13" name="Oval Callout 12"/>
          <p:cNvSpPr/>
          <p:nvPr/>
        </p:nvSpPr>
        <p:spPr>
          <a:xfrm>
            <a:off x="3231601" y="3105167"/>
            <a:ext cx="3979333" cy="1583614"/>
          </a:xfrm>
          <a:prstGeom prst="wedgeEllipseCallout">
            <a:avLst>
              <a:gd name="adj1" fmla="val 53388"/>
              <a:gd name="adj2" fmla="val 56599"/>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686684" y="3296809"/>
            <a:ext cx="3220458" cy="1200329"/>
          </a:xfrm>
          <a:prstGeom prst="rect">
            <a:avLst/>
          </a:prstGeom>
          <a:noFill/>
        </p:spPr>
        <p:txBody>
          <a:bodyPr wrap="square" rtlCol="0">
            <a:spAutoFit/>
          </a:bodyPr>
          <a:lstStyle/>
          <a:p>
            <a:pPr algn="ctr"/>
            <a:r>
              <a:rPr lang="en-US" dirty="0">
                <a:solidFill>
                  <a:schemeClr val="accent2"/>
                </a:solidFill>
                <a:latin typeface="Comic Sans MS"/>
                <a:cs typeface="Comic Sans MS"/>
              </a:rPr>
              <a:t>We use our </a:t>
            </a:r>
            <a:r>
              <a:rPr lang="en-US" b="1" u="sng" dirty="0">
                <a:solidFill>
                  <a:schemeClr val="accent2"/>
                </a:solidFill>
                <a:latin typeface="Comic Sans MS"/>
                <a:cs typeface="Comic Sans MS"/>
              </a:rPr>
              <a:t>experiences</a:t>
            </a:r>
            <a:r>
              <a:rPr lang="en-US" dirty="0">
                <a:solidFill>
                  <a:schemeClr val="accent2"/>
                </a:solidFill>
                <a:latin typeface="Comic Sans MS"/>
                <a:cs typeface="Comic Sans MS"/>
              </a:rPr>
              <a:t> in the world and our memories of them to know what is real.</a:t>
            </a:r>
          </a:p>
        </p:txBody>
      </p:sp>
      <p:sp>
        <p:nvSpPr>
          <p:cNvPr id="11" name="Cloud Callout 10"/>
          <p:cNvSpPr/>
          <p:nvPr/>
        </p:nvSpPr>
        <p:spPr>
          <a:xfrm>
            <a:off x="6244168" y="1830917"/>
            <a:ext cx="2451560" cy="1534584"/>
          </a:xfrm>
          <a:prstGeom prst="cloudCallout">
            <a:avLst>
              <a:gd name="adj1" fmla="val 16113"/>
              <a:gd name="adj2" fmla="val 82304"/>
            </a:avLst>
          </a:prstGeom>
          <a:solidFill>
            <a:schemeClr val="accent2">
              <a:lumMod val="20000"/>
              <a:lumOff val="80000"/>
            </a:schemeClr>
          </a:solidFill>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6196840" y="2379082"/>
            <a:ext cx="2539318" cy="369332"/>
          </a:xfrm>
          <a:prstGeom prst="rect">
            <a:avLst/>
          </a:prstGeom>
          <a:noFill/>
        </p:spPr>
        <p:txBody>
          <a:bodyPr wrap="square" rtlCol="0">
            <a:spAutoFit/>
          </a:bodyPr>
          <a:lstStyle/>
          <a:p>
            <a:pPr algn="ctr"/>
            <a:r>
              <a:rPr lang="en-US" dirty="0">
                <a:solidFill>
                  <a:schemeClr val="accent2"/>
                </a:solidFill>
                <a:latin typeface="Comic Sans MS"/>
                <a:cs typeface="Comic Sans MS"/>
              </a:rPr>
              <a:t>NO WAY DUDE!!</a:t>
            </a:r>
          </a:p>
        </p:txBody>
      </p:sp>
      <p:sp>
        <p:nvSpPr>
          <p:cNvPr id="15" name="Oval Callout 14"/>
          <p:cNvSpPr/>
          <p:nvPr/>
        </p:nvSpPr>
        <p:spPr>
          <a:xfrm>
            <a:off x="360294" y="4688781"/>
            <a:ext cx="6042623" cy="2108530"/>
          </a:xfrm>
          <a:prstGeom prst="wedgeEllipseCallout">
            <a:avLst>
              <a:gd name="adj1" fmla="val 67484"/>
              <a:gd name="adj2" fmla="val -13394"/>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70884" y="4922304"/>
            <a:ext cx="4935692" cy="1477328"/>
          </a:xfrm>
          <a:prstGeom prst="rect">
            <a:avLst/>
          </a:prstGeom>
          <a:noFill/>
        </p:spPr>
        <p:txBody>
          <a:bodyPr wrap="square" rtlCol="0">
            <a:spAutoFit/>
          </a:bodyPr>
          <a:lstStyle/>
          <a:p>
            <a:r>
              <a:rPr lang="en-GB" dirty="0">
                <a:solidFill>
                  <a:srgbClr val="C0504D"/>
                </a:solidFill>
                <a:latin typeface="Comic Sans MS"/>
                <a:cs typeface="Comic Sans MS"/>
              </a:rPr>
              <a:t>If we want to understand reality better, ask these kinds of questions:</a:t>
            </a:r>
          </a:p>
          <a:p>
            <a:r>
              <a:rPr lang="en-GB" dirty="0">
                <a:solidFill>
                  <a:srgbClr val="C0504D"/>
                </a:solidFill>
                <a:latin typeface="Comic Sans MS"/>
                <a:cs typeface="Comic Sans MS"/>
              </a:rPr>
              <a:t>What’s the thing made of? How was it made? (And, most especially) What’s its purpose? </a:t>
            </a:r>
            <a:r>
              <a:rPr lang="en-GB" b="1" u="sng" dirty="0">
                <a:solidFill>
                  <a:srgbClr val="C0504D"/>
                </a:solidFill>
                <a:latin typeface="Comic Sans MS"/>
                <a:cs typeface="Comic Sans MS"/>
              </a:rPr>
              <a:t>WHAT’S ITS POINT?!!</a:t>
            </a:r>
          </a:p>
        </p:txBody>
      </p:sp>
      <p:cxnSp>
        <p:nvCxnSpPr>
          <p:cNvPr id="17" name="Curved Connector 16"/>
          <p:cNvCxnSpPr>
            <a:stCxn id="4" idx="1"/>
          </p:cNvCxnSpPr>
          <p:nvPr/>
        </p:nvCxnSpPr>
        <p:spPr>
          <a:xfrm rot="10800000" flipH="1" flipV="1">
            <a:off x="271552" y="985335"/>
            <a:ext cx="776198" cy="549248"/>
          </a:xfrm>
          <a:prstGeom prst="curvedConnector3">
            <a:avLst>
              <a:gd name="adj1" fmla="val -29451"/>
            </a:avLst>
          </a:prstGeom>
          <a:ln>
            <a:tailEnd type="arrow"/>
          </a:ln>
        </p:spPr>
        <p:style>
          <a:lnRef idx="2">
            <a:schemeClr val="dk1"/>
          </a:lnRef>
          <a:fillRef idx="0">
            <a:schemeClr val="dk1"/>
          </a:fillRef>
          <a:effectRef idx="1">
            <a:schemeClr val="dk1"/>
          </a:effectRef>
          <a:fontRef idx="minor">
            <a:schemeClr val="tx1"/>
          </a:fontRef>
        </p:style>
      </p:cxnSp>
      <p:cxnSp>
        <p:nvCxnSpPr>
          <p:cNvPr id="19" name="Curved Connector 18"/>
          <p:cNvCxnSpPr>
            <a:stCxn id="9" idx="3"/>
          </p:cNvCxnSpPr>
          <p:nvPr/>
        </p:nvCxnSpPr>
        <p:spPr>
          <a:xfrm flipH="1">
            <a:off x="8350259" y="3492058"/>
            <a:ext cx="465663" cy="773024"/>
          </a:xfrm>
          <a:prstGeom prst="curvedConnector4">
            <a:avLst>
              <a:gd name="adj1" fmla="val -49091"/>
              <a:gd name="adj2" fmla="val 61944"/>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238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9" grpId="0"/>
      <p:bldP spid="13" grpId="0" animBg="1"/>
      <p:bldP spid="2" grpId="0"/>
      <p:bldP spid="11" grpId="0" animBg="1"/>
      <p:bldP spid="14" grpId="0"/>
      <p:bldP spid="1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54438" y="-17343378"/>
            <a:ext cx="5139730" cy="8402301"/>
          </a:xfrm>
          <a:prstGeom prst="rect">
            <a:avLst/>
          </a:prstGeom>
        </p:spPr>
        <p:txBody>
          <a:bodyPr wrap="square">
            <a:spAutoFit/>
          </a:bodyPr>
          <a:lstStyle/>
          <a:p>
            <a:pPr lvl="0"/>
            <a:r>
              <a:rPr lang="en-US" sz="1200" dirty="0">
                <a:solidFill>
                  <a:prstClr val="black"/>
                </a:solidFill>
              </a:rPr>
              <a:t>Now that those who </a:t>
            </a:r>
            <a:r>
              <a:rPr lang="en-US" sz="1200" dirty="0" err="1">
                <a:solidFill>
                  <a:prstClr val="black"/>
                </a:solidFill>
              </a:rPr>
              <a:t>practise</a:t>
            </a:r>
            <a:r>
              <a:rPr lang="en-US" sz="1200" dirty="0">
                <a:solidFill>
                  <a:prstClr val="black"/>
                </a:solidFill>
              </a:rPr>
              <a:t> justice do so involuntarily and because they have not the power to be unjust will best appear if we imagine something of this kind: having given both to the just and the unjust power to do what they will, let us watch and see whither desire will lead them; then we shall discover in the very act the just and unjust man to be proceeding along the same road, following their interest, which all natures deem to be their good, and are only diverted into the path of justice by the force of law. The liberty which we are supposing may be most completely given to them in the form of such a power as is said to have been possessed by </a:t>
            </a:r>
            <a:r>
              <a:rPr lang="en-US" sz="1200" dirty="0" err="1">
                <a:solidFill>
                  <a:prstClr val="black"/>
                </a:solidFill>
              </a:rPr>
              <a:t>Gyges</a:t>
            </a:r>
            <a:r>
              <a:rPr lang="en-US" sz="1200" dirty="0">
                <a:solidFill>
                  <a:prstClr val="black"/>
                </a:solidFill>
              </a:rPr>
              <a:t> the ancestor of Croesus the Lydian. According to the tradition, </a:t>
            </a:r>
            <a:r>
              <a:rPr lang="en-US" sz="1200" dirty="0" err="1">
                <a:solidFill>
                  <a:prstClr val="black"/>
                </a:solidFill>
              </a:rPr>
              <a:t>Gyges</a:t>
            </a:r>
            <a:r>
              <a:rPr lang="en-US" sz="1200" dirty="0">
                <a:solidFill>
                  <a:prstClr val="black"/>
                </a:solidFill>
              </a:rPr>
              <a:t> was a shepherd in the service of the king of Lydia; there was a great storm, and an earthquake made an opening in the earth at the place where he was feeding his flock. Amazed at the sight, he descended into the opening, where, among other marvels, he beheld a hollow brazen horse, having doors, at which he stooping and looking in saw a dead body of stature, as appeared to him, more than human, and having nothing on but a gold ring; this he took from the finger of the dead and </a:t>
            </a:r>
            <a:r>
              <a:rPr lang="en-US" sz="1200" dirty="0" err="1">
                <a:solidFill>
                  <a:prstClr val="black"/>
                </a:solidFill>
              </a:rPr>
              <a:t>reascended</a:t>
            </a:r>
            <a:r>
              <a:rPr lang="en-US" sz="1200" dirty="0">
                <a:solidFill>
                  <a:prstClr val="black"/>
                </a:solidFill>
              </a:rPr>
              <a:t>. Now the shepherds met together, according to custom, that they might send their monthly report about the flocks to the king; into their assembly he came having the ring on his finger, and as he was sitting among them he chanced to turn the </a:t>
            </a:r>
            <a:r>
              <a:rPr lang="en-US" sz="1200" dirty="0" err="1">
                <a:solidFill>
                  <a:prstClr val="black"/>
                </a:solidFill>
              </a:rPr>
              <a:t>collet</a:t>
            </a:r>
            <a:r>
              <a:rPr lang="en-US" sz="1200" dirty="0">
                <a:solidFill>
                  <a:prstClr val="black"/>
                </a:solidFill>
              </a:rPr>
              <a:t> of the ring inside his hand, when instantly he became invisible to the rest of the company and they began to speak of him as if he were no longer present. He was astonished at this, and again touching the ring he turned the </a:t>
            </a:r>
            <a:r>
              <a:rPr lang="en-US" sz="1200" dirty="0" err="1">
                <a:solidFill>
                  <a:prstClr val="black"/>
                </a:solidFill>
              </a:rPr>
              <a:t>collet</a:t>
            </a:r>
            <a:r>
              <a:rPr lang="en-US" sz="1200" dirty="0">
                <a:solidFill>
                  <a:prstClr val="black"/>
                </a:solidFill>
              </a:rPr>
              <a:t> outwards and reappeared; he made several trials of the ring, and always with the same result-when he turned the </a:t>
            </a:r>
            <a:r>
              <a:rPr lang="en-US" sz="1200" dirty="0" err="1">
                <a:solidFill>
                  <a:prstClr val="black"/>
                </a:solidFill>
              </a:rPr>
              <a:t>collet</a:t>
            </a:r>
            <a:r>
              <a:rPr lang="en-US" sz="1200" dirty="0">
                <a:solidFill>
                  <a:prstClr val="black"/>
                </a:solidFill>
              </a:rPr>
              <a:t> inwards he became invisible, when outwards he reappeared. Whereupon he contrived to be chosen one of the messengers who were sent to the court; where as soon as he arrived he seduced the queen, and with her help conspired against the king and slew him, and took the kingdom. Suppose now that there were two such magic rings, and the just put on one of them and the unjust the </a:t>
            </a:r>
            <a:r>
              <a:rPr lang="en-US" sz="1200" dirty="0" err="1">
                <a:solidFill>
                  <a:prstClr val="black"/>
                </a:solidFill>
              </a:rPr>
              <a:t>other;,no</a:t>
            </a:r>
            <a:r>
              <a:rPr lang="en-US" sz="1200" dirty="0">
                <a:solidFill>
                  <a:prstClr val="black"/>
                </a:solidFill>
              </a:rPr>
              <a:t> man can be imagined to be of such an iron nature that he would stand fast in justice. No man would keep his hands off what was not his own when he could safely take what he liked out of the market, or go into houses and lie with any one at his pleasure, or kill or release from prison whom he would, and in all respects be like a God among men. Then the actions of the just would be as the actions of the unjust; they would both come at last to the same point. And this we may truly affirm to be a great proof that a man is just, not willingly or because he thinks that justice is any good to him individually, but of necessity, for wherever any one thinks that he can safely be unjust, there he is unjust. For all men believe in their hearts that injustice is far more profitable to the individual than justice, and he who argues as I have been supposing, will say that they are right. If you could imagine any one obtaining this power of becoming invisible, and never doing any wrong or touching what was another's, he would be thought by the lookers-on to be a most wretched idiot, although they would praise him to one another's faces, and keep up appearances with one another from a fear that they too might suffer injustice. Enough of this.</a:t>
            </a:r>
          </a:p>
        </p:txBody>
      </p:sp>
      <p:sp>
        <p:nvSpPr>
          <p:cNvPr id="10" name="Title 1"/>
          <p:cNvSpPr>
            <a:spLocks noGrp="1"/>
          </p:cNvSpPr>
          <p:nvPr>
            <p:ph type="title"/>
          </p:nvPr>
        </p:nvSpPr>
        <p:spPr>
          <a:xfrm>
            <a:off x="599635" y="0"/>
            <a:ext cx="8096092" cy="889000"/>
          </a:xfrm>
        </p:spPr>
        <p:txBody>
          <a:bodyPr>
            <a:normAutofit/>
          </a:bodyPr>
          <a:lstStyle/>
          <a:p>
            <a:r>
              <a:rPr lang="en-GB" dirty="0">
                <a:solidFill>
                  <a:srgbClr val="7F7F7F"/>
                </a:solidFill>
                <a:latin typeface="Papyrus"/>
                <a:cs typeface="Papyrus"/>
              </a:rPr>
              <a:t>Aristotle’s reality</a:t>
            </a:r>
            <a:endParaRPr lang="en-US" dirty="0">
              <a:solidFill>
                <a:srgbClr val="7F7F7F"/>
              </a:solidFill>
              <a:latin typeface="Papyrus"/>
              <a:cs typeface="Papyrus"/>
            </a:endParaRPr>
          </a:p>
        </p:txBody>
      </p:sp>
      <p:graphicFrame>
        <p:nvGraphicFramePr>
          <p:cNvPr id="3" name="Table 2"/>
          <p:cNvGraphicFramePr>
            <a:graphicFrameLocks noGrp="1"/>
          </p:cNvGraphicFramePr>
          <p:nvPr>
            <p:extLst>
              <p:ext uri="{D42A27DB-BD31-4B8C-83A1-F6EECF244321}">
                <p14:modId xmlns:p14="http://schemas.microsoft.com/office/powerpoint/2010/main" val="242970643"/>
              </p:ext>
            </p:extLst>
          </p:nvPr>
        </p:nvGraphicFramePr>
        <p:xfrm>
          <a:off x="361507" y="1755485"/>
          <a:ext cx="8358676" cy="4912015"/>
        </p:xfrm>
        <a:graphic>
          <a:graphicData uri="http://schemas.openxmlformats.org/drawingml/2006/table">
            <a:tbl>
              <a:tblPr firstRow="1" bandRow="1">
                <a:tableStyleId>{5940675A-B579-460E-94D1-54222C63F5DA}</a:tableStyleId>
              </a:tblPr>
              <a:tblGrid>
                <a:gridCol w="2089669">
                  <a:extLst>
                    <a:ext uri="{9D8B030D-6E8A-4147-A177-3AD203B41FA5}">
                      <a16:colId xmlns:a16="http://schemas.microsoft.com/office/drawing/2014/main" val="20000"/>
                    </a:ext>
                  </a:extLst>
                </a:gridCol>
                <a:gridCol w="2089669">
                  <a:extLst>
                    <a:ext uri="{9D8B030D-6E8A-4147-A177-3AD203B41FA5}">
                      <a16:colId xmlns:a16="http://schemas.microsoft.com/office/drawing/2014/main" val="20001"/>
                    </a:ext>
                  </a:extLst>
                </a:gridCol>
                <a:gridCol w="2089669">
                  <a:extLst>
                    <a:ext uri="{9D8B030D-6E8A-4147-A177-3AD203B41FA5}">
                      <a16:colId xmlns:a16="http://schemas.microsoft.com/office/drawing/2014/main" val="20002"/>
                    </a:ext>
                  </a:extLst>
                </a:gridCol>
                <a:gridCol w="2089669">
                  <a:extLst>
                    <a:ext uri="{9D8B030D-6E8A-4147-A177-3AD203B41FA5}">
                      <a16:colId xmlns:a16="http://schemas.microsoft.com/office/drawing/2014/main" val="20003"/>
                    </a:ext>
                  </a:extLst>
                </a:gridCol>
              </a:tblGrid>
              <a:tr h="424682">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What is it made of?</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How was it made?</a:t>
                      </a:r>
                    </a:p>
                  </a:txBody>
                  <a:tcPr/>
                </a:tc>
                <a:tc>
                  <a:txBody>
                    <a:bodyPr/>
                    <a:lstStyle/>
                    <a:p>
                      <a:r>
                        <a:rPr lang="en-GB" dirty="0"/>
                        <a:t>What is its purpose? </a:t>
                      </a:r>
                      <a:endParaRPr lang="en-US" dirty="0"/>
                    </a:p>
                  </a:txBody>
                  <a:tcPr/>
                </a:tc>
                <a:extLst>
                  <a:ext uri="{0D108BD9-81ED-4DB2-BD59-A6C34878D82A}">
                    <a16:rowId xmlns:a16="http://schemas.microsoft.com/office/drawing/2014/main" val="10000"/>
                  </a:ext>
                </a:extLst>
              </a:tr>
              <a:tr h="898363">
                <a:tc>
                  <a:txBody>
                    <a:bodyPr/>
                    <a:lstStyle/>
                    <a:p>
                      <a:r>
                        <a:rPr lang="en-US" dirty="0"/>
                        <a:t>a daisy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86542">
                <a:tc>
                  <a:txBody>
                    <a:bodyPr/>
                    <a:lstStyle/>
                    <a:p>
                      <a:r>
                        <a:rPr lang="en-US" dirty="0"/>
                        <a:t>a</a:t>
                      </a:r>
                      <a:r>
                        <a:rPr lang="en-US" baseline="0" dirty="0"/>
                        <a:t> house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74723">
                <a:tc>
                  <a:txBody>
                    <a:bodyPr/>
                    <a:lstStyle/>
                    <a:p>
                      <a:r>
                        <a:rPr lang="en-US" dirty="0"/>
                        <a:t>flies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91622">
                <a:tc>
                  <a:txBody>
                    <a:bodyPr/>
                    <a:lstStyle/>
                    <a:p>
                      <a:r>
                        <a:rPr lang="en-US" dirty="0"/>
                        <a:t>spaghetti </a:t>
                      </a:r>
                    </a:p>
                    <a:p>
                      <a:r>
                        <a:rPr lang="en-US" dirty="0" err="1"/>
                        <a:t>bolognese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836083">
                <a:tc>
                  <a:txBody>
                    <a:bodyPr/>
                    <a:lstStyle/>
                    <a:p>
                      <a:r>
                        <a:rPr lang="en-US" dirty="0"/>
                        <a:t>books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9" name="Picture 8" descr="oxeye-daisy-538024__34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2058" y="2277279"/>
            <a:ext cx="646359" cy="498971"/>
          </a:xfrm>
          <a:prstGeom prst="rect">
            <a:avLst/>
          </a:prstGeom>
        </p:spPr>
      </p:pic>
      <p:pic>
        <p:nvPicPr>
          <p:cNvPr id="7" name="Picture 6" descr="house-1429409__34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8352" y="3226694"/>
            <a:ext cx="791798" cy="582709"/>
          </a:xfrm>
          <a:prstGeom prst="rect">
            <a:avLst/>
          </a:prstGeom>
        </p:spPr>
      </p:pic>
      <p:pic>
        <p:nvPicPr>
          <p:cNvPr id="13" name="Picture 12" descr="housefly-155460__34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8352" y="4153723"/>
            <a:ext cx="411477" cy="423946"/>
          </a:xfrm>
          <a:prstGeom prst="rect">
            <a:avLst/>
          </a:prstGeom>
        </p:spPr>
      </p:pic>
      <p:pic>
        <p:nvPicPr>
          <p:cNvPr id="14" name="Picture 13" descr="beef-20820__340.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2358" y="5029348"/>
            <a:ext cx="678594" cy="546952"/>
          </a:xfrm>
          <a:prstGeom prst="rect">
            <a:avLst/>
          </a:prstGeom>
        </p:spPr>
      </p:pic>
      <p:pic>
        <p:nvPicPr>
          <p:cNvPr id="15" name="Picture 14" descr="book-25155__340.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82540" y="6004779"/>
            <a:ext cx="599635" cy="625653"/>
          </a:xfrm>
          <a:prstGeom prst="rect">
            <a:avLst/>
          </a:prstGeom>
        </p:spPr>
      </p:pic>
      <p:pic>
        <p:nvPicPr>
          <p:cNvPr id="16" name="Picture 15" descr="housefly-155460__34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050" y="4365696"/>
            <a:ext cx="411477" cy="423946"/>
          </a:xfrm>
          <a:prstGeom prst="rect">
            <a:avLst/>
          </a:prstGeom>
        </p:spPr>
      </p:pic>
      <p:pic>
        <p:nvPicPr>
          <p:cNvPr id="17" name="Picture 16" descr="housefly-155460__34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9475" y="4365696"/>
            <a:ext cx="411477" cy="423946"/>
          </a:xfrm>
          <a:prstGeom prst="rect">
            <a:avLst/>
          </a:prstGeom>
        </p:spPr>
      </p:pic>
      <p:sp>
        <p:nvSpPr>
          <p:cNvPr id="18" name="TextBox 17"/>
          <p:cNvSpPr txBox="1"/>
          <p:nvPr/>
        </p:nvSpPr>
        <p:spPr>
          <a:xfrm>
            <a:off x="444500" y="889000"/>
            <a:ext cx="8424333" cy="523220"/>
          </a:xfrm>
          <a:prstGeom prst="rect">
            <a:avLst/>
          </a:prstGeom>
          <a:noFill/>
        </p:spPr>
        <p:txBody>
          <a:bodyPr wrap="square" rtlCol="0">
            <a:spAutoFit/>
          </a:bodyPr>
          <a:lstStyle/>
          <a:p>
            <a:r>
              <a:rPr lang="en-US" sz="1400" dirty="0"/>
              <a:t>Aristotle says we understand the real world around us because of our experiences in life. Use your experiences (memories, learning, knowledge) to answer Aristotle’s key questions about the following things.</a:t>
            </a:r>
          </a:p>
        </p:txBody>
      </p:sp>
    </p:spTree>
    <p:extLst>
      <p:ext uri="{BB962C8B-B14F-4D97-AF65-F5344CB8AC3E}">
        <p14:creationId xmlns:p14="http://schemas.microsoft.com/office/powerpoint/2010/main" val="11179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latin typeface="Herculanum"/>
                <a:cs typeface="Herculanum"/>
              </a:rPr>
              <a:t>Plenary</a:t>
            </a:r>
          </a:p>
        </p:txBody>
      </p:sp>
      <p:pic>
        <p:nvPicPr>
          <p:cNvPr id="5" name="Picture 4" descr="iucundus_large_colou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788" y="969472"/>
            <a:ext cx="1747892" cy="1884319"/>
          </a:xfrm>
          <a:prstGeom prst="rect">
            <a:avLst/>
          </a:prstGeom>
        </p:spPr>
      </p:pic>
      <p:sp>
        <p:nvSpPr>
          <p:cNvPr id="6" name="Oval Callout 5"/>
          <p:cNvSpPr/>
          <p:nvPr/>
        </p:nvSpPr>
        <p:spPr>
          <a:xfrm>
            <a:off x="2785702" y="1127718"/>
            <a:ext cx="5832391" cy="1726073"/>
          </a:xfrm>
          <a:prstGeom prst="wedgeEllipseCallout">
            <a:avLst>
              <a:gd name="adj1" fmla="val -61323"/>
              <a:gd name="adj2" fmla="val -679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62726" y="1468796"/>
            <a:ext cx="5005987" cy="1384995"/>
          </a:xfrm>
          <a:prstGeom prst="rect">
            <a:avLst/>
          </a:prstGeom>
        </p:spPr>
        <p:txBody>
          <a:bodyPr wrap="square">
            <a:spAutoFit/>
          </a:bodyPr>
          <a:lstStyle/>
          <a:p>
            <a:pPr algn="ctr"/>
            <a:r>
              <a:rPr lang="en-US" sz="2800" dirty="0">
                <a:solidFill>
                  <a:srgbClr val="7F7F7F"/>
                </a:solidFill>
                <a:latin typeface="Papyrus"/>
                <a:cs typeface="Papyrus"/>
              </a:rPr>
              <a:t>What English word comes from the Latin ‘</a:t>
            </a:r>
            <a:r>
              <a:rPr lang="en-US" sz="2800" dirty="0" err="1">
                <a:solidFill>
                  <a:srgbClr val="7F7F7F"/>
                </a:solidFill>
                <a:latin typeface="Papyrus"/>
                <a:cs typeface="Papyrus"/>
              </a:rPr>
              <a:t>clamare</a:t>
            </a:r>
            <a:r>
              <a:rPr lang="en-US" sz="2800" dirty="0">
                <a:solidFill>
                  <a:srgbClr val="7F7F7F"/>
                </a:solidFill>
                <a:latin typeface="Papyrus"/>
                <a:cs typeface="Papyrus"/>
              </a:rPr>
              <a:t>’, meaning ‘to shout’?</a:t>
            </a:r>
          </a:p>
        </p:txBody>
      </p:sp>
      <p:pic>
        <p:nvPicPr>
          <p:cNvPr id="8" name="Picture 7" descr="iucundus_large_colou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64194" y="3989335"/>
            <a:ext cx="1739129" cy="1884319"/>
          </a:xfrm>
          <a:prstGeom prst="rect">
            <a:avLst/>
          </a:prstGeom>
        </p:spPr>
      </p:pic>
      <p:sp>
        <p:nvSpPr>
          <p:cNvPr id="9" name="Oval Callout 8"/>
          <p:cNvSpPr/>
          <p:nvPr/>
        </p:nvSpPr>
        <p:spPr>
          <a:xfrm flipH="1">
            <a:off x="457198" y="2948609"/>
            <a:ext cx="7058917" cy="1612348"/>
          </a:xfrm>
          <a:prstGeom prst="wedgeEllipseCallout">
            <a:avLst>
              <a:gd name="adj1" fmla="val -45494"/>
              <a:gd name="adj2" fmla="val 4142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1086" y="3173593"/>
            <a:ext cx="6493400" cy="1384995"/>
          </a:xfrm>
          <a:prstGeom prst="rect">
            <a:avLst/>
          </a:prstGeom>
        </p:spPr>
        <p:txBody>
          <a:bodyPr wrap="square">
            <a:spAutoFit/>
          </a:bodyPr>
          <a:lstStyle/>
          <a:p>
            <a:pPr algn="ctr"/>
            <a:r>
              <a:rPr lang="en-US" sz="2800" dirty="0">
                <a:solidFill>
                  <a:srgbClr val="7F7F7F"/>
                </a:solidFill>
                <a:latin typeface="Papyrus"/>
                <a:cs typeface="Papyrus"/>
              </a:rPr>
              <a:t>What’s the difference between the past perfect and the past continuous tenses?</a:t>
            </a:r>
          </a:p>
        </p:txBody>
      </p:sp>
      <p:sp>
        <p:nvSpPr>
          <p:cNvPr id="11" name="Oval Callout 10"/>
          <p:cNvSpPr/>
          <p:nvPr/>
        </p:nvSpPr>
        <p:spPr>
          <a:xfrm flipH="1">
            <a:off x="139546" y="4652688"/>
            <a:ext cx="6310601" cy="1608963"/>
          </a:xfrm>
          <a:prstGeom prst="wedgeEllipseCallout">
            <a:avLst>
              <a:gd name="adj1" fmla="val -65220"/>
              <a:gd name="adj2" fmla="val -3349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2788" y="4872118"/>
            <a:ext cx="5366574" cy="1384995"/>
          </a:xfrm>
          <a:prstGeom prst="rect">
            <a:avLst/>
          </a:prstGeom>
        </p:spPr>
        <p:txBody>
          <a:bodyPr wrap="square">
            <a:spAutoFit/>
          </a:bodyPr>
          <a:lstStyle/>
          <a:p>
            <a:pPr algn="ctr"/>
            <a:r>
              <a:rPr lang="en-GB" sz="2800" dirty="0">
                <a:solidFill>
                  <a:srgbClr val="7F7F7F"/>
                </a:solidFill>
                <a:latin typeface="Papyrus"/>
                <a:cs typeface="Papyrus"/>
              </a:rPr>
              <a:t>How does Aristotle say we understand about reality and the world around us?</a:t>
            </a:r>
            <a:endParaRPr lang="en-US" sz="2800" dirty="0">
              <a:solidFill>
                <a:schemeClr val="bg1">
                  <a:lumMod val="50000"/>
                </a:schemeClr>
              </a:solidFill>
            </a:endParaRPr>
          </a:p>
        </p:txBody>
      </p:sp>
      <p:sp>
        <p:nvSpPr>
          <p:cNvPr id="13"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Tree>
    <p:extLst>
      <p:ext uri="{BB962C8B-B14F-4D97-AF65-F5344CB8AC3E}">
        <p14:creationId xmlns:p14="http://schemas.microsoft.com/office/powerpoint/2010/main" val="292204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36"/>
            <a:ext cx="7422591" cy="1143000"/>
          </a:xfrm>
        </p:spPr>
        <p:txBody>
          <a:bodyPr>
            <a:normAutofit/>
          </a:bodyPr>
          <a:lstStyle/>
          <a:p>
            <a:r>
              <a:rPr lang="en-US" dirty="0">
                <a:solidFill>
                  <a:srgbClr val="7F7F7F"/>
                </a:solidFill>
                <a:latin typeface="Papyrus"/>
                <a:cs typeface="Papyrus"/>
              </a:rPr>
              <a:t>Quick fire verbs</a:t>
            </a:r>
          </a:p>
        </p:txBody>
      </p:sp>
      <p:sp>
        <p:nvSpPr>
          <p:cNvPr id="9" name="TextBox 8"/>
          <p:cNvSpPr txBox="1"/>
          <p:nvPr/>
        </p:nvSpPr>
        <p:spPr>
          <a:xfrm>
            <a:off x="1593811" y="1628173"/>
            <a:ext cx="1205341" cy="523220"/>
          </a:xfrm>
          <a:prstGeom prst="rect">
            <a:avLst/>
          </a:prstGeom>
          <a:noFill/>
        </p:spPr>
        <p:txBody>
          <a:bodyPr wrap="none" rtlCol="0">
            <a:spAutoFit/>
          </a:bodyPr>
          <a:lstStyle/>
          <a:p>
            <a:r>
              <a:rPr lang="en-US" sz="2800" i="1" dirty="0" err="1">
                <a:solidFill>
                  <a:schemeClr val="bg1">
                    <a:lumMod val="50000"/>
                  </a:schemeClr>
                </a:solidFill>
              </a:rPr>
              <a:t>audire</a:t>
            </a:r>
            <a:endParaRPr lang="en-US" sz="2800" i="1" dirty="0">
              <a:solidFill>
                <a:schemeClr val="bg1">
                  <a:lumMod val="50000"/>
                </a:schemeClr>
              </a:solidFill>
            </a:endParaRPr>
          </a:p>
        </p:txBody>
      </p:sp>
      <p:sp>
        <p:nvSpPr>
          <p:cNvPr id="17" name="TextBox 16"/>
          <p:cNvSpPr txBox="1"/>
          <p:nvPr/>
        </p:nvSpPr>
        <p:spPr>
          <a:xfrm>
            <a:off x="864060" y="2475950"/>
            <a:ext cx="1408208" cy="707886"/>
          </a:xfrm>
          <a:prstGeom prst="rect">
            <a:avLst/>
          </a:prstGeom>
          <a:noFill/>
        </p:spPr>
        <p:txBody>
          <a:bodyPr wrap="none" rtlCol="0">
            <a:spAutoFit/>
          </a:bodyPr>
          <a:lstStyle/>
          <a:p>
            <a:r>
              <a:rPr lang="en-US" sz="4000" b="1" dirty="0" err="1">
                <a:latin typeface="+mj-lt"/>
                <a:cs typeface="Comic Sans MS"/>
              </a:rPr>
              <a:t>invit</a:t>
            </a:r>
            <a:r>
              <a:rPr lang="en-US" sz="4000" b="1" dirty="0" err="1">
                <a:solidFill>
                  <a:srgbClr val="4F81BD"/>
                </a:solidFill>
                <a:latin typeface="+mj-lt"/>
                <a:cs typeface="Comic Sans MS"/>
              </a:rPr>
              <a:t>o</a:t>
            </a:r>
            <a:endParaRPr lang="en-US" sz="4000" b="1" dirty="0">
              <a:solidFill>
                <a:srgbClr val="4F81BD"/>
              </a:solidFill>
              <a:latin typeface="+mj-lt"/>
              <a:cs typeface="Comic Sans MS"/>
            </a:endParaRPr>
          </a:p>
        </p:txBody>
      </p:sp>
      <p:sp>
        <p:nvSpPr>
          <p:cNvPr id="20" name="TextBox 19"/>
          <p:cNvSpPr txBox="1"/>
          <p:nvPr/>
        </p:nvSpPr>
        <p:spPr>
          <a:xfrm>
            <a:off x="6270446" y="5356620"/>
            <a:ext cx="1590299" cy="707886"/>
          </a:xfrm>
          <a:prstGeom prst="rect">
            <a:avLst/>
          </a:prstGeom>
          <a:noFill/>
        </p:spPr>
        <p:txBody>
          <a:bodyPr wrap="none" rtlCol="0">
            <a:spAutoFit/>
          </a:bodyPr>
          <a:lstStyle/>
          <a:p>
            <a:r>
              <a:rPr lang="en-US" sz="4000" b="1" dirty="0" err="1">
                <a:latin typeface="+mj-lt"/>
                <a:cs typeface="Comic Sans MS"/>
              </a:rPr>
              <a:t>invita</a:t>
            </a:r>
            <a:r>
              <a:rPr lang="en-US" sz="4000" b="1" dirty="0" err="1">
                <a:solidFill>
                  <a:schemeClr val="accent3"/>
                </a:solidFill>
                <a:latin typeface="+mj-lt"/>
                <a:cs typeface="Comic Sans MS"/>
              </a:rPr>
              <a:t>s</a:t>
            </a:r>
            <a:endParaRPr lang="en-US" sz="4000" b="1" dirty="0">
              <a:solidFill>
                <a:schemeClr val="accent3"/>
              </a:solidFill>
              <a:latin typeface="+mj-lt"/>
              <a:cs typeface="Comic Sans MS"/>
            </a:endParaRPr>
          </a:p>
        </p:txBody>
      </p:sp>
      <p:sp>
        <p:nvSpPr>
          <p:cNvPr id="21" name="TextBox 20"/>
          <p:cNvSpPr txBox="1"/>
          <p:nvPr/>
        </p:nvSpPr>
        <p:spPr>
          <a:xfrm>
            <a:off x="629621" y="4781855"/>
            <a:ext cx="1292241" cy="707886"/>
          </a:xfrm>
          <a:prstGeom prst="rect">
            <a:avLst/>
          </a:prstGeom>
          <a:noFill/>
        </p:spPr>
        <p:txBody>
          <a:bodyPr wrap="none" rtlCol="0">
            <a:spAutoFit/>
          </a:bodyPr>
          <a:lstStyle/>
          <a:p>
            <a:r>
              <a:rPr lang="en-US" sz="4000" b="1" dirty="0">
                <a:latin typeface="+mj-lt"/>
                <a:cs typeface="Comic Sans MS"/>
              </a:rPr>
              <a:t>audi</a:t>
            </a:r>
            <a:r>
              <a:rPr lang="en-US" sz="4000" b="1" dirty="0">
                <a:solidFill>
                  <a:srgbClr val="C0504D"/>
                </a:solidFill>
                <a:latin typeface="+mj-lt"/>
                <a:cs typeface="Comic Sans MS"/>
              </a:rPr>
              <a:t>t</a:t>
            </a:r>
          </a:p>
        </p:txBody>
      </p:sp>
      <p:sp>
        <p:nvSpPr>
          <p:cNvPr id="22" name="TextBox 21"/>
          <p:cNvSpPr txBox="1"/>
          <p:nvPr/>
        </p:nvSpPr>
        <p:spPr>
          <a:xfrm>
            <a:off x="5820872" y="3336700"/>
            <a:ext cx="2870698" cy="707886"/>
          </a:xfrm>
          <a:prstGeom prst="rect">
            <a:avLst/>
          </a:prstGeom>
          <a:noFill/>
        </p:spPr>
        <p:txBody>
          <a:bodyPr wrap="none" rtlCol="0">
            <a:spAutoFit/>
          </a:bodyPr>
          <a:lstStyle/>
          <a:p>
            <a:r>
              <a:rPr lang="en-US" sz="4000" b="1" dirty="0" err="1">
                <a:latin typeface="+mj-lt"/>
                <a:cs typeface="Comic Sans MS"/>
              </a:rPr>
              <a:t>consumi</a:t>
            </a:r>
            <a:r>
              <a:rPr lang="en-US" sz="4000" b="1" dirty="0" err="1">
                <a:solidFill>
                  <a:srgbClr val="4F81BD"/>
                </a:solidFill>
                <a:latin typeface="+mj-lt"/>
                <a:cs typeface="Comic Sans MS"/>
              </a:rPr>
              <a:t>mus</a:t>
            </a:r>
            <a:endParaRPr lang="en-US" sz="4000" b="1" dirty="0">
              <a:solidFill>
                <a:srgbClr val="4F81BD"/>
              </a:solidFill>
              <a:latin typeface="+mj-lt"/>
              <a:cs typeface="Comic Sans MS"/>
            </a:endParaRPr>
          </a:p>
        </p:txBody>
      </p:sp>
      <p:sp>
        <p:nvSpPr>
          <p:cNvPr id="23" name="TextBox 22"/>
          <p:cNvSpPr txBox="1"/>
          <p:nvPr/>
        </p:nvSpPr>
        <p:spPr>
          <a:xfrm>
            <a:off x="2033536" y="3660299"/>
            <a:ext cx="1619354" cy="707886"/>
          </a:xfrm>
          <a:prstGeom prst="rect">
            <a:avLst/>
          </a:prstGeom>
          <a:noFill/>
        </p:spPr>
        <p:txBody>
          <a:bodyPr wrap="none" rtlCol="0">
            <a:spAutoFit/>
          </a:bodyPr>
          <a:lstStyle/>
          <a:p>
            <a:r>
              <a:rPr lang="en-US" sz="4000" b="1" dirty="0" err="1">
                <a:latin typeface="+mj-lt"/>
                <a:cs typeface="Comic Sans MS"/>
              </a:rPr>
              <a:t>audi</a:t>
            </a:r>
            <a:r>
              <a:rPr lang="en-US" sz="4000" b="1" dirty="0" err="1">
                <a:solidFill>
                  <a:srgbClr val="9BBB59"/>
                </a:solidFill>
                <a:latin typeface="+mj-lt"/>
                <a:cs typeface="Comic Sans MS"/>
              </a:rPr>
              <a:t>tis</a:t>
            </a:r>
            <a:endParaRPr lang="en-US" sz="4000" b="1" dirty="0">
              <a:solidFill>
                <a:srgbClr val="9BBB59"/>
              </a:solidFill>
              <a:latin typeface="+mj-lt"/>
              <a:cs typeface="Comic Sans MS"/>
            </a:endParaRPr>
          </a:p>
        </p:txBody>
      </p:sp>
      <p:sp>
        <p:nvSpPr>
          <p:cNvPr id="24" name="TextBox 23"/>
          <p:cNvSpPr txBox="1"/>
          <p:nvPr/>
        </p:nvSpPr>
        <p:spPr>
          <a:xfrm>
            <a:off x="3918739" y="2475950"/>
            <a:ext cx="1902133" cy="707886"/>
          </a:xfrm>
          <a:prstGeom prst="rect">
            <a:avLst/>
          </a:prstGeom>
          <a:noFill/>
        </p:spPr>
        <p:txBody>
          <a:bodyPr wrap="none" rtlCol="0">
            <a:spAutoFit/>
          </a:bodyPr>
          <a:lstStyle/>
          <a:p>
            <a:r>
              <a:rPr lang="en-US" sz="4000" b="1" dirty="0">
                <a:latin typeface="+mj-lt"/>
                <a:cs typeface="Comic Sans MS"/>
              </a:rPr>
              <a:t>clama</a:t>
            </a:r>
            <a:r>
              <a:rPr lang="en-US" sz="4000" b="1" dirty="0">
                <a:solidFill>
                  <a:srgbClr val="C0504D"/>
                </a:solidFill>
                <a:latin typeface="+mj-lt"/>
                <a:cs typeface="Comic Sans MS"/>
              </a:rPr>
              <a:t>nt</a:t>
            </a:r>
          </a:p>
        </p:txBody>
      </p:sp>
      <p:sp>
        <p:nvSpPr>
          <p:cNvPr id="27" name="TextBox 26"/>
          <p:cNvSpPr txBox="1"/>
          <p:nvPr/>
        </p:nvSpPr>
        <p:spPr>
          <a:xfrm>
            <a:off x="7604762" y="1626162"/>
            <a:ext cx="1454132" cy="523220"/>
          </a:xfrm>
          <a:prstGeom prst="rect">
            <a:avLst/>
          </a:prstGeom>
          <a:noFill/>
        </p:spPr>
        <p:txBody>
          <a:bodyPr wrap="none" rtlCol="0">
            <a:spAutoFit/>
          </a:bodyPr>
          <a:lstStyle/>
          <a:p>
            <a:r>
              <a:rPr lang="en-US" sz="2800" i="1" dirty="0" err="1">
                <a:solidFill>
                  <a:schemeClr val="bg1">
                    <a:lumMod val="50000"/>
                  </a:schemeClr>
                </a:solidFill>
              </a:rPr>
              <a:t>clamare</a:t>
            </a:r>
            <a:endParaRPr lang="en-US" sz="2800" i="1" dirty="0">
              <a:solidFill>
                <a:schemeClr val="bg1">
                  <a:lumMod val="50000"/>
                </a:schemeClr>
              </a:solidFill>
            </a:endParaRPr>
          </a:p>
        </p:txBody>
      </p:sp>
      <p:sp>
        <p:nvSpPr>
          <p:cNvPr id="28" name="TextBox 27"/>
          <p:cNvSpPr txBox="1"/>
          <p:nvPr/>
        </p:nvSpPr>
        <p:spPr>
          <a:xfrm>
            <a:off x="3301161" y="5678988"/>
            <a:ext cx="2151350" cy="707886"/>
          </a:xfrm>
          <a:prstGeom prst="rect">
            <a:avLst/>
          </a:prstGeom>
          <a:noFill/>
        </p:spPr>
        <p:txBody>
          <a:bodyPr wrap="none" rtlCol="0">
            <a:spAutoFit/>
          </a:bodyPr>
          <a:lstStyle/>
          <a:p>
            <a:r>
              <a:rPr lang="en-US" sz="4000" b="1" dirty="0" err="1">
                <a:latin typeface="+mj-lt"/>
                <a:cs typeface="Comic Sans MS"/>
              </a:rPr>
              <a:t>consumi</a:t>
            </a:r>
            <a:r>
              <a:rPr lang="en-US" sz="4000" b="1" dirty="0" err="1">
                <a:solidFill>
                  <a:srgbClr val="C0504D"/>
                </a:solidFill>
                <a:latin typeface="+mj-lt"/>
                <a:cs typeface="Comic Sans MS"/>
              </a:rPr>
              <a:t>t</a:t>
            </a:r>
            <a:endParaRPr lang="en-US" sz="4000" b="1" dirty="0">
              <a:solidFill>
                <a:srgbClr val="C0504D"/>
              </a:solidFill>
              <a:latin typeface="+mj-lt"/>
              <a:cs typeface="Comic Sans MS"/>
            </a:endParaRPr>
          </a:p>
        </p:txBody>
      </p:sp>
      <p:sp>
        <p:nvSpPr>
          <p:cNvPr id="29" name="TextBox 28"/>
          <p:cNvSpPr txBox="1"/>
          <p:nvPr/>
        </p:nvSpPr>
        <p:spPr>
          <a:xfrm>
            <a:off x="4495479" y="4427912"/>
            <a:ext cx="1471577" cy="707886"/>
          </a:xfrm>
          <a:prstGeom prst="rect">
            <a:avLst/>
          </a:prstGeom>
          <a:noFill/>
        </p:spPr>
        <p:txBody>
          <a:bodyPr wrap="none" rtlCol="0">
            <a:spAutoFit/>
          </a:bodyPr>
          <a:lstStyle/>
          <a:p>
            <a:r>
              <a:rPr lang="en-US" sz="4000" b="1" dirty="0" err="1">
                <a:latin typeface="+mj-lt"/>
                <a:cs typeface="Comic Sans MS"/>
              </a:rPr>
              <a:t>clam</a:t>
            </a:r>
            <a:r>
              <a:rPr lang="en-US" sz="4000" b="1" dirty="0" err="1">
                <a:solidFill>
                  <a:schemeClr val="accent1"/>
                </a:solidFill>
                <a:latin typeface="+mj-lt"/>
                <a:cs typeface="Comic Sans MS"/>
              </a:rPr>
              <a:t>o</a:t>
            </a:r>
            <a:endParaRPr lang="en-US" sz="4000" b="1" dirty="0">
              <a:solidFill>
                <a:schemeClr val="accent1"/>
              </a:solidFill>
              <a:latin typeface="+mj-lt"/>
              <a:cs typeface="Comic Sans MS"/>
            </a:endParaRPr>
          </a:p>
        </p:txBody>
      </p:sp>
      <p:sp>
        <p:nvSpPr>
          <p:cNvPr id="32"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26" name="TextBox 25"/>
          <p:cNvSpPr txBox="1"/>
          <p:nvPr/>
        </p:nvSpPr>
        <p:spPr>
          <a:xfrm>
            <a:off x="3534319" y="1626162"/>
            <a:ext cx="1383474" cy="523220"/>
          </a:xfrm>
          <a:prstGeom prst="rect">
            <a:avLst/>
          </a:prstGeom>
          <a:noFill/>
        </p:spPr>
        <p:txBody>
          <a:bodyPr wrap="none" rtlCol="0">
            <a:spAutoFit/>
          </a:bodyPr>
          <a:lstStyle/>
          <a:p>
            <a:r>
              <a:rPr lang="en-US" sz="2800" i="1" dirty="0" err="1">
                <a:solidFill>
                  <a:schemeClr val="bg1">
                    <a:lumMod val="50000"/>
                  </a:schemeClr>
                </a:solidFill>
              </a:rPr>
              <a:t>invitare</a:t>
            </a:r>
            <a:endParaRPr lang="en-US" sz="2800" i="1" dirty="0">
              <a:solidFill>
                <a:schemeClr val="bg1">
                  <a:lumMod val="50000"/>
                </a:schemeClr>
              </a:solidFill>
            </a:endParaRPr>
          </a:p>
        </p:txBody>
      </p:sp>
      <p:pic>
        <p:nvPicPr>
          <p:cNvPr id="4" name="Picture 3" descr="people-72732__34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5402" y="614944"/>
            <a:ext cx="996217" cy="1511192"/>
          </a:xfrm>
          <a:prstGeom prst="rect">
            <a:avLst/>
          </a:prstGeom>
        </p:spPr>
      </p:pic>
      <p:pic>
        <p:nvPicPr>
          <p:cNvPr id="5" name="Picture 4" descr="cute-15719__3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15" y="1122529"/>
            <a:ext cx="1543296" cy="1028864"/>
          </a:xfrm>
          <a:prstGeom prst="rect">
            <a:avLst/>
          </a:prstGeom>
        </p:spPr>
      </p:pic>
      <p:pic>
        <p:nvPicPr>
          <p:cNvPr id="6" name="Picture 5" descr="welcome-1185856__34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5020" y="864196"/>
            <a:ext cx="1010123" cy="1796773"/>
          </a:xfrm>
          <a:prstGeom prst="rect">
            <a:avLst/>
          </a:prstGeom>
        </p:spPr>
      </p:pic>
      <p:sp>
        <p:nvSpPr>
          <p:cNvPr id="18" name="TextBox 17"/>
          <p:cNvSpPr txBox="1"/>
          <p:nvPr/>
        </p:nvSpPr>
        <p:spPr>
          <a:xfrm>
            <a:off x="4891518" y="1628173"/>
            <a:ext cx="1867205" cy="523220"/>
          </a:xfrm>
          <a:prstGeom prst="rect">
            <a:avLst/>
          </a:prstGeom>
          <a:noFill/>
        </p:spPr>
        <p:txBody>
          <a:bodyPr wrap="none" rtlCol="0">
            <a:spAutoFit/>
          </a:bodyPr>
          <a:lstStyle/>
          <a:p>
            <a:r>
              <a:rPr lang="en-US" sz="2800" i="1" dirty="0" err="1">
                <a:solidFill>
                  <a:schemeClr val="bg1">
                    <a:lumMod val="50000"/>
                  </a:schemeClr>
                </a:solidFill>
              </a:rPr>
              <a:t>consumere</a:t>
            </a:r>
            <a:endParaRPr lang="en-US" sz="2800" i="1" dirty="0">
              <a:solidFill>
                <a:schemeClr val="bg1">
                  <a:lumMod val="50000"/>
                </a:schemeClr>
              </a:solidFill>
            </a:endParaRPr>
          </a:p>
        </p:txBody>
      </p:sp>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t="-12013"/>
          <a:stretch/>
        </p:blipFill>
        <p:spPr>
          <a:xfrm>
            <a:off x="5251160" y="907566"/>
            <a:ext cx="1139424" cy="929725"/>
          </a:xfrm>
          <a:prstGeom prst="rect">
            <a:avLst/>
          </a:prstGeom>
        </p:spPr>
      </p:pic>
    </p:spTree>
    <p:extLst>
      <p:ext uri="{BB962C8B-B14F-4D97-AF65-F5344CB8AC3E}">
        <p14:creationId xmlns:p14="http://schemas.microsoft.com/office/powerpoint/2010/main" val="129163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617" y="133470"/>
            <a:ext cx="6128815" cy="1143000"/>
          </a:xfrm>
        </p:spPr>
        <p:txBody>
          <a:bodyPr/>
          <a:lstStyle/>
          <a:p>
            <a:r>
              <a:rPr lang="en-US" dirty="0">
                <a:solidFill>
                  <a:srgbClr val="7F7F7F"/>
                </a:solidFill>
                <a:latin typeface="Papyrus"/>
                <a:cs typeface="Papyrus"/>
              </a:rPr>
              <a:t>Tense</a:t>
            </a:r>
          </a:p>
        </p:txBody>
      </p:sp>
      <p:sp>
        <p:nvSpPr>
          <p:cNvPr id="14" name="Footer Placeholder 3"/>
          <p:cNvSpPr>
            <a:spLocks noGrp="1"/>
          </p:cNvSpPr>
          <p:nvPr>
            <p:ph type="ftr" sz="quarter" idx="11"/>
          </p:nvPr>
        </p:nvSpPr>
        <p:spPr>
          <a:xfrm>
            <a:off x="7810550" y="6492875"/>
            <a:ext cx="1358313" cy="365125"/>
          </a:xfrm>
        </p:spPr>
        <p:txBody>
          <a:bodyPr/>
          <a:lstStyle/>
          <a:p>
            <a:r>
              <a:rPr lang="en-US" sz="800" dirty="0"/>
              <a:t>© Charlie Andrew 2016</a:t>
            </a:r>
          </a:p>
        </p:txBody>
      </p:sp>
      <p:sp>
        <p:nvSpPr>
          <p:cNvPr id="3" name="TextBox 2"/>
          <p:cNvSpPr txBox="1"/>
          <p:nvPr/>
        </p:nvSpPr>
        <p:spPr>
          <a:xfrm>
            <a:off x="3225461" y="373790"/>
            <a:ext cx="1176777" cy="646331"/>
          </a:xfrm>
          <a:prstGeom prst="rect">
            <a:avLst/>
          </a:prstGeom>
          <a:noFill/>
        </p:spPr>
        <p:txBody>
          <a:bodyPr wrap="none" rtlCol="0">
            <a:spAutoFit/>
          </a:bodyPr>
          <a:lstStyle/>
          <a:p>
            <a:r>
              <a:rPr lang="en-US" sz="3600" dirty="0">
                <a:latin typeface="Herculanum"/>
                <a:cs typeface="Herculanum"/>
              </a:rPr>
              <a:t>past</a:t>
            </a:r>
          </a:p>
        </p:txBody>
      </p:sp>
      <p:sp>
        <p:nvSpPr>
          <p:cNvPr id="22" name="TextBox 21"/>
          <p:cNvSpPr txBox="1"/>
          <p:nvPr/>
        </p:nvSpPr>
        <p:spPr>
          <a:xfrm>
            <a:off x="1609299" y="3644654"/>
            <a:ext cx="5075098" cy="707886"/>
          </a:xfrm>
          <a:prstGeom prst="rect">
            <a:avLst/>
          </a:prstGeom>
          <a:noFill/>
        </p:spPr>
        <p:txBody>
          <a:bodyPr wrap="square" rtlCol="0">
            <a:spAutoFit/>
          </a:bodyPr>
          <a:lstStyle/>
          <a:p>
            <a:r>
              <a:rPr lang="en-US" sz="4000" dirty="0" err="1"/>
              <a:t>Ru</a:t>
            </a:r>
            <a:r>
              <a:rPr lang="en-US" sz="4000" dirty="0"/>
              <a:t> was shouting loudly.</a:t>
            </a:r>
          </a:p>
        </p:txBody>
      </p:sp>
      <p:sp>
        <p:nvSpPr>
          <p:cNvPr id="23" name="TextBox 22"/>
          <p:cNvSpPr txBox="1"/>
          <p:nvPr/>
        </p:nvSpPr>
        <p:spPr>
          <a:xfrm>
            <a:off x="1252821" y="2419881"/>
            <a:ext cx="7717026" cy="707886"/>
          </a:xfrm>
          <a:prstGeom prst="rect">
            <a:avLst/>
          </a:prstGeom>
          <a:noFill/>
        </p:spPr>
        <p:txBody>
          <a:bodyPr wrap="none" rtlCol="0">
            <a:spAutoFit/>
          </a:bodyPr>
          <a:lstStyle/>
          <a:p>
            <a:r>
              <a:rPr lang="en-US" sz="4000" dirty="0"/>
              <a:t> “Hello!” Mia shouted to her friend.</a:t>
            </a:r>
          </a:p>
        </p:txBody>
      </p:sp>
      <p:sp>
        <p:nvSpPr>
          <p:cNvPr id="24" name="Oval 23"/>
          <p:cNvSpPr/>
          <p:nvPr/>
        </p:nvSpPr>
        <p:spPr>
          <a:xfrm>
            <a:off x="2230617" y="3644654"/>
            <a:ext cx="2908952" cy="908375"/>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048152" y="2419881"/>
            <a:ext cx="1894100" cy="82714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839449" y="4657994"/>
            <a:ext cx="4923493" cy="461665"/>
          </a:xfrm>
          <a:prstGeom prst="rect">
            <a:avLst/>
          </a:prstGeom>
          <a:noFill/>
        </p:spPr>
        <p:txBody>
          <a:bodyPr wrap="none" rtlCol="0">
            <a:spAutoFit/>
          </a:bodyPr>
          <a:lstStyle/>
          <a:p>
            <a:r>
              <a:rPr lang="en-US" sz="2400" dirty="0">
                <a:solidFill>
                  <a:schemeClr val="accent2"/>
                </a:solidFill>
                <a:latin typeface="Comic Sans MS"/>
                <a:cs typeface="Comic Sans MS"/>
              </a:rPr>
              <a:t>past progressive/past continuous</a:t>
            </a:r>
          </a:p>
        </p:txBody>
      </p:sp>
      <p:sp>
        <p:nvSpPr>
          <p:cNvPr id="27" name="TextBox 26"/>
          <p:cNvSpPr txBox="1"/>
          <p:nvPr/>
        </p:nvSpPr>
        <p:spPr>
          <a:xfrm>
            <a:off x="4394007" y="1985846"/>
            <a:ext cx="2002772" cy="461665"/>
          </a:xfrm>
          <a:prstGeom prst="rect">
            <a:avLst/>
          </a:prstGeom>
          <a:noFill/>
        </p:spPr>
        <p:txBody>
          <a:bodyPr wrap="none" rtlCol="0">
            <a:spAutoFit/>
          </a:bodyPr>
          <a:lstStyle/>
          <a:p>
            <a:r>
              <a:rPr lang="en-US" sz="2400" dirty="0">
                <a:solidFill>
                  <a:schemeClr val="accent2"/>
                </a:solidFill>
                <a:latin typeface="Comic Sans MS"/>
                <a:cs typeface="Comic Sans MS"/>
              </a:rPr>
              <a:t>past perfect</a:t>
            </a:r>
          </a:p>
        </p:txBody>
      </p:sp>
      <p:pic>
        <p:nvPicPr>
          <p:cNvPr id="28" name="Picture 27"/>
          <p:cNvPicPr>
            <a:picLocks noChangeAspect="1"/>
          </p:cNvPicPr>
          <p:nvPr/>
        </p:nvPicPr>
        <p:blipFill>
          <a:blip r:embed="rId2"/>
          <a:stretch>
            <a:fillRect/>
          </a:stretch>
        </p:blipFill>
        <p:spPr>
          <a:xfrm>
            <a:off x="1326237" y="0"/>
            <a:ext cx="2032000" cy="2032000"/>
          </a:xfrm>
          <a:prstGeom prst="rect">
            <a:avLst/>
          </a:prstGeom>
        </p:spPr>
      </p:pic>
      <p:sp>
        <p:nvSpPr>
          <p:cNvPr id="12" name="TextBox 11"/>
          <p:cNvSpPr txBox="1"/>
          <p:nvPr/>
        </p:nvSpPr>
        <p:spPr>
          <a:xfrm>
            <a:off x="2358171" y="5357432"/>
            <a:ext cx="5733861" cy="1077218"/>
          </a:xfrm>
          <a:prstGeom prst="rect">
            <a:avLst/>
          </a:prstGeom>
          <a:noFill/>
        </p:spPr>
        <p:txBody>
          <a:bodyPr wrap="none" rtlCol="0">
            <a:spAutoFit/>
          </a:bodyPr>
          <a:lstStyle/>
          <a:p>
            <a:pPr algn="ctr"/>
            <a:r>
              <a:rPr lang="en-US" sz="3200" dirty="0">
                <a:solidFill>
                  <a:schemeClr val="accent2"/>
                </a:solidFill>
                <a:latin typeface="Comic Sans MS"/>
                <a:cs typeface="Comic Sans MS"/>
              </a:rPr>
              <a:t>= </a:t>
            </a:r>
          </a:p>
          <a:p>
            <a:pPr algn="ctr"/>
            <a:r>
              <a:rPr lang="en-US" sz="3200" dirty="0">
                <a:solidFill>
                  <a:schemeClr val="accent2"/>
                </a:solidFill>
                <a:latin typeface="Comic Sans MS"/>
                <a:cs typeface="Comic Sans MS"/>
              </a:rPr>
              <a:t>ONGOING action in the past</a:t>
            </a:r>
          </a:p>
        </p:txBody>
      </p:sp>
    </p:spTree>
    <p:extLst>
      <p:ext uri="{BB962C8B-B14F-4D97-AF65-F5344CB8AC3E}">
        <p14:creationId xmlns:p14="http://schemas.microsoft.com/office/powerpoint/2010/main" val="21422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p:bldP spid="2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98" y="158442"/>
            <a:ext cx="7111037" cy="1143000"/>
          </a:xfrm>
        </p:spPr>
        <p:txBody>
          <a:bodyPr>
            <a:normAutofit/>
          </a:bodyPr>
          <a:lstStyle/>
          <a:p>
            <a:r>
              <a:rPr lang="en-US" dirty="0">
                <a:solidFill>
                  <a:srgbClr val="7F7F7F"/>
                </a:solidFill>
                <a:latin typeface="Papyrus"/>
                <a:cs typeface="Papyrus"/>
              </a:rPr>
              <a:t>Past progressive/continuous</a:t>
            </a:r>
          </a:p>
        </p:txBody>
      </p:sp>
      <p:sp>
        <p:nvSpPr>
          <p:cNvPr id="14" name="Footer Placeholder 3"/>
          <p:cNvSpPr>
            <a:spLocks noGrp="1"/>
          </p:cNvSpPr>
          <p:nvPr>
            <p:ph type="ftr" sz="quarter" idx="11"/>
          </p:nvPr>
        </p:nvSpPr>
        <p:spPr>
          <a:xfrm>
            <a:off x="7810550" y="6492875"/>
            <a:ext cx="1358313" cy="365125"/>
          </a:xfrm>
        </p:spPr>
        <p:txBody>
          <a:bodyPr/>
          <a:lstStyle/>
          <a:p>
            <a:r>
              <a:rPr lang="en-US" sz="800" dirty="0"/>
              <a:t>© Charlie Andrew 2016</a:t>
            </a:r>
          </a:p>
        </p:txBody>
      </p:sp>
      <p:sp>
        <p:nvSpPr>
          <p:cNvPr id="3" name="TextBox 2"/>
          <p:cNvSpPr txBox="1"/>
          <p:nvPr/>
        </p:nvSpPr>
        <p:spPr>
          <a:xfrm>
            <a:off x="5161668" y="2656997"/>
            <a:ext cx="3889970" cy="954107"/>
          </a:xfrm>
          <a:prstGeom prst="rect">
            <a:avLst/>
          </a:prstGeom>
          <a:noFill/>
        </p:spPr>
        <p:txBody>
          <a:bodyPr wrap="square" rtlCol="0">
            <a:spAutoFit/>
          </a:bodyPr>
          <a:lstStyle/>
          <a:p>
            <a:pPr algn="ctr"/>
            <a:r>
              <a:rPr lang="en-US" sz="2800" dirty="0">
                <a:latin typeface="Herculanum"/>
                <a:cs typeface="Herculanum"/>
              </a:rPr>
              <a:t>past Progressive/continuous</a:t>
            </a:r>
          </a:p>
        </p:txBody>
      </p:sp>
      <p:pic>
        <p:nvPicPr>
          <p:cNvPr id="28" name="Picture 27"/>
          <p:cNvPicPr>
            <a:picLocks noChangeAspect="1"/>
          </p:cNvPicPr>
          <p:nvPr/>
        </p:nvPicPr>
        <p:blipFill>
          <a:blip r:embed="rId2"/>
          <a:stretch>
            <a:fillRect/>
          </a:stretch>
        </p:blipFill>
        <p:spPr>
          <a:xfrm>
            <a:off x="6201379" y="1041053"/>
            <a:ext cx="1770256" cy="1770256"/>
          </a:xfrm>
          <a:prstGeom prst="rect">
            <a:avLst/>
          </a:prstGeom>
        </p:spPr>
      </p:pic>
      <p:sp>
        <p:nvSpPr>
          <p:cNvPr id="12" name="TextBox 11"/>
          <p:cNvSpPr txBox="1"/>
          <p:nvPr/>
        </p:nvSpPr>
        <p:spPr>
          <a:xfrm>
            <a:off x="759173" y="2586421"/>
            <a:ext cx="1843130" cy="646331"/>
          </a:xfrm>
          <a:prstGeom prst="rect">
            <a:avLst/>
          </a:prstGeom>
          <a:noFill/>
        </p:spPr>
        <p:txBody>
          <a:bodyPr wrap="square" rtlCol="0">
            <a:spAutoFit/>
          </a:bodyPr>
          <a:lstStyle/>
          <a:p>
            <a:r>
              <a:rPr lang="en-US" sz="3600" dirty="0"/>
              <a:t>present</a:t>
            </a:r>
          </a:p>
        </p:txBody>
      </p:sp>
      <p:pic>
        <p:nvPicPr>
          <p:cNvPr id="13" name="Picture 12" descr="graff-1710838__3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96" y="1301442"/>
            <a:ext cx="1938807" cy="1284979"/>
          </a:xfrm>
          <a:prstGeom prst="rect">
            <a:avLst/>
          </a:prstGeom>
        </p:spPr>
      </p:pic>
      <p:sp>
        <p:nvSpPr>
          <p:cNvPr id="4" name="TextBox 3"/>
          <p:cNvSpPr txBox="1"/>
          <p:nvPr/>
        </p:nvSpPr>
        <p:spPr>
          <a:xfrm>
            <a:off x="3621889" y="3599234"/>
            <a:ext cx="1539779" cy="3108544"/>
          </a:xfrm>
          <a:prstGeom prst="rect">
            <a:avLst/>
          </a:prstGeom>
          <a:noFill/>
        </p:spPr>
        <p:txBody>
          <a:bodyPr wrap="none" rtlCol="0">
            <a:spAutoFit/>
          </a:bodyPr>
          <a:lstStyle/>
          <a:p>
            <a:pPr algn="ctr"/>
            <a:r>
              <a:rPr lang="en-US" sz="2800" dirty="0"/>
              <a:t>I </a:t>
            </a:r>
          </a:p>
          <a:p>
            <a:pPr algn="ctr"/>
            <a:r>
              <a:rPr lang="en-US" sz="2800" dirty="0"/>
              <a:t>you</a:t>
            </a:r>
          </a:p>
          <a:p>
            <a:pPr algn="ctr"/>
            <a:r>
              <a:rPr lang="en-US" sz="2800" dirty="0"/>
              <a:t>he/she/it</a:t>
            </a:r>
          </a:p>
          <a:p>
            <a:pPr algn="ctr"/>
            <a:endParaRPr lang="en-US" sz="2800" dirty="0"/>
          </a:p>
          <a:p>
            <a:pPr algn="ctr"/>
            <a:r>
              <a:rPr lang="en-US" sz="2800" dirty="0"/>
              <a:t>we</a:t>
            </a:r>
          </a:p>
          <a:p>
            <a:pPr algn="ctr"/>
            <a:r>
              <a:rPr lang="en-US" sz="2800" dirty="0"/>
              <a:t>y’all</a:t>
            </a:r>
          </a:p>
          <a:p>
            <a:pPr algn="ctr"/>
            <a:r>
              <a:rPr lang="en-US" sz="2800" dirty="0"/>
              <a:t>they </a:t>
            </a:r>
          </a:p>
        </p:txBody>
      </p:sp>
      <p:sp>
        <p:nvSpPr>
          <p:cNvPr id="15" name="TextBox 14"/>
          <p:cNvSpPr txBox="1"/>
          <p:nvPr/>
        </p:nvSpPr>
        <p:spPr>
          <a:xfrm>
            <a:off x="1534254" y="3599234"/>
            <a:ext cx="812692" cy="3108544"/>
          </a:xfrm>
          <a:prstGeom prst="rect">
            <a:avLst/>
          </a:prstGeom>
          <a:noFill/>
        </p:spPr>
        <p:txBody>
          <a:bodyPr wrap="none" rtlCol="0">
            <a:spAutoFit/>
          </a:bodyPr>
          <a:lstStyle/>
          <a:p>
            <a:pPr algn="ctr"/>
            <a:r>
              <a:rPr lang="en-US" sz="2800" b="1" dirty="0">
                <a:solidFill>
                  <a:schemeClr val="accent1"/>
                </a:solidFill>
              </a:rPr>
              <a:t>o </a:t>
            </a:r>
          </a:p>
          <a:p>
            <a:pPr algn="ctr"/>
            <a:r>
              <a:rPr lang="en-US" sz="2800" b="1" dirty="0">
                <a:solidFill>
                  <a:schemeClr val="accent3"/>
                </a:solidFill>
              </a:rPr>
              <a:t>s</a:t>
            </a:r>
          </a:p>
          <a:p>
            <a:pPr algn="ctr"/>
            <a:r>
              <a:rPr lang="en-US" sz="2800" b="1" dirty="0">
                <a:solidFill>
                  <a:schemeClr val="accent2"/>
                </a:solidFill>
              </a:rPr>
              <a:t>t</a:t>
            </a:r>
          </a:p>
          <a:p>
            <a:pPr algn="ctr"/>
            <a:endParaRPr lang="en-US" sz="2800" b="1" dirty="0"/>
          </a:p>
          <a:p>
            <a:pPr algn="ctr"/>
            <a:r>
              <a:rPr lang="en-US" sz="2800" b="1" dirty="0" err="1">
                <a:solidFill>
                  <a:schemeClr val="accent1"/>
                </a:solidFill>
              </a:rPr>
              <a:t>mus</a:t>
            </a:r>
            <a:endParaRPr lang="en-US" sz="2800" b="1" dirty="0">
              <a:solidFill>
                <a:schemeClr val="accent1"/>
              </a:solidFill>
            </a:endParaRPr>
          </a:p>
          <a:p>
            <a:pPr algn="ctr"/>
            <a:r>
              <a:rPr lang="en-US" sz="2800" b="1" dirty="0">
                <a:solidFill>
                  <a:schemeClr val="accent3"/>
                </a:solidFill>
              </a:rPr>
              <a:t>tis</a:t>
            </a:r>
          </a:p>
          <a:p>
            <a:pPr algn="ctr"/>
            <a:r>
              <a:rPr lang="en-US" sz="2800" b="1" dirty="0" err="1">
                <a:solidFill>
                  <a:srgbClr val="C0504D"/>
                </a:solidFill>
              </a:rPr>
              <a:t>nt</a:t>
            </a:r>
            <a:endParaRPr lang="en-US" sz="2800" b="1" dirty="0">
              <a:solidFill>
                <a:srgbClr val="C0504D"/>
              </a:solidFill>
            </a:endParaRPr>
          </a:p>
        </p:txBody>
      </p:sp>
      <p:sp>
        <p:nvSpPr>
          <p:cNvPr id="10" name="TextBox 9"/>
          <p:cNvSpPr txBox="1"/>
          <p:nvPr/>
        </p:nvSpPr>
        <p:spPr>
          <a:xfrm>
            <a:off x="6523956" y="3611104"/>
            <a:ext cx="1182635" cy="3108544"/>
          </a:xfrm>
          <a:prstGeom prst="rect">
            <a:avLst/>
          </a:prstGeom>
          <a:noFill/>
        </p:spPr>
        <p:txBody>
          <a:bodyPr wrap="none" rtlCol="0">
            <a:spAutoFit/>
          </a:bodyPr>
          <a:lstStyle/>
          <a:p>
            <a:pPr algn="ctr"/>
            <a:r>
              <a:rPr lang="en-US" sz="2800" b="1" dirty="0">
                <a:solidFill>
                  <a:schemeClr val="accent1"/>
                </a:solidFill>
              </a:rPr>
              <a:t>bam</a:t>
            </a:r>
          </a:p>
          <a:p>
            <a:pPr algn="ctr"/>
            <a:r>
              <a:rPr lang="en-US" sz="2800" b="1" dirty="0">
                <a:solidFill>
                  <a:schemeClr val="accent3"/>
                </a:solidFill>
              </a:rPr>
              <a:t>bas</a:t>
            </a:r>
          </a:p>
          <a:p>
            <a:pPr algn="ctr"/>
            <a:r>
              <a:rPr lang="en-US" sz="2800" b="1" dirty="0">
                <a:solidFill>
                  <a:schemeClr val="accent2"/>
                </a:solidFill>
              </a:rPr>
              <a:t>bat</a:t>
            </a:r>
          </a:p>
          <a:p>
            <a:pPr algn="ctr"/>
            <a:endParaRPr lang="en-US" sz="2800" b="1" dirty="0"/>
          </a:p>
          <a:p>
            <a:pPr algn="ctr"/>
            <a:r>
              <a:rPr lang="en-US" sz="2800" b="1" dirty="0" err="1">
                <a:solidFill>
                  <a:schemeClr val="accent1"/>
                </a:solidFill>
              </a:rPr>
              <a:t>bamus</a:t>
            </a:r>
            <a:endParaRPr lang="en-US" sz="2800" b="1" dirty="0">
              <a:solidFill>
                <a:schemeClr val="accent1"/>
              </a:solidFill>
            </a:endParaRPr>
          </a:p>
          <a:p>
            <a:pPr algn="ctr"/>
            <a:r>
              <a:rPr lang="en-US" sz="2800" b="1" dirty="0" err="1">
                <a:solidFill>
                  <a:schemeClr val="accent3"/>
                </a:solidFill>
              </a:rPr>
              <a:t>batis</a:t>
            </a:r>
            <a:endParaRPr lang="en-US" sz="2800" b="1" dirty="0">
              <a:solidFill>
                <a:schemeClr val="accent3"/>
              </a:solidFill>
            </a:endParaRPr>
          </a:p>
          <a:p>
            <a:pPr algn="ctr"/>
            <a:r>
              <a:rPr lang="en-US" sz="2800" b="1" dirty="0" err="1">
                <a:solidFill>
                  <a:srgbClr val="C0504D"/>
                </a:solidFill>
              </a:rPr>
              <a:t>bant</a:t>
            </a:r>
            <a:endParaRPr lang="en-US" sz="2800" b="1" dirty="0">
              <a:solidFill>
                <a:srgbClr val="C0504D"/>
              </a:solidFill>
            </a:endParaRPr>
          </a:p>
        </p:txBody>
      </p:sp>
      <p:sp>
        <p:nvSpPr>
          <p:cNvPr id="5" name="TextBox 4">
            <a:extLst>
              <a:ext uri="{FF2B5EF4-FFF2-40B4-BE49-F238E27FC236}">
                <a16:creationId xmlns:a16="http://schemas.microsoft.com/office/drawing/2014/main" id="{55801B54-8475-45BB-9C7A-5B522771F648}"/>
              </a:ext>
            </a:extLst>
          </p:cNvPr>
          <p:cNvSpPr txBox="1"/>
          <p:nvPr/>
        </p:nvSpPr>
        <p:spPr>
          <a:xfrm>
            <a:off x="2912012" y="1301442"/>
            <a:ext cx="3289367" cy="1200329"/>
          </a:xfrm>
          <a:prstGeom prst="rect">
            <a:avLst/>
          </a:prstGeom>
          <a:noFill/>
        </p:spPr>
        <p:txBody>
          <a:bodyPr wrap="square" rtlCol="0">
            <a:spAutoFit/>
          </a:bodyPr>
          <a:lstStyle/>
          <a:p>
            <a:r>
              <a:rPr lang="en-GB" dirty="0"/>
              <a:t>We are learning some new verb endings today. Do you notice anything that is the same or different?</a:t>
            </a:r>
          </a:p>
        </p:txBody>
      </p:sp>
    </p:spTree>
    <p:extLst>
      <p:ext uri="{BB962C8B-B14F-4D97-AF65-F5344CB8AC3E}">
        <p14:creationId xmlns:p14="http://schemas.microsoft.com/office/powerpoint/2010/main" val="40113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1973" y="4661401"/>
            <a:ext cx="1814947" cy="2033249"/>
          </a:xfrm>
          <a:prstGeom prst="roundRect">
            <a:avLst/>
          </a:prstGeom>
          <a:solidFill>
            <a:srgbClr val="DD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8136"/>
            <a:ext cx="8096092" cy="1143000"/>
          </a:xfrm>
        </p:spPr>
        <p:txBody>
          <a:bodyPr>
            <a:normAutofit fontScale="90000"/>
          </a:bodyPr>
          <a:lstStyle/>
          <a:p>
            <a:r>
              <a:rPr lang="en-US" dirty="0">
                <a:solidFill>
                  <a:srgbClr val="7F7F7F"/>
                </a:solidFill>
                <a:latin typeface="Papyrus"/>
                <a:cs typeface="Papyrus"/>
              </a:rPr>
              <a:t>Quick fire verbs </a:t>
            </a:r>
            <a:r>
              <a:rPr lang="mr-IN" dirty="0">
                <a:solidFill>
                  <a:srgbClr val="7F7F7F"/>
                </a:solidFill>
                <a:latin typeface="Papyrus"/>
                <a:cs typeface="Papyrus"/>
              </a:rPr>
              <a:t>–</a:t>
            </a:r>
            <a:r>
              <a:rPr lang="en-US" dirty="0">
                <a:solidFill>
                  <a:srgbClr val="7F7F7F"/>
                </a:solidFill>
                <a:latin typeface="Papyrus"/>
                <a:cs typeface="Papyrus"/>
              </a:rPr>
              <a:t> </a:t>
            </a:r>
            <a:br>
              <a:rPr lang="en-US" dirty="0">
                <a:solidFill>
                  <a:srgbClr val="7F7F7F"/>
                </a:solidFill>
                <a:latin typeface="Papyrus"/>
                <a:cs typeface="Papyrus"/>
              </a:rPr>
            </a:br>
            <a:r>
              <a:rPr lang="en-US" dirty="0">
                <a:solidFill>
                  <a:srgbClr val="7F7F7F"/>
                </a:solidFill>
                <a:latin typeface="Papyrus"/>
                <a:cs typeface="Papyrus"/>
              </a:rPr>
              <a:t>past progressive/continuous</a:t>
            </a:r>
          </a:p>
        </p:txBody>
      </p:sp>
      <p:sp>
        <p:nvSpPr>
          <p:cNvPr id="9" name="TextBox 8"/>
          <p:cNvSpPr txBox="1"/>
          <p:nvPr/>
        </p:nvSpPr>
        <p:spPr>
          <a:xfrm>
            <a:off x="1735269" y="1628173"/>
            <a:ext cx="1205341" cy="523220"/>
          </a:xfrm>
          <a:prstGeom prst="rect">
            <a:avLst/>
          </a:prstGeom>
          <a:noFill/>
        </p:spPr>
        <p:txBody>
          <a:bodyPr wrap="none" rtlCol="0">
            <a:spAutoFit/>
          </a:bodyPr>
          <a:lstStyle/>
          <a:p>
            <a:r>
              <a:rPr lang="en-US" sz="2800" i="1" dirty="0" err="1">
                <a:solidFill>
                  <a:schemeClr val="bg1">
                    <a:lumMod val="50000"/>
                  </a:schemeClr>
                </a:solidFill>
              </a:rPr>
              <a:t>audire</a:t>
            </a:r>
            <a:endParaRPr lang="en-US" sz="2800" i="1" dirty="0">
              <a:solidFill>
                <a:schemeClr val="bg1">
                  <a:lumMod val="50000"/>
                </a:schemeClr>
              </a:solidFill>
            </a:endParaRPr>
          </a:p>
        </p:txBody>
      </p:sp>
      <p:sp>
        <p:nvSpPr>
          <p:cNvPr id="17" name="TextBox 16"/>
          <p:cNvSpPr txBox="1"/>
          <p:nvPr/>
        </p:nvSpPr>
        <p:spPr>
          <a:xfrm>
            <a:off x="864060" y="2475950"/>
            <a:ext cx="2318413" cy="707886"/>
          </a:xfrm>
          <a:prstGeom prst="rect">
            <a:avLst/>
          </a:prstGeom>
          <a:noFill/>
        </p:spPr>
        <p:txBody>
          <a:bodyPr wrap="none" rtlCol="0">
            <a:spAutoFit/>
          </a:bodyPr>
          <a:lstStyle/>
          <a:p>
            <a:r>
              <a:rPr lang="en-US" sz="4000" b="1" dirty="0" err="1">
                <a:latin typeface="+mj-lt"/>
                <a:cs typeface="Comic Sans MS"/>
              </a:rPr>
              <a:t>audie</a:t>
            </a:r>
            <a:r>
              <a:rPr lang="en-US" sz="4000" b="1" dirty="0" err="1">
                <a:solidFill>
                  <a:srgbClr val="4F81BD"/>
                </a:solidFill>
                <a:latin typeface="+mj-lt"/>
                <a:cs typeface="Comic Sans MS"/>
              </a:rPr>
              <a:t>bam</a:t>
            </a:r>
            <a:endParaRPr lang="en-US" sz="4000" b="1" dirty="0">
              <a:solidFill>
                <a:srgbClr val="4F81BD"/>
              </a:solidFill>
              <a:latin typeface="+mj-lt"/>
              <a:cs typeface="Comic Sans MS"/>
            </a:endParaRPr>
          </a:p>
        </p:txBody>
      </p:sp>
      <p:sp>
        <p:nvSpPr>
          <p:cNvPr id="20" name="TextBox 19"/>
          <p:cNvSpPr txBox="1"/>
          <p:nvPr/>
        </p:nvSpPr>
        <p:spPr>
          <a:xfrm>
            <a:off x="6270446" y="5356620"/>
            <a:ext cx="2182158" cy="707886"/>
          </a:xfrm>
          <a:prstGeom prst="rect">
            <a:avLst/>
          </a:prstGeom>
          <a:noFill/>
        </p:spPr>
        <p:txBody>
          <a:bodyPr wrap="none" rtlCol="0">
            <a:spAutoFit/>
          </a:bodyPr>
          <a:lstStyle/>
          <a:p>
            <a:r>
              <a:rPr lang="en-US" sz="4000" b="1" dirty="0" err="1">
                <a:latin typeface="+mj-lt"/>
                <a:cs typeface="Comic Sans MS"/>
              </a:rPr>
              <a:t>clama</a:t>
            </a:r>
            <a:r>
              <a:rPr lang="en-US" sz="4000" b="1" dirty="0" err="1">
                <a:solidFill>
                  <a:schemeClr val="accent3"/>
                </a:solidFill>
                <a:latin typeface="+mj-lt"/>
                <a:cs typeface="Comic Sans MS"/>
              </a:rPr>
              <a:t>bas</a:t>
            </a:r>
            <a:endParaRPr lang="en-US" sz="4000" b="1" dirty="0">
              <a:solidFill>
                <a:schemeClr val="accent3"/>
              </a:solidFill>
              <a:latin typeface="+mj-lt"/>
              <a:cs typeface="Comic Sans MS"/>
            </a:endParaRPr>
          </a:p>
        </p:txBody>
      </p:sp>
      <p:sp>
        <p:nvSpPr>
          <p:cNvPr id="21" name="TextBox 20"/>
          <p:cNvSpPr txBox="1"/>
          <p:nvPr/>
        </p:nvSpPr>
        <p:spPr>
          <a:xfrm>
            <a:off x="191973" y="3564937"/>
            <a:ext cx="2078965" cy="707886"/>
          </a:xfrm>
          <a:prstGeom prst="rect">
            <a:avLst/>
          </a:prstGeom>
          <a:noFill/>
        </p:spPr>
        <p:txBody>
          <a:bodyPr wrap="none" rtlCol="0">
            <a:spAutoFit/>
          </a:bodyPr>
          <a:lstStyle/>
          <a:p>
            <a:r>
              <a:rPr lang="en-US" sz="4000" b="1" dirty="0" err="1">
                <a:latin typeface="+mj-lt"/>
                <a:cs typeface="Comic Sans MS"/>
              </a:rPr>
              <a:t>audie</a:t>
            </a:r>
            <a:r>
              <a:rPr lang="en-US" sz="4000" b="1" dirty="0" err="1">
                <a:solidFill>
                  <a:srgbClr val="C0504D"/>
                </a:solidFill>
                <a:latin typeface="+mj-lt"/>
                <a:cs typeface="Comic Sans MS"/>
              </a:rPr>
              <a:t>bat</a:t>
            </a:r>
            <a:endParaRPr lang="en-US" sz="4000" b="1" dirty="0">
              <a:solidFill>
                <a:srgbClr val="C0504D"/>
              </a:solidFill>
              <a:latin typeface="+mj-lt"/>
              <a:cs typeface="Comic Sans MS"/>
            </a:endParaRPr>
          </a:p>
        </p:txBody>
      </p:sp>
      <p:sp>
        <p:nvSpPr>
          <p:cNvPr id="22" name="TextBox 21"/>
          <p:cNvSpPr txBox="1"/>
          <p:nvPr/>
        </p:nvSpPr>
        <p:spPr>
          <a:xfrm>
            <a:off x="6270446" y="3306356"/>
            <a:ext cx="2811336" cy="707886"/>
          </a:xfrm>
          <a:prstGeom prst="rect">
            <a:avLst/>
          </a:prstGeom>
          <a:noFill/>
        </p:spPr>
        <p:txBody>
          <a:bodyPr wrap="none" rtlCol="0">
            <a:spAutoFit/>
          </a:bodyPr>
          <a:lstStyle/>
          <a:p>
            <a:r>
              <a:rPr lang="en-US" sz="4000" b="1" dirty="0" err="1">
                <a:latin typeface="+mj-lt"/>
                <a:cs typeface="Comic Sans MS"/>
              </a:rPr>
              <a:t>invita</a:t>
            </a:r>
            <a:r>
              <a:rPr lang="en-US" sz="4000" b="1" dirty="0" err="1">
                <a:solidFill>
                  <a:srgbClr val="4F81BD"/>
                </a:solidFill>
                <a:latin typeface="+mj-lt"/>
                <a:cs typeface="Comic Sans MS"/>
              </a:rPr>
              <a:t>bamus</a:t>
            </a:r>
            <a:endParaRPr lang="en-US" sz="4000" b="1" dirty="0">
              <a:solidFill>
                <a:srgbClr val="4F81BD"/>
              </a:solidFill>
              <a:latin typeface="+mj-lt"/>
              <a:cs typeface="Comic Sans MS"/>
            </a:endParaRPr>
          </a:p>
        </p:txBody>
      </p:sp>
      <p:sp>
        <p:nvSpPr>
          <p:cNvPr id="23" name="TextBox 22"/>
          <p:cNvSpPr txBox="1"/>
          <p:nvPr/>
        </p:nvSpPr>
        <p:spPr>
          <a:xfrm>
            <a:off x="2677504" y="4309382"/>
            <a:ext cx="2482470" cy="707886"/>
          </a:xfrm>
          <a:prstGeom prst="rect">
            <a:avLst/>
          </a:prstGeom>
          <a:noFill/>
        </p:spPr>
        <p:txBody>
          <a:bodyPr wrap="none" rtlCol="0">
            <a:spAutoFit/>
          </a:bodyPr>
          <a:lstStyle/>
          <a:p>
            <a:r>
              <a:rPr lang="en-US" sz="4000" b="1" dirty="0" err="1">
                <a:latin typeface="+mj-lt"/>
                <a:cs typeface="Comic Sans MS"/>
              </a:rPr>
              <a:t>clama</a:t>
            </a:r>
            <a:r>
              <a:rPr lang="en-US" sz="4000" b="1" dirty="0" err="1">
                <a:solidFill>
                  <a:srgbClr val="9BBB59"/>
                </a:solidFill>
                <a:latin typeface="+mj-lt"/>
                <a:cs typeface="Comic Sans MS"/>
              </a:rPr>
              <a:t>batis</a:t>
            </a:r>
            <a:endParaRPr lang="en-US" sz="4000" b="1" dirty="0">
              <a:solidFill>
                <a:srgbClr val="9BBB59"/>
              </a:solidFill>
              <a:latin typeface="+mj-lt"/>
              <a:cs typeface="Comic Sans MS"/>
            </a:endParaRPr>
          </a:p>
        </p:txBody>
      </p:sp>
      <p:sp>
        <p:nvSpPr>
          <p:cNvPr id="24" name="TextBox 23"/>
          <p:cNvSpPr txBox="1"/>
          <p:nvPr/>
        </p:nvSpPr>
        <p:spPr>
          <a:xfrm>
            <a:off x="3503102" y="2952413"/>
            <a:ext cx="2430623" cy="707886"/>
          </a:xfrm>
          <a:prstGeom prst="rect">
            <a:avLst/>
          </a:prstGeom>
          <a:noFill/>
        </p:spPr>
        <p:txBody>
          <a:bodyPr wrap="none" rtlCol="0">
            <a:spAutoFit/>
          </a:bodyPr>
          <a:lstStyle/>
          <a:p>
            <a:r>
              <a:rPr lang="en-US" sz="4000" b="1" dirty="0" err="1">
                <a:latin typeface="+mj-lt"/>
                <a:cs typeface="Comic Sans MS"/>
              </a:rPr>
              <a:t>clama</a:t>
            </a:r>
            <a:r>
              <a:rPr lang="en-US" sz="4000" b="1" dirty="0" err="1">
                <a:solidFill>
                  <a:srgbClr val="C0504D"/>
                </a:solidFill>
                <a:latin typeface="+mj-lt"/>
                <a:cs typeface="Comic Sans MS"/>
              </a:rPr>
              <a:t>bant</a:t>
            </a:r>
            <a:endParaRPr lang="en-US" sz="4000" b="1" dirty="0">
              <a:solidFill>
                <a:srgbClr val="C0504D"/>
              </a:solidFill>
              <a:latin typeface="+mj-lt"/>
              <a:cs typeface="Comic Sans MS"/>
            </a:endParaRPr>
          </a:p>
        </p:txBody>
      </p:sp>
      <p:sp>
        <p:nvSpPr>
          <p:cNvPr id="27" name="TextBox 26"/>
          <p:cNvSpPr txBox="1"/>
          <p:nvPr/>
        </p:nvSpPr>
        <p:spPr>
          <a:xfrm>
            <a:off x="7604762" y="1626162"/>
            <a:ext cx="1454132" cy="523220"/>
          </a:xfrm>
          <a:prstGeom prst="rect">
            <a:avLst/>
          </a:prstGeom>
          <a:noFill/>
        </p:spPr>
        <p:txBody>
          <a:bodyPr wrap="none" rtlCol="0">
            <a:spAutoFit/>
          </a:bodyPr>
          <a:lstStyle/>
          <a:p>
            <a:r>
              <a:rPr lang="en-US" sz="2800" i="1" dirty="0" err="1">
                <a:solidFill>
                  <a:schemeClr val="bg1">
                    <a:lumMod val="50000"/>
                  </a:schemeClr>
                </a:solidFill>
              </a:rPr>
              <a:t>clamare</a:t>
            </a:r>
            <a:endParaRPr lang="en-US" sz="2800" i="1" dirty="0">
              <a:solidFill>
                <a:schemeClr val="bg1">
                  <a:lumMod val="50000"/>
                </a:schemeClr>
              </a:solidFill>
            </a:endParaRPr>
          </a:p>
        </p:txBody>
      </p:sp>
      <p:sp>
        <p:nvSpPr>
          <p:cNvPr id="28" name="TextBox 27"/>
          <p:cNvSpPr txBox="1"/>
          <p:nvPr/>
        </p:nvSpPr>
        <p:spPr>
          <a:xfrm>
            <a:off x="3301161" y="5678988"/>
            <a:ext cx="2091989" cy="707886"/>
          </a:xfrm>
          <a:prstGeom prst="rect">
            <a:avLst/>
          </a:prstGeom>
          <a:noFill/>
        </p:spPr>
        <p:txBody>
          <a:bodyPr wrap="none" rtlCol="0">
            <a:spAutoFit/>
          </a:bodyPr>
          <a:lstStyle/>
          <a:p>
            <a:r>
              <a:rPr lang="en-US" sz="4000" b="1" dirty="0" err="1">
                <a:latin typeface="+mj-lt"/>
                <a:cs typeface="Comic Sans MS"/>
              </a:rPr>
              <a:t>invita</a:t>
            </a:r>
            <a:r>
              <a:rPr lang="en-US" sz="4000" b="1" dirty="0" err="1">
                <a:solidFill>
                  <a:srgbClr val="C0504D"/>
                </a:solidFill>
                <a:latin typeface="+mj-lt"/>
                <a:cs typeface="Comic Sans MS"/>
              </a:rPr>
              <a:t>bat</a:t>
            </a:r>
            <a:endParaRPr lang="en-US" sz="4000" b="1" dirty="0">
              <a:solidFill>
                <a:srgbClr val="C0504D"/>
              </a:solidFill>
              <a:latin typeface="+mj-lt"/>
              <a:cs typeface="Comic Sans MS"/>
            </a:endParaRPr>
          </a:p>
        </p:txBody>
      </p:sp>
      <p:sp>
        <p:nvSpPr>
          <p:cNvPr id="29" name="TextBox 28"/>
          <p:cNvSpPr txBox="1"/>
          <p:nvPr/>
        </p:nvSpPr>
        <p:spPr>
          <a:xfrm>
            <a:off x="5393150" y="4427912"/>
            <a:ext cx="2331438" cy="707886"/>
          </a:xfrm>
          <a:prstGeom prst="rect">
            <a:avLst/>
          </a:prstGeom>
          <a:noFill/>
        </p:spPr>
        <p:txBody>
          <a:bodyPr wrap="none" rtlCol="0">
            <a:spAutoFit/>
          </a:bodyPr>
          <a:lstStyle/>
          <a:p>
            <a:r>
              <a:rPr lang="en-US" sz="4000" b="1" dirty="0" err="1">
                <a:latin typeface="+mj-lt"/>
                <a:cs typeface="Comic Sans MS"/>
              </a:rPr>
              <a:t>invita</a:t>
            </a:r>
            <a:r>
              <a:rPr lang="en-US" sz="4000" b="1" dirty="0" err="1">
                <a:solidFill>
                  <a:schemeClr val="accent1"/>
                </a:solidFill>
                <a:latin typeface="+mj-lt"/>
                <a:cs typeface="Comic Sans MS"/>
              </a:rPr>
              <a:t>bam</a:t>
            </a:r>
            <a:endParaRPr lang="en-US" sz="4000" b="1" dirty="0">
              <a:solidFill>
                <a:schemeClr val="accent1"/>
              </a:solidFill>
              <a:latin typeface="+mj-lt"/>
              <a:cs typeface="Comic Sans MS"/>
            </a:endParaRPr>
          </a:p>
        </p:txBody>
      </p:sp>
      <p:sp>
        <p:nvSpPr>
          <p:cNvPr id="32"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26" name="TextBox 25"/>
          <p:cNvSpPr txBox="1"/>
          <p:nvPr/>
        </p:nvSpPr>
        <p:spPr>
          <a:xfrm>
            <a:off x="4550251" y="1626162"/>
            <a:ext cx="1383474" cy="523220"/>
          </a:xfrm>
          <a:prstGeom prst="rect">
            <a:avLst/>
          </a:prstGeom>
          <a:noFill/>
        </p:spPr>
        <p:txBody>
          <a:bodyPr wrap="none" rtlCol="0">
            <a:spAutoFit/>
          </a:bodyPr>
          <a:lstStyle/>
          <a:p>
            <a:r>
              <a:rPr lang="en-US" sz="2800" i="1" dirty="0" err="1">
                <a:solidFill>
                  <a:schemeClr val="bg1">
                    <a:lumMod val="50000"/>
                  </a:schemeClr>
                </a:solidFill>
              </a:rPr>
              <a:t>invitare</a:t>
            </a:r>
            <a:endParaRPr lang="en-US" sz="2800" i="1" dirty="0">
              <a:solidFill>
                <a:schemeClr val="bg1">
                  <a:lumMod val="50000"/>
                </a:schemeClr>
              </a:solidFill>
            </a:endParaRPr>
          </a:p>
        </p:txBody>
      </p:sp>
      <p:pic>
        <p:nvPicPr>
          <p:cNvPr id="4" name="Picture 3" descr="people-72732__34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8545" y="1318801"/>
            <a:ext cx="996217" cy="1144483"/>
          </a:xfrm>
          <a:prstGeom prst="rect">
            <a:avLst/>
          </a:prstGeom>
        </p:spPr>
      </p:pic>
      <p:pic>
        <p:nvPicPr>
          <p:cNvPr id="5" name="Picture 4" descr="cute-15719__3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973" y="1318801"/>
            <a:ext cx="1543296" cy="1028864"/>
          </a:xfrm>
          <a:prstGeom prst="rect">
            <a:avLst/>
          </a:prstGeom>
        </p:spPr>
      </p:pic>
      <p:pic>
        <p:nvPicPr>
          <p:cNvPr id="6" name="Picture 5" descr="welcome-1185856__34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0952" y="1191136"/>
            <a:ext cx="939299" cy="1522045"/>
          </a:xfrm>
          <a:prstGeom prst="rect">
            <a:avLst/>
          </a:prstGeom>
        </p:spPr>
      </p:pic>
      <p:sp>
        <p:nvSpPr>
          <p:cNvPr id="18" name="TextBox 17"/>
          <p:cNvSpPr txBox="1"/>
          <p:nvPr/>
        </p:nvSpPr>
        <p:spPr>
          <a:xfrm>
            <a:off x="191973" y="4661401"/>
            <a:ext cx="1056700" cy="2031325"/>
          </a:xfrm>
          <a:prstGeom prst="rect">
            <a:avLst/>
          </a:prstGeom>
          <a:noFill/>
        </p:spPr>
        <p:txBody>
          <a:bodyPr wrap="none" rtlCol="0">
            <a:spAutoFit/>
          </a:bodyPr>
          <a:lstStyle/>
          <a:p>
            <a:r>
              <a:rPr lang="en-US" dirty="0"/>
              <a:t>I </a:t>
            </a:r>
          </a:p>
          <a:p>
            <a:r>
              <a:rPr lang="en-US" dirty="0"/>
              <a:t>you</a:t>
            </a:r>
          </a:p>
          <a:p>
            <a:r>
              <a:rPr lang="en-US" dirty="0"/>
              <a:t>he/she/it</a:t>
            </a:r>
          </a:p>
          <a:p>
            <a:endParaRPr lang="en-US" dirty="0"/>
          </a:p>
          <a:p>
            <a:r>
              <a:rPr lang="en-US" dirty="0"/>
              <a:t>we</a:t>
            </a:r>
          </a:p>
          <a:p>
            <a:r>
              <a:rPr lang="en-US" dirty="0"/>
              <a:t>y’all</a:t>
            </a:r>
          </a:p>
          <a:p>
            <a:r>
              <a:rPr lang="en-US" dirty="0"/>
              <a:t>they </a:t>
            </a:r>
          </a:p>
        </p:txBody>
      </p:sp>
      <p:sp>
        <p:nvSpPr>
          <p:cNvPr id="19" name="TextBox 18"/>
          <p:cNvSpPr txBox="1"/>
          <p:nvPr/>
        </p:nvSpPr>
        <p:spPr>
          <a:xfrm>
            <a:off x="1180702" y="4663325"/>
            <a:ext cx="826218" cy="2031325"/>
          </a:xfrm>
          <a:prstGeom prst="rect">
            <a:avLst/>
          </a:prstGeom>
          <a:noFill/>
        </p:spPr>
        <p:txBody>
          <a:bodyPr wrap="none" rtlCol="0">
            <a:spAutoFit/>
          </a:bodyPr>
          <a:lstStyle/>
          <a:p>
            <a:r>
              <a:rPr lang="en-US" b="1" dirty="0">
                <a:solidFill>
                  <a:schemeClr val="accent1"/>
                </a:solidFill>
              </a:rPr>
              <a:t>bam</a:t>
            </a:r>
          </a:p>
          <a:p>
            <a:r>
              <a:rPr lang="en-US" b="1" dirty="0">
                <a:solidFill>
                  <a:schemeClr val="accent3"/>
                </a:solidFill>
              </a:rPr>
              <a:t>bas</a:t>
            </a:r>
          </a:p>
          <a:p>
            <a:r>
              <a:rPr lang="en-US" b="1" dirty="0">
                <a:solidFill>
                  <a:schemeClr val="accent2"/>
                </a:solidFill>
              </a:rPr>
              <a:t>bat</a:t>
            </a:r>
          </a:p>
          <a:p>
            <a:endParaRPr lang="en-US" b="1" dirty="0"/>
          </a:p>
          <a:p>
            <a:r>
              <a:rPr lang="en-US" b="1" dirty="0" err="1">
                <a:solidFill>
                  <a:schemeClr val="accent1"/>
                </a:solidFill>
              </a:rPr>
              <a:t>bamus</a:t>
            </a:r>
            <a:endParaRPr lang="en-US" b="1" dirty="0">
              <a:solidFill>
                <a:schemeClr val="accent1"/>
              </a:solidFill>
            </a:endParaRPr>
          </a:p>
          <a:p>
            <a:r>
              <a:rPr lang="en-US" b="1" dirty="0" err="1">
                <a:solidFill>
                  <a:schemeClr val="accent3"/>
                </a:solidFill>
              </a:rPr>
              <a:t>batis</a:t>
            </a:r>
            <a:endParaRPr lang="en-US" b="1" dirty="0">
              <a:solidFill>
                <a:schemeClr val="accent3"/>
              </a:solidFill>
            </a:endParaRPr>
          </a:p>
          <a:p>
            <a:r>
              <a:rPr lang="en-US" b="1" dirty="0" err="1">
                <a:solidFill>
                  <a:srgbClr val="C0504D"/>
                </a:solidFill>
              </a:rPr>
              <a:t>bant</a:t>
            </a:r>
            <a:endParaRPr lang="en-US" b="1" dirty="0">
              <a:solidFill>
                <a:srgbClr val="C0504D"/>
              </a:solidFill>
            </a:endParaRPr>
          </a:p>
        </p:txBody>
      </p:sp>
    </p:spTree>
    <p:extLst>
      <p:ext uri="{BB962C8B-B14F-4D97-AF65-F5344CB8AC3E}">
        <p14:creationId xmlns:p14="http://schemas.microsoft.com/office/powerpoint/2010/main" val="69930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28" grpId="0"/>
      <p:bldP spid="29"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645077-C588-46DF-8032-12B42956DDB6}"/>
              </a:ext>
            </a:extLst>
          </p:cNvPr>
          <p:cNvSpPr>
            <a:spLocks noGrp="1"/>
          </p:cNvSpPr>
          <p:nvPr>
            <p:ph type="ftr" sz="quarter" idx="11"/>
          </p:nvPr>
        </p:nvSpPr>
        <p:spPr/>
        <p:txBody>
          <a:bodyPr/>
          <a:lstStyle/>
          <a:p>
            <a:r>
              <a:rPr lang="en-US"/>
              <a:t>© Charlie Andrew 2016</a:t>
            </a:r>
          </a:p>
        </p:txBody>
      </p:sp>
      <p:pic>
        <p:nvPicPr>
          <p:cNvPr id="5" name="Picture 4">
            <a:extLst>
              <a:ext uri="{FF2B5EF4-FFF2-40B4-BE49-F238E27FC236}">
                <a16:creationId xmlns:a16="http://schemas.microsoft.com/office/drawing/2014/main" id="{AFB04519-C5B9-46C2-A0E9-71F10106CAE0}"/>
              </a:ext>
            </a:extLst>
          </p:cNvPr>
          <p:cNvPicPr>
            <a:picLocks noChangeAspect="1"/>
          </p:cNvPicPr>
          <p:nvPr/>
        </p:nvPicPr>
        <p:blipFill>
          <a:blip r:embed="rId2"/>
          <a:stretch>
            <a:fillRect/>
          </a:stretch>
        </p:blipFill>
        <p:spPr>
          <a:xfrm>
            <a:off x="576775" y="909637"/>
            <a:ext cx="7863839" cy="5844125"/>
          </a:xfrm>
          <a:prstGeom prst="rect">
            <a:avLst/>
          </a:prstGeom>
        </p:spPr>
      </p:pic>
      <p:sp>
        <p:nvSpPr>
          <p:cNvPr id="6" name="TextBox 5">
            <a:extLst>
              <a:ext uri="{FF2B5EF4-FFF2-40B4-BE49-F238E27FC236}">
                <a16:creationId xmlns:a16="http://schemas.microsoft.com/office/drawing/2014/main" id="{2723A643-1520-4824-A158-18C555EBA056}"/>
              </a:ext>
            </a:extLst>
          </p:cNvPr>
          <p:cNvSpPr txBox="1"/>
          <p:nvPr/>
        </p:nvSpPr>
        <p:spPr>
          <a:xfrm>
            <a:off x="576775" y="407963"/>
            <a:ext cx="8004517" cy="369332"/>
          </a:xfrm>
          <a:prstGeom prst="rect">
            <a:avLst/>
          </a:prstGeom>
          <a:noFill/>
        </p:spPr>
        <p:txBody>
          <a:bodyPr wrap="square" rtlCol="0">
            <a:spAutoFit/>
          </a:bodyPr>
          <a:lstStyle/>
          <a:p>
            <a:r>
              <a:rPr lang="en-GB" dirty="0"/>
              <a:t>Have a go at sorting these Latin verbs by their ending, answers on the next slide!</a:t>
            </a:r>
          </a:p>
        </p:txBody>
      </p:sp>
    </p:spTree>
    <p:extLst>
      <p:ext uri="{BB962C8B-B14F-4D97-AF65-F5344CB8AC3E}">
        <p14:creationId xmlns:p14="http://schemas.microsoft.com/office/powerpoint/2010/main" val="225907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5" name="Oval 4"/>
          <p:cNvSpPr/>
          <p:nvPr/>
        </p:nvSpPr>
        <p:spPr>
          <a:xfrm>
            <a:off x="1416656" y="1683981"/>
            <a:ext cx="3017914"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35442" y="1758126"/>
            <a:ext cx="2161609" cy="369332"/>
          </a:xfrm>
          <a:prstGeom prst="rect">
            <a:avLst/>
          </a:prstGeom>
          <a:noFill/>
        </p:spPr>
        <p:txBody>
          <a:bodyPr wrap="square" rtlCol="0">
            <a:spAutoFit/>
          </a:bodyPr>
          <a:lstStyle/>
          <a:p>
            <a:r>
              <a:rPr lang="en-US" b="1" u="sng" dirty="0"/>
              <a:t>bam </a:t>
            </a:r>
            <a:r>
              <a:rPr lang="en-US" u="sng" dirty="0"/>
              <a:t>(I was </a:t>
            </a:r>
            <a:r>
              <a:rPr lang="mr-IN" u="sng" dirty="0"/>
              <a:t>……</a:t>
            </a:r>
            <a:r>
              <a:rPr lang="en-GB" u="sng" dirty="0" err="1"/>
              <a:t>ing</a:t>
            </a:r>
            <a:r>
              <a:rPr lang="en-US" u="sng" dirty="0"/>
              <a:t>)</a:t>
            </a:r>
          </a:p>
        </p:txBody>
      </p:sp>
      <p:sp>
        <p:nvSpPr>
          <p:cNvPr id="7" name="Oval 6"/>
          <p:cNvSpPr/>
          <p:nvPr/>
        </p:nvSpPr>
        <p:spPr>
          <a:xfrm>
            <a:off x="4781393" y="1683981"/>
            <a:ext cx="2916516"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16654" y="3305098"/>
            <a:ext cx="3017915"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95974" y="3419208"/>
            <a:ext cx="2396492" cy="369332"/>
          </a:xfrm>
          <a:prstGeom prst="rect">
            <a:avLst/>
          </a:prstGeom>
          <a:noFill/>
        </p:spPr>
        <p:txBody>
          <a:bodyPr wrap="square" rtlCol="0">
            <a:spAutoFit/>
          </a:bodyPr>
          <a:lstStyle/>
          <a:p>
            <a:r>
              <a:rPr lang="en-US" b="1" u="sng" dirty="0"/>
              <a:t>bas </a:t>
            </a:r>
            <a:r>
              <a:rPr lang="en-US" u="sng" dirty="0"/>
              <a:t>(you were </a:t>
            </a:r>
            <a:r>
              <a:rPr lang="mr-IN" u="sng" dirty="0"/>
              <a:t>……</a:t>
            </a:r>
            <a:r>
              <a:rPr lang="en-GB" u="sng" dirty="0" err="1"/>
              <a:t>ing</a:t>
            </a:r>
            <a:r>
              <a:rPr lang="en-US" u="sng" dirty="0"/>
              <a:t>)</a:t>
            </a:r>
          </a:p>
        </p:txBody>
      </p:sp>
      <p:sp>
        <p:nvSpPr>
          <p:cNvPr id="10" name="Oval 9"/>
          <p:cNvSpPr/>
          <p:nvPr/>
        </p:nvSpPr>
        <p:spPr>
          <a:xfrm>
            <a:off x="4785601" y="3264424"/>
            <a:ext cx="2916516"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416654" y="4925055"/>
            <a:ext cx="3017915"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720317" y="4922234"/>
            <a:ext cx="2916516" cy="15240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803527" y="2166134"/>
            <a:ext cx="1031051"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videbam</a:t>
            </a:r>
            <a:endParaRPr lang="en-US" sz="1600" dirty="0">
              <a:solidFill>
                <a:schemeClr val="accent2"/>
              </a:solidFill>
              <a:latin typeface="American Typewriter"/>
              <a:cs typeface="American Typewriter"/>
            </a:endParaRPr>
          </a:p>
        </p:txBody>
      </p:sp>
      <p:sp>
        <p:nvSpPr>
          <p:cNvPr id="14" name="TextBox 13"/>
          <p:cNvSpPr txBox="1"/>
          <p:nvPr/>
        </p:nvSpPr>
        <p:spPr>
          <a:xfrm>
            <a:off x="1803527" y="3825638"/>
            <a:ext cx="938916"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amabas</a:t>
            </a:r>
            <a:endParaRPr lang="en-US" sz="1600" dirty="0">
              <a:solidFill>
                <a:schemeClr val="accent2"/>
              </a:solidFill>
              <a:latin typeface="American Typewriter"/>
              <a:cs typeface="American Typewriter"/>
            </a:endParaRPr>
          </a:p>
        </p:txBody>
      </p:sp>
      <p:sp>
        <p:nvSpPr>
          <p:cNvPr id="15" name="TextBox 14"/>
          <p:cNvSpPr txBox="1"/>
          <p:nvPr/>
        </p:nvSpPr>
        <p:spPr>
          <a:xfrm>
            <a:off x="5684807" y="2792150"/>
            <a:ext cx="1252845"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videbamus</a:t>
            </a:r>
            <a:endParaRPr lang="en-US" sz="1600" dirty="0">
              <a:solidFill>
                <a:schemeClr val="accent2"/>
              </a:solidFill>
              <a:latin typeface="American Typewriter"/>
              <a:cs typeface="American Typewriter"/>
            </a:endParaRPr>
          </a:p>
        </p:txBody>
      </p:sp>
      <p:sp>
        <p:nvSpPr>
          <p:cNvPr id="16" name="TextBox 15"/>
          <p:cNvSpPr txBox="1"/>
          <p:nvPr/>
        </p:nvSpPr>
        <p:spPr>
          <a:xfrm>
            <a:off x="5017047" y="3994915"/>
            <a:ext cx="1081108"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videbatis</a:t>
            </a:r>
            <a:endParaRPr lang="en-US" sz="1600" dirty="0">
              <a:solidFill>
                <a:schemeClr val="accent2"/>
              </a:solidFill>
              <a:latin typeface="American Typewriter"/>
              <a:cs typeface="American Typewriter"/>
            </a:endParaRPr>
          </a:p>
        </p:txBody>
      </p:sp>
      <p:sp>
        <p:nvSpPr>
          <p:cNvPr id="17" name="TextBox 16"/>
          <p:cNvSpPr txBox="1"/>
          <p:nvPr/>
        </p:nvSpPr>
        <p:spPr>
          <a:xfrm>
            <a:off x="6210782" y="5519616"/>
            <a:ext cx="1050741"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amabant</a:t>
            </a:r>
            <a:endParaRPr lang="en-US" sz="1600" dirty="0">
              <a:solidFill>
                <a:schemeClr val="accent2"/>
              </a:solidFill>
              <a:latin typeface="American Typewriter"/>
              <a:cs typeface="American Typewriter"/>
            </a:endParaRPr>
          </a:p>
        </p:txBody>
      </p:sp>
      <p:sp>
        <p:nvSpPr>
          <p:cNvPr id="18" name="TextBox 17"/>
          <p:cNvSpPr txBox="1"/>
          <p:nvPr/>
        </p:nvSpPr>
        <p:spPr>
          <a:xfrm>
            <a:off x="2897013" y="2169007"/>
            <a:ext cx="1031051"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amabam</a:t>
            </a:r>
            <a:endParaRPr lang="en-US" sz="1600" dirty="0">
              <a:solidFill>
                <a:schemeClr val="accent2"/>
              </a:solidFill>
              <a:latin typeface="American Typewriter"/>
              <a:cs typeface="American Typewriter"/>
            </a:endParaRPr>
          </a:p>
        </p:txBody>
      </p:sp>
      <p:sp>
        <p:nvSpPr>
          <p:cNvPr id="19" name="TextBox 18"/>
          <p:cNvSpPr txBox="1"/>
          <p:nvPr/>
        </p:nvSpPr>
        <p:spPr>
          <a:xfrm>
            <a:off x="1899149" y="4152061"/>
            <a:ext cx="935429"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videbas</a:t>
            </a:r>
            <a:endParaRPr lang="en-US" sz="1600" dirty="0">
              <a:solidFill>
                <a:schemeClr val="accent2"/>
              </a:solidFill>
              <a:latin typeface="American Typewriter"/>
              <a:cs typeface="American Typewriter"/>
            </a:endParaRPr>
          </a:p>
        </p:txBody>
      </p:sp>
      <p:sp>
        <p:nvSpPr>
          <p:cNvPr id="20" name="TextBox 19"/>
          <p:cNvSpPr txBox="1"/>
          <p:nvPr/>
        </p:nvSpPr>
        <p:spPr>
          <a:xfrm>
            <a:off x="3105793" y="5834100"/>
            <a:ext cx="916553"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videbat</a:t>
            </a:r>
            <a:endParaRPr lang="en-US" sz="1600" dirty="0">
              <a:solidFill>
                <a:schemeClr val="accent2"/>
              </a:solidFill>
              <a:latin typeface="American Typewriter"/>
              <a:cs typeface="American Typewriter"/>
            </a:endParaRPr>
          </a:p>
        </p:txBody>
      </p:sp>
      <p:sp>
        <p:nvSpPr>
          <p:cNvPr id="21" name="TextBox 20"/>
          <p:cNvSpPr txBox="1"/>
          <p:nvPr/>
        </p:nvSpPr>
        <p:spPr>
          <a:xfrm>
            <a:off x="5588061" y="2453596"/>
            <a:ext cx="1256333"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amabamus</a:t>
            </a:r>
            <a:endParaRPr lang="en-US" sz="1600" dirty="0">
              <a:solidFill>
                <a:schemeClr val="accent2"/>
              </a:solidFill>
              <a:latin typeface="American Typewriter"/>
              <a:cs typeface="American Typewriter"/>
            </a:endParaRPr>
          </a:p>
        </p:txBody>
      </p:sp>
      <p:sp>
        <p:nvSpPr>
          <p:cNvPr id="22" name="TextBox 21"/>
          <p:cNvSpPr txBox="1"/>
          <p:nvPr/>
        </p:nvSpPr>
        <p:spPr>
          <a:xfrm>
            <a:off x="5639638" y="3788540"/>
            <a:ext cx="1252638"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clamabatis</a:t>
            </a:r>
            <a:endParaRPr lang="en-US" sz="1600" dirty="0">
              <a:solidFill>
                <a:schemeClr val="accent2"/>
              </a:solidFill>
              <a:latin typeface="American Typewriter"/>
              <a:cs typeface="American Typewriter"/>
            </a:endParaRPr>
          </a:p>
        </p:txBody>
      </p:sp>
      <p:sp>
        <p:nvSpPr>
          <p:cNvPr id="23" name="TextBox 22"/>
          <p:cNvSpPr txBox="1"/>
          <p:nvPr/>
        </p:nvSpPr>
        <p:spPr>
          <a:xfrm>
            <a:off x="5017047" y="5668816"/>
            <a:ext cx="1047254"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videbant</a:t>
            </a:r>
            <a:endParaRPr lang="en-US" sz="1600" dirty="0">
              <a:solidFill>
                <a:schemeClr val="accent2"/>
              </a:solidFill>
              <a:latin typeface="American Typewriter"/>
              <a:cs typeface="American Typewriter"/>
            </a:endParaRPr>
          </a:p>
        </p:txBody>
      </p:sp>
      <p:sp>
        <p:nvSpPr>
          <p:cNvPr id="24" name="TextBox 23"/>
          <p:cNvSpPr txBox="1"/>
          <p:nvPr/>
        </p:nvSpPr>
        <p:spPr>
          <a:xfrm>
            <a:off x="1795974" y="2507561"/>
            <a:ext cx="1197764"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clamabam</a:t>
            </a:r>
            <a:endParaRPr lang="en-US" sz="1600" dirty="0">
              <a:solidFill>
                <a:schemeClr val="accent2"/>
              </a:solidFill>
              <a:latin typeface="American Typewriter"/>
              <a:cs typeface="American Typewriter"/>
            </a:endParaRPr>
          </a:p>
        </p:txBody>
      </p:sp>
      <p:sp>
        <p:nvSpPr>
          <p:cNvPr id="25" name="TextBox 24"/>
          <p:cNvSpPr txBox="1"/>
          <p:nvPr/>
        </p:nvSpPr>
        <p:spPr>
          <a:xfrm>
            <a:off x="5153281" y="2169007"/>
            <a:ext cx="1424376"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clamabamus</a:t>
            </a:r>
            <a:endParaRPr lang="en-US" sz="1600" dirty="0">
              <a:solidFill>
                <a:schemeClr val="accent2"/>
              </a:solidFill>
              <a:latin typeface="American Typewriter"/>
              <a:cs typeface="American Typewriter"/>
            </a:endParaRPr>
          </a:p>
        </p:txBody>
      </p:sp>
      <p:sp>
        <p:nvSpPr>
          <p:cNvPr id="26" name="TextBox 25"/>
          <p:cNvSpPr txBox="1"/>
          <p:nvPr/>
        </p:nvSpPr>
        <p:spPr>
          <a:xfrm>
            <a:off x="6215480" y="4321338"/>
            <a:ext cx="901571"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dabatis</a:t>
            </a:r>
            <a:endParaRPr lang="en-US" sz="1600" dirty="0">
              <a:solidFill>
                <a:schemeClr val="accent2"/>
              </a:solidFill>
              <a:latin typeface="American Typewriter"/>
              <a:cs typeface="American Typewriter"/>
            </a:endParaRPr>
          </a:p>
        </p:txBody>
      </p:sp>
      <p:sp>
        <p:nvSpPr>
          <p:cNvPr id="27" name="TextBox 26"/>
          <p:cNvSpPr txBox="1"/>
          <p:nvPr/>
        </p:nvSpPr>
        <p:spPr>
          <a:xfrm>
            <a:off x="2915387" y="3994915"/>
            <a:ext cx="1106959"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clamabas</a:t>
            </a:r>
            <a:endParaRPr lang="en-US" sz="1600" dirty="0">
              <a:solidFill>
                <a:schemeClr val="accent2"/>
              </a:solidFill>
              <a:latin typeface="American Typewriter"/>
              <a:cs typeface="American Typewriter"/>
            </a:endParaRPr>
          </a:p>
        </p:txBody>
      </p:sp>
      <p:sp>
        <p:nvSpPr>
          <p:cNvPr id="28" name="TextBox 27"/>
          <p:cNvSpPr txBox="1"/>
          <p:nvPr/>
        </p:nvSpPr>
        <p:spPr>
          <a:xfrm>
            <a:off x="2064503" y="5829523"/>
            <a:ext cx="1088083"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clamabat</a:t>
            </a:r>
            <a:endParaRPr lang="en-US" sz="1600" dirty="0">
              <a:solidFill>
                <a:schemeClr val="accent2"/>
              </a:solidFill>
              <a:latin typeface="American Typewriter"/>
              <a:cs typeface="American Typewriter"/>
            </a:endParaRPr>
          </a:p>
        </p:txBody>
      </p:sp>
      <p:sp>
        <p:nvSpPr>
          <p:cNvPr id="29" name="TextBox 28"/>
          <p:cNvSpPr txBox="1"/>
          <p:nvPr/>
        </p:nvSpPr>
        <p:spPr>
          <a:xfrm>
            <a:off x="6024559" y="6003377"/>
            <a:ext cx="867717" cy="338554"/>
          </a:xfrm>
          <a:prstGeom prst="rect">
            <a:avLst/>
          </a:prstGeom>
          <a:noFill/>
        </p:spPr>
        <p:txBody>
          <a:bodyPr wrap="none" rtlCol="0">
            <a:spAutoFit/>
          </a:bodyPr>
          <a:lstStyle/>
          <a:p>
            <a:r>
              <a:rPr lang="en-US" sz="1600" dirty="0" err="1">
                <a:solidFill>
                  <a:schemeClr val="accent2"/>
                </a:solidFill>
                <a:latin typeface="American Typewriter"/>
                <a:cs typeface="American Typewriter"/>
              </a:rPr>
              <a:t>dabant</a:t>
            </a:r>
            <a:endParaRPr lang="en-US" sz="1600" dirty="0">
              <a:solidFill>
                <a:schemeClr val="accent2"/>
              </a:solidFill>
              <a:latin typeface="American Typewriter"/>
              <a:cs typeface="American Typewriter"/>
            </a:endParaRPr>
          </a:p>
        </p:txBody>
      </p:sp>
      <p:sp>
        <p:nvSpPr>
          <p:cNvPr id="30" name="TextBox 29"/>
          <p:cNvSpPr txBox="1"/>
          <p:nvPr/>
        </p:nvSpPr>
        <p:spPr>
          <a:xfrm>
            <a:off x="1725736" y="5468761"/>
            <a:ext cx="1315745" cy="369332"/>
          </a:xfrm>
          <a:prstGeom prst="rect">
            <a:avLst/>
          </a:prstGeom>
          <a:noFill/>
        </p:spPr>
        <p:txBody>
          <a:bodyPr wrap="none" rtlCol="0">
            <a:spAutoFit/>
          </a:bodyPr>
          <a:lstStyle/>
          <a:p>
            <a:r>
              <a:rPr lang="en-US" dirty="0" err="1">
                <a:solidFill>
                  <a:schemeClr val="bg1">
                    <a:lumMod val="50000"/>
                  </a:schemeClr>
                </a:solidFill>
                <a:latin typeface="Lucida Handwriting"/>
                <a:cs typeface="Lucida Handwriting"/>
              </a:rPr>
              <a:t>amabat</a:t>
            </a:r>
            <a:endParaRPr lang="en-US" dirty="0">
              <a:solidFill>
                <a:schemeClr val="bg1">
                  <a:lumMod val="50000"/>
                </a:schemeClr>
              </a:solidFill>
              <a:latin typeface="Lucida Handwriting"/>
              <a:cs typeface="Lucida Handwriting"/>
            </a:endParaRPr>
          </a:p>
        </p:txBody>
      </p:sp>
      <p:sp>
        <p:nvSpPr>
          <p:cNvPr id="31" name="TextBox 30"/>
          <p:cNvSpPr txBox="1"/>
          <p:nvPr/>
        </p:nvSpPr>
        <p:spPr>
          <a:xfrm>
            <a:off x="1621149" y="5129311"/>
            <a:ext cx="2631130" cy="369332"/>
          </a:xfrm>
          <a:prstGeom prst="rect">
            <a:avLst/>
          </a:prstGeom>
          <a:noFill/>
        </p:spPr>
        <p:txBody>
          <a:bodyPr wrap="square" rtlCol="0">
            <a:spAutoFit/>
          </a:bodyPr>
          <a:lstStyle/>
          <a:p>
            <a:r>
              <a:rPr lang="en-US" b="1" u="sng" dirty="0"/>
              <a:t>bat </a:t>
            </a:r>
            <a:r>
              <a:rPr lang="en-US" u="sng" dirty="0"/>
              <a:t>(he/she/it was</a:t>
            </a:r>
            <a:r>
              <a:rPr lang="mr-IN" u="sng" dirty="0"/>
              <a:t>……</a:t>
            </a:r>
            <a:r>
              <a:rPr lang="en-GB" u="sng" dirty="0" err="1"/>
              <a:t>ing</a:t>
            </a:r>
            <a:r>
              <a:rPr lang="en-US" u="sng" dirty="0"/>
              <a:t>)</a:t>
            </a:r>
          </a:p>
        </p:txBody>
      </p:sp>
      <p:sp>
        <p:nvSpPr>
          <p:cNvPr id="32" name="TextBox 31"/>
          <p:cNvSpPr txBox="1"/>
          <p:nvPr/>
        </p:nvSpPr>
        <p:spPr>
          <a:xfrm>
            <a:off x="5063436" y="1827580"/>
            <a:ext cx="2594456" cy="338554"/>
          </a:xfrm>
          <a:prstGeom prst="rect">
            <a:avLst/>
          </a:prstGeom>
          <a:noFill/>
        </p:spPr>
        <p:txBody>
          <a:bodyPr wrap="square" rtlCol="0">
            <a:spAutoFit/>
          </a:bodyPr>
          <a:lstStyle/>
          <a:p>
            <a:r>
              <a:rPr lang="en-US" sz="1600" b="1" u="sng" dirty="0" err="1"/>
              <a:t>bamus</a:t>
            </a:r>
            <a:r>
              <a:rPr lang="en-US" sz="1600" b="1" u="sng" dirty="0"/>
              <a:t> </a:t>
            </a:r>
            <a:r>
              <a:rPr lang="en-US" sz="1600" u="sng" dirty="0"/>
              <a:t>(we were </a:t>
            </a:r>
            <a:r>
              <a:rPr lang="mr-IN" sz="1600" u="sng" dirty="0"/>
              <a:t>……</a:t>
            </a:r>
            <a:r>
              <a:rPr lang="en-GB" sz="1600" u="sng" dirty="0" err="1"/>
              <a:t>ing</a:t>
            </a:r>
            <a:r>
              <a:rPr lang="en-US" sz="1600" u="sng" dirty="0"/>
              <a:t>)</a:t>
            </a:r>
          </a:p>
        </p:txBody>
      </p:sp>
      <p:sp>
        <p:nvSpPr>
          <p:cNvPr id="33" name="TextBox 32"/>
          <p:cNvSpPr txBox="1"/>
          <p:nvPr/>
        </p:nvSpPr>
        <p:spPr>
          <a:xfrm>
            <a:off x="5051742" y="3431765"/>
            <a:ext cx="2546386" cy="369332"/>
          </a:xfrm>
          <a:prstGeom prst="rect">
            <a:avLst/>
          </a:prstGeom>
          <a:noFill/>
        </p:spPr>
        <p:txBody>
          <a:bodyPr wrap="square" rtlCol="0">
            <a:spAutoFit/>
          </a:bodyPr>
          <a:lstStyle/>
          <a:p>
            <a:r>
              <a:rPr lang="en-US" b="1" u="sng" dirty="0" err="1"/>
              <a:t>batis</a:t>
            </a:r>
            <a:r>
              <a:rPr lang="en-US" b="1" u="sng" dirty="0"/>
              <a:t> </a:t>
            </a:r>
            <a:r>
              <a:rPr lang="en-US" u="sng" dirty="0"/>
              <a:t>(y’all were </a:t>
            </a:r>
            <a:r>
              <a:rPr lang="mr-IN" u="sng" dirty="0"/>
              <a:t>……</a:t>
            </a:r>
            <a:r>
              <a:rPr lang="en-GB" u="sng" dirty="0" err="1"/>
              <a:t>ing</a:t>
            </a:r>
            <a:r>
              <a:rPr lang="en-US" u="sng" dirty="0"/>
              <a:t>)</a:t>
            </a:r>
            <a:endParaRPr lang="en-US" b="1" u="sng" dirty="0"/>
          </a:p>
        </p:txBody>
      </p:sp>
      <p:sp>
        <p:nvSpPr>
          <p:cNvPr id="34" name="TextBox 33"/>
          <p:cNvSpPr txBox="1"/>
          <p:nvPr/>
        </p:nvSpPr>
        <p:spPr>
          <a:xfrm>
            <a:off x="4924876" y="5099429"/>
            <a:ext cx="2583121" cy="369332"/>
          </a:xfrm>
          <a:prstGeom prst="rect">
            <a:avLst/>
          </a:prstGeom>
          <a:noFill/>
        </p:spPr>
        <p:txBody>
          <a:bodyPr wrap="square" rtlCol="0">
            <a:spAutoFit/>
          </a:bodyPr>
          <a:lstStyle/>
          <a:p>
            <a:r>
              <a:rPr lang="en-US" b="1" u="sng" dirty="0" err="1"/>
              <a:t>bant</a:t>
            </a:r>
            <a:r>
              <a:rPr lang="en-US" b="1" u="sng" dirty="0"/>
              <a:t> </a:t>
            </a:r>
            <a:r>
              <a:rPr lang="en-US" u="sng" dirty="0"/>
              <a:t>(they were </a:t>
            </a:r>
            <a:r>
              <a:rPr lang="mr-IN" u="sng" dirty="0"/>
              <a:t>……</a:t>
            </a:r>
            <a:r>
              <a:rPr lang="en-GB" u="sng" dirty="0" err="1"/>
              <a:t>ing</a:t>
            </a:r>
            <a:r>
              <a:rPr lang="en-US" u="sng" dirty="0"/>
              <a:t>)</a:t>
            </a:r>
          </a:p>
        </p:txBody>
      </p:sp>
      <p:sp>
        <p:nvSpPr>
          <p:cNvPr id="35" name="Title 1"/>
          <p:cNvSpPr>
            <a:spLocks noGrp="1"/>
          </p:cNvSpPr>
          <p:nvPr>
            <p:ph type="title"/>
          </p:nvPr>
        </p:nvSpPr>
        <p:spPr>
          <a:xfrm>
            <a:off x="1009021" y="191702"/>
            <a:ext cx="7422591" cy="1143000"/>
          </a:xfrm>
        </p:spPr>
        <p:txBody>
          <a:bodyPr>
            <a:normAutofit/>
          </a:bodyPr>
          <a:lstStyle/>
          <a:p>
            <a:r>
              <a:rPr lang="en-US" dirty="0">
                <a:solidFill>
                  <a:srgbClr val="7F7F7F"/>
                </a:solidFill>
                <a:latin typeface="Papyrus"/>
                <a:cs typeface="Papyrus"/>
              </a:rPr>
              <a:t>Answers to sorting task</a:t>
            </a:r>
          </a:p>
        </p:txBody>
      </p:sp>
    </p:spTree>
    <p:extLst>
      <p:ext uri="{BB962C8B-B14F-4D97-AF65-F5344CB8AC3E}">
        <p14:creationId xmlns:p14="http://schemas.microsoft.com/office/powerpoint/2010/main" val="220685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9C3177-4352-4659-97F7-212A319ABDCB}"/>
              </a:ext>
            </a:extLst>
          </p:cNvPr>
          <p:cNvSpPr>
            <a:spLocks noGrp="1"/>
          </p:cNvSpPr>
          <p:nvPr>
            <p:ph type="ftr" sz="quarter" idx="11"/>
          </p:nvPr>
        </p:nvSpPr>
        <p:spPr/>
        <p:txBody>
          <a:bodyPr/>
          <a:lstStyle/>
          <a:p>
            <a:r>
              <a:rPr lang="en-US"/>
              <a:t>© Charlie Andrew 2016</a:t>
            </a:r>
          </a:p>
        </p:txBody>
      </p:sp>
      <p:pic>
        <p:nvPicPr>
          <p:cNvPr id="5" name="Picture 4">
            <a:extLst>
              <a:ext uri="{FF2B5EF4-FFF2-40B4-BE49-F238E27FC236}">
                <a16:creationId xmlns:a16="http://schemas.microsoft.com/office/drawing/2014/main" id="{3E0D4B5F-B61F-4DF4-83F5-45D5FE6892DD}"/>
              </a:ext>
            </a:extLst>
          </p:cNvPr>
          <p:cNvPicPr>
            <a:picLocks noChangeAspect="1"/>
          </p:cNvPicPr>
          <p:nvPr/>
        </p:nvPicPr>
        <p:blipFill>
          <a:blip r:embed="rId2"/>
          <a:stretch>
            <a:fillRect/>
          </a:stretch>
        </p:blipFill>
        <p:spPr>
          <a:xfrm>
            <a:off x="730348" y="920750"/>
            <a:ext cx="4419600" cy="5800725"/>
          </a:xfrm>
          <a:prstGeom prst="rect">
            <a:avLst/>
          </a:prstGeom>
        </p:spPr>
      </p:pic>
      <p:sp>
        <p:nvSpPr>
          <p:cNvPr id="6" name="TextBox 5">
            <a:extLst>
              <a:ext uri="{FF2B5EF4-FFF2-40B4-BE49-F238E27FC236}">
                <a16:creationId xmlns:a16="http://schemas.microsoft.com/office/drawing/2014/main" id="{7713C4DC-4207-454C-B62C-7B1A99B599F8}"/>
              </a:ext>
            </a:extLst>
          </p:cNvPr>
          <p:cNvSpPr txBox="1"/>
          <p:nvPr/>
        </p:nvSpPr>
        <p:spPr>
          <a:xfrm>
            <a:off x="5697415" y="1266092"/>
            <a:ext cx="2757268" cy="1477328"/>
          </a:xfrm>
          <a:prstGeom prst="rect">
            <a:avLst/>
          </a:prstGeom>
          <a:noFill/>
        </p:spPr>
        <p:txBody>
          <a:bodyPr wrap="square" rtlCol="0">
            <a:spAutoFit/>
          </a:bodyPr>
          <a:lstStyle/>
          <a:p>
            <a:r>
              <a:rPr lang="en-GB" dirty="0"/>
              <a:t>Now for some translation, don’t worry, I will attach the sheets separately to the blog for easier viewing!</a:t>
            </a:r>
          </a:p>
          <a:p>
            <a:r>
              <a:rPr lang="en-GB" dirty="0"/>
              <a:t>Answers on the next slide</a:t>
            </a:r>
          </a:p>
        </p:txBody>
      </p:sp>
    </p:spTree>
    <p:extLst>
      <p:ext uri="{BB962C8B-B14F-4D97-AF65-F5344CB8AC3E}">
        <p14:creationId xmlns:p14="http://schemas.microsoft.com/office/powerpoint/2010/main" val="253877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35" name="Title 1"/>
          <p:cNvSpPr>
            <a:spLocks noGrp="1"/>
          </p:cNvSpPr>
          <p:nvPr>
            <p:ph type="title"/>
          </p:nvPr>
        </p:nvSpPr>
        <p:spPr>
          <a:xfrm>
            <a:off x="1009021" y="191702"/>
            <a:ext cx="7422591" cy="1143000"/>
          </a:xfrm>
        </p:spPr>
        <p:txBody>
          <a:bodyPr>
            <a:normAutofit/>
          </a:bodyPr>
          <a:lstStyle/>
          <a:p>
            <a:r>
              <a:rPr lang="en-US" dirty="0">
                <a:solidFill>
                  <a:srgbClr val="7F7F7F"/>
                </a:solidFill>
                <a:latin typeface="Papyrus"/>
                <a:cs typeface="Papyrus"/>
              </a:rPr>
              <a:t>Answers to translating task</a:t>
            </a:r>
          </a:p>
        </p:txBody>
      </p:sp>
      <p:sp>
        <p:nvSpPr>
          <p:cNvPr id="36" name="TextBox 35"/>
          <p:cNvSpPr txBox="1"/>
          <p:nvPr/>
        </p:nvSpPr>
        <p:spPr>
          <a:xfrm>
            <a:off x="139236" y="1706565"/>
            <a:ext cx="4657479" cy="3523015"/>
          </a:xfrm>
          <a:prstGeom prst="rect">
            <a:avLst/>
          </a:prstGeom>
          <a:noFill/>
        </p:spPr>
        <p:txBody>
          <a:bodyPr wrap="square" rtlCol="0">
            <a:spAutoFit/>
          </a:bodyPr>
          <a:lstStyle/>
          <a:p>
            <a:pPr marL="228600" indent="-228600">
              <a:lnSpc>
                <a:spcPct val="140000"/>
              </a:lnSpc>
              <a:buAutoNum type="arabicPeriod"/>
            </a:pPr>
            <a:r>
              <a:rPr lang="en-US" sz="1600" dirty="0" err="1">
                <a:latin typeface="Times New Roman"/>
                <a:cs typeface="Times New Roman"/>
              </a:rPr>
              <a:t>audiebat</a:t>
            </a:r>
            <a:r>
              <a:rPr lang="en-US" sz="1600" dirty="0">
                <a:latin typeface="Times New Roman"/>
                <a:cs typeface="Times New Roman"/>
              </a:rPr>
              <a:t>  </a:t>
            </a:r>
            <a:r>
              <a:rPr lang="en-US" sz="1600" dirty="0">
                <a:solidFill>
                  <a:schemeClr val="bg1">
                    <a:lumMod val="50000"/>
                  </a:schemeClr>
                </a:solidFill>
                <a:latin typeface="Lucida Handwriting"/>
                <a:cs typeface="Lucida Handwriting"/>
              </a:rPr>
              <a:t> he, she or it was listening</a:t>
            </a:r>
          </a:p>
          <a:p>
            <a:pPr marL="228600" indent="-228600">
              <a:lnSpc>
                <a:spcPct val="140000"/>
              </a:lnSpc>
              <a:buFontTx/>
              <a:buAutoNum type="arabicPeriod"/>
            </a:pPr>
            <a:r>
              <a:rPr lang="en-US" sz="1600" dirty="0" err="1">
                <a:latin typeface="Times New Roman"/>
                <a:cs typeface="Times New Roman"/>
              </a:rPr>
              <a:t>videbam</a:t>
            </a:r>
            <a:r>
              <a:rPr lang="en-US" sz="1600" dirty="0">
                <a:latin typeface="Times New Roman"/>
                <a:cs typeface="Times New Roman"/>
              </a:rPr>
              <a:t> </a:t>
            </a:r>
            <a:r>
              <a:rPr lang="en-US" sz="1600" dirty="0">
                <a:solidFill>
                  <a:srgbClr val="C0504D"/>
                </a:solidFill>
                <a:latin typeface="Lucida Handwriting"/>
                <a:cs typeface="Lucida Handwriting"/>
              </a:rPr>
              <a:t>I was seeing</a:t>
            </a:r>
            <a:endParaRPr lang="en-US" sz="1600" dirty="0">
              <a:solidFill>
                <a:srgbClr val="C0504D"/>
              </a:solidFill>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clamabamus</a:t>
            </a:r>
            <a:r>
              <a:rPr lang="en-US" sz="1600" dirty="0">
                <a:latin typeface="Times New Roman"/>
                <a:cs typeface="Times New Roman"/>
              </a:rPr>
              <a:t> </a:t>
            </a:r>
            <a:r>
              <a:rPr lang="en-US" sz="1600" dirty="0">
                <a:solidFill>
                  <a:srgbClr val="C0504D"/>
                </a:solidFill>
                <a:latin typeface="Lucida Handwriting"/>
                <a:cs typeface="Lucida Handwriting"/>
              </a:rPr>
              <a:t>we were shouting</a:t>
            </a:r>
            <a:endParaRPr lang="en-US" sz="1600" dirty="0">
              <a:solidFill>
                <a:srgbClr val="C0504D"/>
              </a:solidFill>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videbat</a:t>
            </a:r>
            <a:r>
              <a:rPr lang="en-US" sz="1600" dirty="0">
                <a:latin typeface="Times New Roman"/>
                <a:cs typeface="Times New Roman"/>
              </a:rPr>
              <a:t> </a:t>
            </a:r>
            <a:r>
              <a:rPr lang="en-US" sz="1600" dirty="0">
                <a:solidFill>
                  <a:srgbClr val="C0504D"/>
                </a:solidFill>
                <a:latin typeface="Lucida Handwriting"/>
                <a:cs typeface="Lucida Handwriting"/>
              </a:rPr>
              <a:t>he, she or it was seeing</a:t>
            </a:r>
            <a:endParaRPr lang="en-US" sz="1600" dirty="0">
              <a:solidFill>
                <a:srgbClr val="C0504D"/>
              </a:solidFill>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audiebas</a:t>
            </a:r>
            <a:r>
              <a:rPr lang="en-US" sz="1600" dirty="0">
                <a:latin typeface="Times New Roman"/>
                <a:cs typeface="Times New Roman"/>
              </a:rPr>
              <a:t> </a:t>
            </a:r>
            <a:r>
              <a:rPr lang="en-US" sz="1600" dirty="0">
                <a:solidFill>
                  <a:srgbClr val="C0504D"/>
                </a:solidFill>
                <a:latin typeface="Lucida Handwriting"/>
                <a:cs typeface="Lucida Handwriting"/>
              </a:rPr>
              <a:t>you were listening</a:t>
            </a:r>
            <a:endParaRPr lang="en-US" sz="1600" dirty="0">
              <a:solidFill>
                <a:srgbClr val="C0504D"/>
              </a:solidFill>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videbant</a:t>
            </a:r>
            <a:r>
              <a:rPr lang="en-US" sz="1600" dirty="0">
                <a:latin typeface="Times New Roman"/>
                <a:cs typeface="Times New Roman"/>
              </a:rPr>
              <a:t> </a:t>
            </a:r>
            <a:r>
              <a:rPr lang="en-US" sz="1600" dirty="0">
                <a:solidFill>
                  <a:srgbClr val="C0504D"/>
                </a:solidFill>
                <a:latin typeface="Lucida Handwriting"/>
                <a:cs typeface="Lucida Handwriting"/>
              </a:rPr>
              <a:t>they were seeing</a:t>
            </a:r>
            <a:endParaRPr lang="en-US" sz="1600" dirty="0">
              <a:solidFill>
                <a:srgbClr val="C0504D"/>
              </a:solidFill>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dabat</a:t>
            </a:r>
            <a:r>
              <a:rPr lang="en-US" sz="1600" dirty="0">
                <a:latin typeface="Times New Roman"/>
                <a:cs typeface="Times New Roman"/>
              </a:rPr>
              <a:t> </a:t>
            </a:r>
            <a:r>
              <a:rPr lang="en-US" sz="1600" dirty="0">
                <a:solidFill>
                  <a:srgbClr val="C0504D"/>
                </a:solidFill>
                <a:latin typeface="Lucida Handwriting"/>
                <a:cs typeface="Lucida Handwriting"/>
              </a:rPr>
              <a:t>he, she or it was giving</a:t>
            </a:r>
            <a:endParaRPr lang="en-US" sz="1600" dirty="0">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amabam</a:t>
            </a:r>
            <a:r>
              <a:rPr lang="en-US" sz="1600" dirty="0">
                <a:latin typeface="Times New Roman"/>
                <a:cs typeface="Times New Roman"/>
              </a:rPr>
              <a:t> </a:t>
            </a:r>
            <a:r>
              <a:rPr lang="en-US" sz="1600" dirty="0">
                <a:solidFill>
                  <a:srgbClr val="C0504D"/>
                </a:solidFill>
                <a:latin typeface="Lucida Handwriting"/>
                <a:cs typeface="Lucida Handwriting"/>
              </a:rPr>
              <a:t>I was loving</a:t>
            </a:r>
            <a:endParaRPr lang="en-US" sz="1600" dirty="0">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audiebamus</a:t>
            </a:r>
            <a:r>
              <a:rPr lang="en-US" sz="1600" dirty="0">
                <a:latin typeface="Times New Roman"/>
                <a:cs typeface="Times New Roman"/>
              </a:rPr>
              <a:t> </a:t>
            </a:r>
            <a:r>
              <a:rPr lang="en-US" sz="1600" dirty="0">
                <a:solidFill>
                  <a:srgbClr val="C0504D"/>
                </a:solidFill>
                <a:latin typeface="Lucida Handwriting"/>
                <a:cs typeface="Lucida Handwriting"/>
              </a:rPr>
              <a:t>we were listening</a:t>
            </a:r>
            <a:endParaRPr lang="en-US" sz="1600" dirty="0">
              <a:latin typeface="Times New Roman"/>
              <a:cs typeface="Times New Roman"/>
            </a:endParaRPr>
          </a:p>
          <a:p>
            <a:pPr marL="228600" indent="-228600">
              <a:lnSpc>
                <a:spcPct val="140000"/>
              </a:lnSpc>
              <a:buFontTx/>
              <a:buAutoNum type="arabicPeriod"/>
            </a:pPr>
            <a:r>
              <a:rPr lang="en-US" sz="1600" dirty="0" err="1">
                <a:latin typeface="Times New Roman"/>
                <a:cs typeface="Times New Roman"/>
              </a:rPr>
              <a:t>amabant</a:t>
            </a:r>
            <a:r>
              <a:rPr lang="en-US" sz="1600" dirty="0">
                <a:latin typeface="Times New Roman"/>
                <a:cs typeface="Times New Roman"/>
              </a:rPr>
              <a:t> </a:t>
            </a:r>
            <a:r>
              <a:rPr lang="en-US" sz="1600" dirty="0">
                <a:solidFill>
                  <a:srgbClr val="C0504D"/>
                </a:solidFill>
                <a:latin typeface="Lucida Handwriting"/>
                <a:cs typeface="Lucida Handwriting"/>
              </a:rPr>
              <a:t>they were loving</a:t>
            </a:r>
            <a:endParaRPr lang="en-US" sz="1600" dirty="0">
              <a:latin typeface="Times New Roman"/>
              <a:cs typeface="Times New Roman"/>
            </a:endParaRPr>
          </a:p>
        </p:txBody>
      </p:sp>
      <p:sp>
        <p:nvSpPr>
          <p:cNvPr id="37" name="TextBox 36"/>
          <p:cNvSpPr txBox="1"/>
          <p:nvPr/>
        </p:nvSpPr>
        <p:spPr>
          <a:xfrm>
            <a:off x="4697984" y="1721270"/>
            <a:ext cx="4346625" cy="3523015"/>
          </a:xfrm>
          <a:prstGeom prst="rect">
            <a:avLst/>
          </a:prstGeom>
          <a:noFill/>
        </p:spPr>
        <p:txBody>
          <a:bodyPr wrap="square" rtlCol="0">
            <a:spAutoFit/>
          </a:bodyPr>
          <a:lstStyle/>
          <a:p>
            <a:pPr marL="342900" indent="-342900">
              <a:lnSpc>
                <a:spcPct val="140000"/>
              </a:lnSpc>
              <a:buFont typeface="+mj-lt"/>
              <a:buAutoNum type="arabicPeriod" startAt="11"/>
            </a:pPr>
            <a:r>
              <a:rPr lang="en-US" sz="1600" dirty="0" err="1">
                <a:latin typeface="Times New Roman"/>
                <a:cs typeface="Times New Roman"/>
              </a:rPr>
              <a:t>dabant</a:t>
            </a:r>
            <a:r>
              <a:rPr lang="en-US" sz="1600" dirty="0">
                <a:latin typeface="Times New Roman"/>
                <a:cs typeface="Times New Roman"/>
              </a:rPr>
              <a:t> </a:t>
            </a:r>
            <a:r>
              <a:rPr lang="en-US" sz="1600" dirty="0">
                <a:solidFill>
                  <a:srgbClr val="C0504D"/>
                </a:solidFill>
                <a:latin typeface="Lucida Handwriting"/>
                <a:cs typeface="Lucida Handwriting"/>
              </a:rPr>
              <a:t>they were giving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audiebatis</a:t>
            </a:r>
            <a:r>
              <a:rPr lang="en-US" sz="1600" dirty="0">
                <a:latin typeface="Times New Roman"/>
                <a:cs typeface="Times New Roman"/>
              </a:rPr>
              <a:t> </a:t>
            </a:r>
            <a:r>
              <a:rPr lang="en-US" sz="1600" dirty="0">
                <a:solidFill>
                  <a:srgbClr val="C0504D"/>
                </a:solidFill>
                <a:latin typeface="Lucida Handwriting"/>
                <a:cs typeface="Lucida Handwriting"/>
              </a:rPr>
              <a:t>y’all were listening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dabam</a:t>
            </a:r>
            <a:r>
              <a:rPr lang="en-US" sz="1600" dirty="0">
                <a:latin typeface="Times New Roman"/>
                <a:cs typeface="Times New Roman"/>
              </a:rPr>
              <a:t> </a:t>
            </a:r>
            <a:r>
              <a:rPr lang="en-US" sz="1600" dirty="0">
                <a:solidFill>
                  <a:srgbClr val="C0504D"/>
                </a:solidFill>
                <a:latin typeface="Lucida Handwriting"/>
                <a:cs typeface="Lucida Handwriting"/>
              </a:rPr>
              <a:t>I was giving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dabas</a:t>
            </a:r>
            <a:r>
              <a:rPr lang="en-US" sz="1600" dirty="0">
                <a:latin typeface="Times New Roman"/>
                <a:cs typeface="Times New Roman"/>
              </a:rPr>
              <a:t> </a:t>
            </a:r>
            <a:r>
              <a:rPr lang="en-US" sz="1600" dirty="0">
                <a:solidFill>
                  <a:srgbClr val="C0504D"/>
                </a:solidFill>
                <a:latin typeface="Lucida Handwriting"/>
                <a:cs typeface="Lucida Handwriting"/>
              </a:rPr>
              <a:t>you were giving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clamabatis</a:t>
            </a:r>
            <a:r>
              <a:rPr lang="en-US" sz="1600" dirty="0">
                <a:latin typeface="Times New Roman"/>
                <a:cs typeface="Times New Roman"/>
              </a:rPr>
              <a:t> </a:t>
            </a:r>
            <a:r>
              <a:rPr lang="en-US" sz="1600" dirty="0">
                <a:solidFill>
                  <a:srgbClr val="C0504D"/>
                </a:solidFill>
                <a:latin typeface="Lucida Handwriting"/>
                <a:cs typeface="Lucida Handwriting"/>
              </a:rPr>
              <a:t>y’all were shouting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clamabat</a:t>
            </a:r>
            <a:r>
              <a:rPr lang="en-US" sz="1600" dirty="0">
                <a:latin typeface="Times New Roman"/>
                <a:cs typeface="Times New Roman"/>
              </a:rPr>
              <a:t> </a:t>
            </a:r>
            <a:r>
              <a:rPr lang="en-US" sz="1600" dirty="0">
                <a:solidFill>
                  <a:srgbClr val="C0504D"/>
                </a:solidFill>
                <a:latin typeface="Lucida Handwriting"/>
                <a:cs typeface="Lucida Handwriting"/>
              </a:rPr>
              <a:t>he, she or it was shouting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videbas</a:t>
            </a:r>
            <a:r>
              <a:rPr lang="en-US" sz="1600" dirty="0">
                <a:latin typeface="Times New Roman"/>
                <a:cs typeface="Times New Roman"/>
              </a:rPr>
              <a:t> </a:t>
            </a:r>
            <a:r>
              <a:rPr lang="en-US" sz="1600" dirty="0">
                <a:solidFill>
                  <a:srgbClr val="C0504D"/>
                </a:solidFill>
                <a:latin typeface="Lucida Handwriting"/>
                <a:cs typeface="Lucida Handwriting"/>
              </a:rPr>
              <a:t>you were seeing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amabas</a:t>
            </a:r>
            <a:r>
              <a:rPr lang="en-US" sz="1600" dirty="0">
                <a:latin typeface="Times New Roman"/>
                <a:cs typeface="Times New Roman"/>
              </a:rPr>
              <a:t> </a:t>
            </a:r>
            <a:r>
              <a:rPr lang="en-US" sz="1600" dirty="0">
                <a:solidFill>
                  <a:srgbClr val="C0504D"/>
                </a:solidFill>
                <a:latin typeface="Lucida Handwriting"/>
                <a:cs typeface="Lucida Handwriting"/>
              </a:rPr>
              <a:t>you were loving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clamabant</a:t>
            </a:r>
            <a:r>
              <a:rPr lang="en-US" sz="1600" dirty="0">
                <a:latin typeface="Times New Roman"/>
                <a:cs typeface="Times New Roman"/>
              </a:rPr>
              <a:t> </a:t>
            </a:r>
            <a:r>
              <a:rPr lang="en-US" sz="1600" dirty="0">
                <a:solidFill>
                  <a:srgbClr val="C0504D"/>
                </a:solidFill>
                <a:latin typeface="Lucida Handwriting"/>
                <a:cs typeface="Lucida Handwriting"/>
              </a:rPr>
              <a:t>they were shouting</a:t>
            </a:r>
            <a:endParaRPr lang="en-US" sz="1600" dirty="0">
              <a:latin typeface="Times New Roman"/>
              <a:cs typeface="Times New Roman"/>
            </a:endParaRPr>
          </a:p>
          <a:p>
            <a:pPr marL="342900" indent="-342900">
              <a:lnSpc>
                <a:spcPct val="140000"/>
              </a:lnSpc>
              <a:buFont typeface="+mj-lt"/>
              <a:buAutoNum type="arabicPeriod" startAt="11"/>
            </a:pPr>
            <a:r>
              <a:rPr lang="en-US" sz="1600" dirty="0" err="1">
                <a:latin typeface="Times New Roman"/>
                <a:cs typeface="Times New Roman"/>
              </a:rPr>
              <a:t>amabamus</a:t>
            </a:r>
            <a:r>
              <a:rPr lang="en-US" sz="1600" dirty="0">
                <a:latin typeface="Times New Roman"/>
                <a:cs typeface="Times New Roman"/>
              </a:rPr>
              <a:t> </a:t>
            </a:r>
            <a:r>
              <a:rPr lang="en-US" sz="1600" dirty="0">
                <a:solidFill>
                  <a:srgbClr val="C0504D"/>
                </a:solidFill>
                <a:latin typeface="Lucida Handwriting"/>
                <a:cs typeface="Lucida Handwriting"/>
              </a:rPr>
              <a:t>we were loving</a:t>
            </a:r>
            <a:endParaRPr lang="en-US" sz="1600" dirty="0">
              <a:solidFill>
                <a:srgbClr val="C0504D"/>
              </a:solidFill>
              <a:latin typeface="Times New Roman"/>
              <a:cs typeface="Times New Roman"/>
            </a:endParaRPr>
          </a:p>
        </p:txBody>
      </p:sp>
    </p:spTree>
    <p:extLst>
      <p:ext uri="{BB962C8B-B14F-4D97-AF65-F5344CB8AC3E}">
        <p14:creationId xmlns:p14="http://schemas.microsoft.com/office/powerpoint/2010/main" val="1128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18003</TotalTime>
  <Words>4374</Words>
  <Application>Microsoft Office PowerPoint</Application>
  <PresentationFormat>On-screen Show (4:3)</PresentationFormat>
  <Paragraphs>180</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American Typewriter</vt:lpstr>
      <vt:lpstr>Arial</vt:lpstr>
      <vt:lpstr>Calibri</vt:lpstr>
      <vt:lpstr>Comic Sans MS</vt:lpstr>
      <vt:lpstr>Herculanum</vt:lpstr>
      <vt:lpstr>Lucida Handwriting</vt:lpstr>
      <vt:lpstr>Mangal</vt:lpstr>
      <vt:lpstr>Papyrus</vt:lpstr>
      <vt:lpstr>Times New Roman</vt:lpstr>
      <vt:lpstr>Office Theme</vt:lpstr>
      <vt:lpstr>maximum Classics – 25</vt:lpstr>
      <vt:lpstr>Quick fire verbs</vt:lpstr>
      <vt:lpstr>Tense</vt:lpstr>
      <vt:lpstr>Past progressive/continuous</vt:lpstr>
      <vt:lpstr>Quick fire verbs –  past progressive/continuous</vt:lpstr>
      <vt:lpstr>PowerPoint Presentation</vt:lpstr>
      <vt:lpstr>Answers to sorting task</vt:lpstr>
      <vt:lpstr>PowerPoint Presentation</vt:lpstr>
      <vt:lpstr>Answers to translating task</vt:lpstr>
      <vt:lpstr>PowerPoint Presentation</vt:lpstr>
      <vt:lpstr>What is this object in real life?</vt:lpstr>
      <vt:lpstr>PowerPoint Presentation</vt:lpstr>
      <vt:lpstr>PowerPoint Presentation</vt:lpstr>
      <vt:lpstr>PowerPoint Presentation</vt:lpstr>
      <vt:lpstr>What is reality?</vt:lpstr>
      <vt:lpstr>Aristotle’s reality</vt:lpstr>
      <vt:lpstr>Plenary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Classics Club Junior - I</dc:title>
  <dc:subject/>
  <dc:creator>Charlie Andrew</dc:creator>
  <cp:keywords/>
  <dc:description/>
  <cp:lastModifiedBy>Emma Danzey</cp:lastModifiedBy>
  <cp:revision>609</cp:revision>
  <cp:lastPrinted>2017-01-08T16:09:01Z</cp:lastPrinted>
  <dcterms:created xsi:type="dcterms:W3CDTF">2016-02-20T14:57:23Z</dcterms:created>
  <dcterms:modified xsi:type="dcterms:W3CDTF">2020-06-14T10:08:18Z</dcterms:modified>
  <cp:category/>
</cp:coreProperties>
</file>