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6" r:id="rId2"/>
    <p:sldId id="407" r:id="rId3"/>
    <p:sldId id="418" r:id="rId4"/>
    <p:sldId id="398" r:id="rId5"/>
    <p:sldId id="409" r:id="rId6"/>
    <p:sldId id="410" r:id="rId7"/>
    <p:sldId id="411" r:id="rId8"/>
    <p:sldId id="426" r:id="rId9"/>
    <p:sldId id="412" r:id="rId10"/>
    <p:sldId id="413" r:id="rId11"/>
    <p:sldId id="414" r:id="rId12"/>
    <p:sldId id="415" r:id="rId13"/>
    <p:sldId id="421" r:id="rId14"/>
    <p:sldId id="425" r:id="rId15"/>
    <p:sldId id="422" r:id="rId16"/>
    <p:sldId id="423" r:id="rId17"/>
    <p:sldId id="424" r:id="rId18"/>
    <p:sldId id="3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C2FF"/>
    <a:srgbClr val="B2DCFF"/>
    <a:srgbClr val="8FCAFF"/>
    <a:srgbClr val="E1F0FF"/>
    <a:srgbClr val="DDECFF"/>
    <a:srgbClr val="A3E4FF"/>
    <a:srgbClr val="0E0D78"/>
    <a:srgbClr val="AE661C"/>
    <a:srgbClr val="DCD116"/>
    <a:srgbClr val="F7F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22/06/2020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22/06/2020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22/06/2020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22/06/2020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22/06/2020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22/06/2020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22/06/2020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22/06/2020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22/06/2020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Stars in our eyes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50854" y="5547643"/>
            <a:ext cx="3502491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</a:t>
            </a:r>
            <a:r>
              <a:rPr lang="en-GB" dirty="0">
                <a:solidFill>
                  <a:schemeClr val="accent3"/>
                </a:solidFill>
              </a:rPr>
              <a:t>to translate Latin past continuous/progressive verbs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99397" y="5557301"/>
            <a:ext cx="3137709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Culture L.O</a:t>
            </a:r>
            <a:r>
              <a:rPr lang="en-US" dirty="0">
                <a:solidFill>
                  <a:srgbClr val="9BBB59"/>
                </a:solidFill>
              </a:rPr>
              <a:t>. </a:t>
            </a:r>
            <a:r>
              <a:rPr lang="en-GB" dirty="0">
                <a:solidFill>
                  <a:srgbClr val="9BBB59"/>
                </a:solidFill>
              </a:rPr>
              <a:t>to learn about constellations and the myths behind them</a:t>
            </a:r>
            <a:endParaRPr lang="en-US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4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2" name="Picture 1" descr="Screen Shot 2018-01-30 at 14.05.5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5"/>
          <a:stretch/>
        </p:blipFill>
        <p:spPr>
          <a:xfrm>
            <a:off x="1029991" y="1155757"/>
            <a:ext cx="7261341" cy="52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3" name="Picture 2" descr="Screen Shot 2017-01-22 at 16.3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6" y="1475488"/>
            <a:ext cx="83058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2" name="Picture 1" descr="Screen Shot 2017-01-22 at 16.3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36" y="1155757"/>
            <a:ext cx="6841592" cy="53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3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19006" y="6638675"/>
            <a:ext cx="1224993" cy="2193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7847"/>
            <a:ext cx="8229600" cy="831312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Astronomy: constellations</a:t>
            </a:r>
            <a:endParaRPr lang="en-US" dirty="0"/>
          </a:p>
        </p:txBody>
      </p:sp>
      <p:pic>
        <p:nvPicPr>
          <p:cNvPr id="10" name="Picture 9" descr="stars-1245902__3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16" y="1065449"/>
            <a:ext cx="8058484" cy="5372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7864" y="2282566"/>
            <a:ext cx="1071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stella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1107" y="3611387"/>
            <a:ext cx="2337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</a:t>
            </a:r>
            <a:r>
              <a:rPr lang="en-US" sz="3200" u="sng" dirty="0">
                <a:solidFill>
                  <a:schemeClr val="bg1"/>
                </a:solidFill>
              </a:rPr>
              <a:t>stella</a:t>
            </a:r>
            <a:r>
              <a:rPr lang="en-US" sz="3200" dirty="0">
                <a:solidFill>
                  <a:schemeClr val="bg1"/>
                </a:solidFill>
              </a:rPr>
              <a:t>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63053" y="2867342"/>
            <a:ext cx="574842" cy="10044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44958" y="4196163"/>
            <a:ext cx="574842" cy="562995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5436" y="4759158"/>
            <a:ext cx="746315" cy="373703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7846"/>
            <a:ext cx="8229600" cy="947603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Astronomy: constellations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3562" y="1417638"/>
            <a:ext cx="219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Ursa</a:t>
            </a:r>
            <a:r>
              <a:rPr lang="en-US" sz="2400" b="1" u="sng" dirty="0"/>
              <a:t> Major</a:t>
            </a:r>
          </a:p>
          <a:p>
            <a:pPr algn="ctr"/>
            <a:r>
              <a:rPr lang="en-US" sz="2400" b="1" u="sng" dirty="0"/>
              <a:t>The Big Bear</a:t>
            </a:r>
          </a:p>
        </p:txBody>
      </p:sp>
      <p:pic>
        <p:nvPicPr>
          <p:cNvPr id="7" name="Picture 6" descr="sky_without_n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550" y="1065449"/>
            <a:ext cx="5392701" cy="5324439"/>
          </a:xfrm>
          <a:prstGeom prst="rect">
            <a:avLst/>
          </a:prstGeom>
        </p:spPr>
      </p:pic>
      <p:pic>
        <p:nvPicPr>
          <p:cNvPr id="2" name="Picture 1" descr="ursa maj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82849">
            <a:off x="348758" y="1146012"/>
            <a:ext cx="696257" cy="1218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81" y="2570616"/>
            <a:ext cx="304483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Big Bear started her life as the beautiful huntress </a:t>
            </a:r>
            <a:r>
              <a:rPr lang="en-US" dirty="0" err="1"/>
              <a:t>Callisto</a:t>
            </a:r>
            <a:r>
              <a:rPr lang="en-US" dirty="0"/>
              <a:t>. The god Zeus fell in love with her, making Zeus’ wife, Hera, angry. Hera then turned </a:t>
            </a:r>
            <a:r>
              <a:rPr lang="en-US" dirty="0" err="1"/>
              <a:t>Callisto</a:t>
            </a:r>
            <a:r>
              <a:rPr lang="en-US" dirty="0"/>
              <a:t> into a bear, who then became a victim of a hunt. Saddened, Zeus turned his love into the constellation </a:t>
            </a:r>
            <a:r>
              <a:rPr lang="en-US" dirty="0" err="1"/>
              <a:t>Ursa</a:t>
            </a:r>
            <a:r>
              <a:rPr lang="en-US" dirty="0"/>
              <a:t> Major.</a:t>
            </a:r>
          </a:p>
        </p:txBody>
      </p:sp>
      <p:sp>
        <p:nvSpPr>
          <p:cNvPr id="8" name="Oval 7"/>
          <p:cNvSpPr/>
          <p:nvPr/>
        </p:nvSpPr>
        <p:spPr>
          <a:xfrm>
            <a:off x="5368233" y="3154578"/>
            <a:ext cx="458263" cy="826008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4752"/>
            <a:ext cx="8229600" cy="960697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Astronomy: constellations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8193" y="1408026"/>
            <a:ext cx="129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Hercules</a:t>
            </a:r>
          </a:p>
        </p:txBody>
      </p:sp>
      <p:pic>
        <p:nvPicPr>
          <p:cNvPr id="7" name="Picture 6" descr="sky_without_n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550" y="1065449"/>
            <a:ext cx="5392701" cy="5324439"/>
          </a:xfrm>
          <a:prstGeom prst="rect">
            <a:avLst/>
          </a:prstGeom>
        </p:spPr>
      </p:pic>
      <p:pic>
        <p:nvPicPr>
          <p:cNvPr id="2" name="Picture 1" descr="hercu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23" y="1241658"/>
            <a:ext cx="10414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381" y="2570616"/>
            <a:ext cx="3555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Hercules (or </a:t>
            </a:r>
            <a:r>
              <a:rPr lang="en-US" dirty="0" err="1"/>
              <a:t>Herakles</a:t>
            </a:r>
            <a:r>
              <a:rPr lang="en-US" dirty="0"/>
              <a:t> in Ancient Greek) had to carry out twelve impossibly difficult tasks for the King of Mycenae. Using a combination of strength and cunning, he completed all twelve </a:t>
            </a:r>
            <a:r>
              <a:rPr lang="en-US" dirty="0" err="1"/>
              <a:t>labours</a:t>
            </a:r>
            <a:r>
              <a:rPr lang="en-US" dirty="0"/>
              <a:t> (and more besides!), and was commemorated for his heroic life by becoming a constellation.</a:t>
            </a:r>
          </a:p>
        </p:txBody>
      </p:sp>
      <p:sp>
        <p:nvSpPr>
          <p:cNvPr id="10" name="Oval 9"/>
          <p:cNvSpPr/>
          <p:nvPr/>
        </p:nvSpPr>
        <p:spPr>
          <a:xfrm>
            <a:off x="5826496" y="2157612"/>
            <a:ext cx="864156" cy="94567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59375" y="6654239"/>
            <a:ext cx="1484625" cy="203761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4752"/>
            <a:ext cx="8229600" cy="549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Astronomy: constellations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311" y="696117"/>
            <a:ext cx="798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Can you find these constellations in the star map on the right? Trace over them in a </a:t>
            </a:r>
            <a:r>
              <a:rPr lang="en-US" sz="1400" dirty="0" err="1"/>
              <a:t>coloured</a:t>
            </a:r>
            <a:r>
              <a:rPr lang="en-US" sz="1400" dirty="0"/>
              <a:t> pen or pencil.</a:t>
            </a:r>
          </a:p>
        </p:txBody>
      </p:sp>
      <p:pic>
        <p:nvPicPr>
          <p:cNvPr id="2" name="Picture 1" descr="sky_without_n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99" y="1065449"/>
            <a:ext cx="5392701" cy="5324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2157" y="1179590"/>
            <a:ext cx="35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Cetus</a:t>
            </a:r>
            <a:r>
              <a:rPr lang="en-US" sz="1200" b="1" dirty="0"/>
              <a:t>- The Whale</a:t>
            </a:r>
          </a:p>
          <a:p>
            <a:r>
              <a:rPr lang="en-US" sz="1200" dirty="0"/>
              <a:t>A sea monster sent as punishment to Ethiopia. Killed by the hero Perseus, but turned by the gods into a constellation.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4772" y="3167731"/>
            <a:ext cx="3256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Draco </a:t>
            </a:r>
            <a:r>
              <a:rPr lang="mr-IN" sz="1200" b="1" dirty="0"/>
              <a:t>–</a:t>
            </a:r>
            <a:r>
              <a:rPr lang="en-US" sz="1200" b="1" dirty="0"/>
              <a:t> The Dragon</a:t>
            </a:r>
          </a:p>
          <a:p>
            <a:r>
              <a:rPr lang="en-US" sz="1200" dirty="0"/>
              <a:t>A hundred-headed serpent who guarded the golden apples of the </a:t>
            </a:r>
            <a:r>
              <a:rPr lang="en-US" sz="1200" dirty="0" err="1"/>
              <a:t>Hesperides</a:t>
            </a:r>
            <a:r>
              <a:rPr lang="en-US" sz="1200" dirty="0"/>
              <a:t>. Killed by Hercules, then placed into the night sky by the gods.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1731" y="2010587"/>
            <a:ext cx="320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Canis</a:t>
            </a:r>
            <a:r>
              <a:rPr lang="en-US" sz="1200" b="1" dirty="0"/>
              <a:t> Major </a:t>
            </a:r>
            <a:r>
              <a:rPr lang="mr-IN" sz="1200" b="1" dirty="0"/>
              <a:t>–</a:t>
            </a:r>
            <a:r>
              <a:rPr lang="en-US" sz="1200" b="1" dirty="0"/>
              <a:t> The Big Dog</a:t>
            </a:r>
          </a:p>
          <a:p>
            <a:r>
              <a:rPr lang="en-US" sz="1200" dirty="0"/>
              <a:t>A magical dog that never failed to catch its prey until it met the </a:t>
            </a:r>
            <a:r>
              <a:rPr lang="en-US" sz="1200" dirty="0" err="1"/>
              <a:t>Teumessian</a:t>
            </a:r>
            <a:r>
              <a:rPr lang="en-US" sz="1200" dirty="0"/>
              <a:t> Fox. Their never-ending chase was commemorated by the gods in the stars.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5590" y="4224314"/>
            <a:ext cx="277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Pegasus</a:t>
            </a:r>
          </a:p>
          <a:p>
            <a:r>
              <a:rPr lang="en-US" sz="1200" dirty="0"/>
              <a:t>The immortal winged horse who was born from the severed neck of Medusa.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650" y="5106250"/>
            <a:ext cx="35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Cygnus </a:t>
            </a:r>
            <a:r>
              <a:rPr lang="mr-IN" sz="1200" b="1" dirty="0"/>
              <a:t>–</a:t>
            </a:r>
            <a:r>
              <a:rPr lang="en-US" sz="1200" b="1" dirty="0"/>
              <a:t> The Swan</a:t>
            </a:r>
          </a:p>
          <a:p>
            <a:r>
              <a:rPr lang="en-US" sz="1200" dirty="0"/>
              <a:t>The form taken by the god Zeus in one of his many visits to mortal Earth.</a:t>
            </a:r>
          </a:p>
        </p:txBody>
      </p:sp>
      <p:pic>
        <p:nvPicPr>
          <p:cNvPr id="15" name="Picture 14" descr="cygn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7" y="5070943"/>
            <a:ext cx="753553" cy="762743"/>
          </a:xfrm>
          <a:prstGeom prst="rect">
            <a:avLst/>
          </a:prstGeom>
        </p:spPr>
      </p:pic>
      <p:pic>
        <p:nvPicPr>
          <p:cNvPr id="16" name="Picture 15" descr="pegas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96691">
            <a:off x="245542" y="4066455"/>
            <a:ext cx="981996" cy="1227496"/>
          </a:xfrm>
          <a:prstGeom prst="rect">
            <a:avLst/>
          </a:prstGeom>
        </p:spPr>
      </p:pic>
      <p:pic>
        <p:nvPicPr>
          <p:cNvPr id="17" name="Picture 16" descr="cet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87656">
            <a:off x="31252" y="1338765"/>
            <a:ext cx="1393085" cy="684178"/>
          </a:xfrm>
          <a:prstGeom prst="rect">
            <a:avLst/>
          </a:prstGeom>
        </p:spPr>
      </p:pic>
      <p:pic>
        <p:nvPicPr>
          <p:cNvPr id="18" name="Picture 17" descr="canis maj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0297">
            <a:off x="25870" y="2103714"/>
            <a:ext cx="1219200" cy="558800"/>
          </a:xfrm>
          <a:prstGeom prst="rect">
            <a:avLst/>
          </a:prstGeom>
        </p:spPr>
      </p:pic>
      <p:pic>
        <p:nvPicPr>
          <p:cNvPr id="19" name="Picture 18" descr="drac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6316">
            <a:off x="181327" y="3088873"/>
            <a:ext cx="940135" cy="9036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02435" y="5941552"/>
            <a:ext cx="423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Gemini </a:t>
            </a:r>
            <a:r>
              <a:rPr lang="mr-IN" sz="1200" b="1" dirty="0"/>
              <a:t>–</a:t>
            </a:r>
            <a:r>
              <a:rPr lang="en-US" sz="1200" b="1" dirty="0"/>
              <a:t> The Twins</a:t>
            </a:r>
          </a:p>
          <a:p>
            <a:r>
              <a:rPr lang="en-US" sz="1200" dirty="0"/>
              <a:t>Castor and </a:t>
            </a:r>
            <a:r>
              <a:rPr lang="en-US" sz="1200" dirty="0" err="1"/>
              <a:t>Pollux</a:t>
            </a:r>
            <a:r>
              <a:rPr lang="en-US" sz="1200" dirty="0"/>
              <a:t>, the twin sons of the god Zeus who rescued sailors in distress. They were commemorated for their bravery by being made into a constellation when they died.</a:t>
            </a:r>
          </a:p>
        </p:txBody>
      </p:sp>
      <p:pic>
        <p:nvPicPr>
          <p:cNvPr id="21" name="Picture 20" descr="gemin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184">
            <a:off x="316076" y="5846296"/>
            <a:ext cx="801869" cy="8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59375" y="6654239"/>
            <a:ext cx="1484625" cy="203761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4752"/>
            <a:ext cx="8229600" cy="549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Astronomy: constellations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311" y="696117"/>
            <a:ext cx="798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Can you find these constellations in the star map on the right? Trace over them in a </a:t>
            </a:r>
            <a:r>
              <a:rPr lang="en-US" sz="1400" dirty="0" err="1"/>
              <a:t>coloured</a:t>
            </a:r>
            <a:r>
              <a:rPr lang="en-US" sz="1400" dirty="0"/>
              <a:t> pen or pencil.</a:t>
            </a:r>
          </a:p>
        </p:txBody>
      </p:sp>
      <p:pic>
        <p:nvPicPr>
          <p:cNvPr id="2" name="Picture 1" descr="sky_without_n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99" y="1065449"/>
            <a:ext cx="5392701" cy="5324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2157" y="1179590"/>
            <a:ext cx="359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Cetus</a:t>
            </a:r>
            <a:r>
              <a:rPr lang="en-US" sz="1200" b="1" dirty="0"/>
              <a:t>- The Whale</a:t>
            </a:r>
          </a:p>
          <a:p>
            <a:r>
              <a:rPr lang="en-US" sz="1200" dirty="0"/>
              <a:t>A sea monster sent as punishment to Ethiopia. Killed by the hero Perseus, but turned by the gods into a constellation.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4772" y="3167731"/>
            <a:ext cx="3256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Draco </a:t>
            </a:r>
            <a:r>
              <a:rPr lang="mr-IN" sz="1200" b="1" dirty="0"/>
              <a:t>–</a:t>
            </a:r>
            <a:r>
              <a:rPr lang="en-US" sz="1200" b="1" dirty="0"/>
              <a:t> The Dragon</a:t>
            </a:r>
          </a:p>
          <a:p>
            <a:r>
              <a:rPr lang="en-US" sz="1200" dirty="0"/>
              <a:t>A hundred-headed serpent who guarded the golden apples of the </a:t>
            </a:r>
            <a:r>
              <a:rPr lang="en-US" sz="1200" dirty="0" err="1"/>
              <a:t>Hesperides</a:t>
            </a:r>
            <a:r>
              <a:rPr lang="en-US" sz="1200" dirty="0"/>
              <a:t>. Killed by Hercules, then placed into the night sky by the gods.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1731" y="2010587"/>
            <a:ext cx="320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Canis</a:t>
            </a:r>
            <a:r>
              <a:rPr lang="en-US" sz="1200" b="1" dirty="0"/>
              <a:t> Major </a:t>
            </a:r>
            <a:r>
              <a:rPr lang="mr-IN" sz="1200" b="1" dirty="0"/>
              <a:t>–</a:t>
            </a:r>
            <a:r>
              <a:rPr lang="en-US" sz="1200" b="1" dirty="0"/>
              <a:t> The Big Dog</a:t>
            </a:r>
          </a:p>
          <a:p>
            <a:r>
              <a:rPr lang="en-US" sz="1200" dirty="0"/>
              <a:t>A magical dog that never failed to catch its prey until it met the </a:t>
            </a:r>
            <a:r>
              <a:rPr lang="en-US" sz="1200" dirty="0" err="1"/>
              <a:t>Teumessian</a:t>
            </a:r>
            <a:r>
              <a:rPr lang="en-US" sz="1200" dirty="0"/>
              <a:t> Fox. Their never-ending chase was commemorated by the gods in the stars.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5590" y="4224314"/>
            <a:ext cx="277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Pegasus</a:t>
            </a:r>
          </a:p>
          <a:p>
            <a:r>
              <a:rPr lang="en-US" sz="1200" dirty="0"/>
              <a:t>The immortal winged horse who was born from the severed neck of Medusa.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650" y="5106250"/>
            <a:ext cx="35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Cygnus </a:t>
            </a:r>
            <a:r>
              <a:rPr lang="mr-IN" sz="1200" b="1" dirty="0"/>
              <a:t>–</a:t>
            </a:r>
            <a:r>
              <a:rPr lang="en-US" sz="1200" b="1" dirty="0"/>
              <a:t> The Swan</a:t>
            </a:r>
          </a:p>
          <a:p>
            <a:r>
              <a:rPr lang="en-US" sz="1200" dirty="0"/>
              <a:t>The form taken by the god Zeus in one of his many visits to mortal Earth.</a:t>
            </a:r>
          </a:p>
        </p:txBody>
      </p:sp>
      <p:pic>
        <p:nvPicPr>
          <p:cNvPr id="15" name="Picture 14" descr="cygn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7" y="5070943"/>
            <a:ext cx="753553" cy="762743"/>
          </a:xfrm>
          <a:prstGeom prst="rect">
            <a:avLst/>
          </a:prstGeom>
        </p:spPr>
      </p:pic>
      <p:pic>
        <p:nvPicPr>
          <p:cNvPr id="16" name="Picture 15" descr="pegas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96691">
            <a:off x="245542" y="4066455"/>
            <a:ext cx="981996" cy="1227496"/>
          </a:xfrm>
          <a:prstGeom prst="rect">
            <a:avLst/>
          </a:prstGeom>
        </p:spPr>
      </p:pic>
      <p:pic>
        <p:nvPicPr>
          <p:cNvPr id="17" name="Picture 16" descr="cet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87656">
            <a:off x="31252" y="1338765"/>
            <a:ext cx="1393085" cy="684178"/>
          </a:xfrm>
          <a:prstGeom prst="rect">
            <a:avLst/>
          </a:prstGeom>
        </p:spPr>
      </p:pic>
      <p:pic>
        <p:nvPicPr>
          <p:cNvPr id="18" name="Picture 17" descr="canis maj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0297">
            <a:off x="25870" y="2103714"/>
            <a:ext cx="1219200" cy="558800"/>
          </a:xfrm>
          <a:prstGeom prst="rect">
            <a:avLst/>
          </a:prstGeom>
        </p:spPr>
      </p:pic>
      <p:pic>
        <p:nvPicPr>
          <p:cNvPr id="19" name="Picture 18" descr="drac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6316">
            <a:off x="181327" y="3088873"/>
            <a:ext cx="940135" cy="9036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02435" y="5941552"/>
            <a:ext cx="423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Gemini </a:t>
            </a:r>
            <a:r>
              <a:rPr lang="mr-IN" sz="1200" b="1" dirty="0"/>
              <a:t>–</a:t>
            </a:r>
            <a:r>
              <a:rPr lang="en-US" sz="1200" b="1" dirty="0"/>
              <a:t> The Twins</a:t>
            </a:r>
          </a:p>
          <a:p>
            <a:r>
              <a:rPr lang="en-US" sz="1200" dirty="0"/>
              <a:t>Castor and </a:t>
            </a:r>
            <a:r>
              <a:rPr lang="en-US" sz="1200" dirty="0" err="1"/>
              <a:t>Pollux</a:t>
            </a:r>
            <a:r>
              <a:rPr lang="en-US" sz="1200" dirty="0"/>
              <a:t>, the twin sons of the god Zeus who rescued sailors in distress. They were commemorated for their bravery by being made into a constellation when they died.</a:t>
            </a:r>
          </a:p>
        </p:txBody>
      </p:sp>
      <p:pic>
        <p:nvPicPr>
          <p:cNvPr id="21" name="Picture 20" descr="gemin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184">
            <a:off x="352225" y="5842837"/>
            <a:ext cx="801869" cy="88564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3430" y="1179590"/>
            <a:ext cx="1422160" cy="83099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0112919">
            <a:off x="7203814" y="4516594"/>
            <a:ext cx="1422160" cy="110869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-5309" y="1982183"/>
            <a:ext cx="1422160" cy="83099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19515" y="5551870"/>
            <a:ext cx="998636" cy="48448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-31495" y="3095173"/>
            <a:ext cx="1300854" cy="830997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36069" y="2974127"/>
            <a:ext cx="1300854" cy="830997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709" y="4183394"/>
            <a:ext cx="1461338" cy="887549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8779158">
            <a:off x="6775406" y="3470347"/>
            <a:ext cx="1766541" cy="887549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430" y="5263801"/>
            <a:ext cx="849220" cy="569885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10155" y="2741307"/>
            <a:ext cx="849220" cy="663142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5552" y="5799755"/>
            <a:ext cx="715001" cy="972794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9753710">
            <a:off x="5476497" y="4548990"/>
            <a:ext cx="549080" cy="752656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127718"/>
            <a:ext cx="5832391" cy="1726073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2726" y="1350949"/>
            <a:ext cx="5005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If a Latin verb ends in ‘bam’, who was doing it? And when were they doing it?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457198" y="2948609"/>
            <a:ext cx="7058917" cy="161234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1086" y="3173593"/>
            <a:ext cx="649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What’s English word comes from the Latin word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stella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’? What does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stella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 mean?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46" y="4652688"/>
            <a:ext cx="6310601" cy="1608963"/>
          </a:xfrm>
          <a:prstGeom prst="wedgeEllipseCallout">
            <a:avLst>
              <a:gd name="adj1" fmla="val -65220"/>
              <a:gd name="adj2" fmla="val -3349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788" y="4872118"/>
            <a:ext cx="5366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Name one constellation named after an animal.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2922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Explosive endings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pic>
        <p:nvPicPr>
          <p:cNvPr id="5" name="Picture 4" descr="explosion-153710__3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63" y="1002090"/>
            <a:ext cx="3014720" cy="2762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093" y="1978054"/>
            <a:ext cx="131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3477" y="1978054"/>
            <a:ext cx="1064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672" y="1978054"/>
            <a:ext cx="1032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214" y="4239830"/>
            <a:ext cx="1895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bamus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9458" y="4239830"/>
            <a:ext cx="1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batis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7794" y="4239830"/>
            <a:ext cx="136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bant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C11E9-8AE5-473C-9C7A-7C2479BF9236}"/>
              </a:ext>
            </a:extLst>
          </p:cNvPr>
          <p:cNvSpPr txBox="1"/>
          <p:nvPr/>
        </p:nvSpPr>
        <p:spPr>
          <a:xfrm>
            <a:off x="3643532" y="1417638"/>
            <a:ext cx="403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you remember the past continuous endings?</a:t>
            </a:r>
          </a:p>
        </p:txBody>
      </p:sp>
    </p:spTree>
    <p:extLst>
      <p:ext uri="{BB962C8B-B14F-4D97-AF65-F5344CB8AC3E}">
        <p14:creationId xmlns:p14="http://schemas.microsoft.com/office/powerpoint/2010/main" val="36742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98" y="158442"/>
            <a:ext cx="711103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Past progressive/continuous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0550" y="649287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1668" y="2656997"/>
            <a:ext cx="3889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rculanum"/>
                <a:cs typeface="Herculanum"/>
              </a:rPr>
              <a:t>past Progressive/continuous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379" y="1041053"/>
            <a:ext cx="1770256" cy="1770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173" y="2586421"/>
            <a:ext cx="184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present</a:t>
            </a:r>
          </a:p>
        </p:txBody>
      </p:sp>
      <p:pic>
        <p:nvPicPr>
          <p:cNvPr id="13" name="Picture 12" descr="graff-1710838__3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96" y="1301442"/>
            <a:ext cx="1938807" cy="1284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889" y="3599234"/>
            <a:ext cx="153977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 </a:t>
            </a:r>
          </a:p>
          <a:p>
            <a:pPr algn="ctr"/>
            <a:r>
              <a:rPr lang="en-US" sz="2800" dirty="0"/>
              <a:t>you</a:t>
            </a:r>
          </a:p>
          <a:p>
            <a:pPr algn="ctr"/>
            <a:r>
              <a:rPr lang="en-US" sz="2800" dirty="0"/>
              <a:t>he/she/it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</a:t>
            </a:r>
          </a:p>
          <a:p>
            <a:pPr algn="ctr"/>
            <a:r>
              <a:rPr lang="en-US" sz="2800" dirty="0"/>
              <a:t>y’all</a:t>
            </a:r>
          </a:p>
          <a:p>
            <a:pPr algn="ctr"/>
            <a:r>
              <a:rPr lang="en-US" sz="2800" dirty="0"/>
              <a:t>they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4254" y="3599234"/>
            <a:ext cx="812692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o 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</a:rPr>
              <a:t>s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>
                <a:solidFill>
                  <a:schemeClr val="accent1"/>
                </a:solidFill>
              </a:rPr>
              <a:t>mus</a:t>
            </a:r>
            <a:endParaRPr lang="en-US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>
                <a:solidFill>
                  <a:schemeClr val="accent3"/>
                </a:solidFill>
              </a:rPr>
              <a:t>tis</a:t>
            </a:r>
          </a:p>
          <a:p>
            <a:pPr algn="ctr"/>
            <a:r>
              <a:rPr lang="en-US" sz="2800" b="1" dirty="0" err="1">
                <a:solidFill>
                  <a:srgbClr val="C0504D"/>
                </a:solidFill>
              </a:rPr>
              <a:t>nt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956" y="3611104"/>
            <a:ext cx="118263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bam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</a:rPr>
              <a:t>bas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bat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>
                <a:solidFill>
                  <a:schemeClr val="accent1"/>
                </a:solidFill>
              </a:rPr>
              <a:t>bamus</a:t>
            </a:r>
            <a:endParaRPr lang="en-US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accent3"/>
                </a:solidFill>
              </a:rPr>
              <a:t>batis</a:t>
            </a:r>
            <a:endParaRPr lang="en-US" sz="2800" b="1" dirty="0">
              <a:solidFill>
                <a:schemeClr val="accent3"/>
              </a:solidFill>
            </a:endParaRPr>
          </a:p>
          <a:p>
            <a:pPr algn="ctr"/>
            <a:r>
              <a:rPr lang="en-US" sz="2800" b="1" dirty="0" err="1">
                <a:solidFill>
                  <a:srgbClr val="C0504D"/>
                </a:solidFill>
              </a:rPr>
              <a:t>bant</a:t>
            </a:r>
            <a:endParaRPr lang="en-US" sz="28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/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36"/>
            <a:ext cx="809609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fire verbs </a:t>
            </a:r>
            <a:r>
              <a:rPr lang="mr-IN" dirty="0">
                <a:solidFill>
                  <a:srgbClr val="7F7F7F"/>
                </a:solidFill>
                <a:latin typeface="Papyrus"/>
                <a:cs typeface="Papyrus"/>
              </a:rPr>
              <a:t>–</a:t>
            </a: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br>
              <a:rPr lang="en-US" dirty="0">
                <a:solidFill>
                  <a:srgbClr val="7F7F7F"/>
                </a:solidFill>
                <a:latin typeface="Papyrus"/>
                <a:cs typeface="Papyrus"/>
              </a:rPr>
            </a:b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cont. mix-up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060" y="2475950"/>
            <a:ext cx="3051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consume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bam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0446" y="5356620"/>
            <a:ext cx="1843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bas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73" y="3564937"/>
            <a:ext cx="1419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da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bat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5028" y="3582199"/>
            <a:ext cx="287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consumi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mus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4708" y="4663325"/>
            <a:ext cx="1615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rgbClr val="9BBB59"/>
                </a:solidFill>
                <a:latin typeface="+mj-lt"/>
                <a:cs typeface="Comic Sans MS"/>
              </a:rPr>
              <a:t>tis</a:t>
            </a:r>
            <a:endParaRPr lang="en-US" sz="4000" b="1" dirty="0">
              <a:solidFill>
                <a:srgbClr val="9BBB59"/>
              </a:solidFill>
              <a:latin typeface="+mj-lt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0897" y="2709883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161" y="5678988"/>
            <a:ext cx="89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da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3215" y="4427912"/>
            <a:ext cx="2138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da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cs typeface="Comic Sans MS"/>
              </a:rPr>
              <a:t>bamus</a:t>
            </a:r>
            <a:endParaRPr lang="en-US" sz="4000" b="1" dirty="0">
              <a:solidFill>
                <a:schemeClr val="accent1"/>
              </a:solidFill>
              <a:latin typeface="+mj-lt"/>
              <a:cs typeface="Comic Sans MS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26784" y="1557955"/>
            <a:ext cx="938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dare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012" y="801375"/>
            <a:ext cx="829343" cy="146528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94535" y="1557955"/>
            <a:ext cx="18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consumere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13"/>
          <a:stretch/>
        </p:blipFill>
        <p:spPr>
          <a:xfrm>
            <a:off x="457200" y="1088061"/>
            <a:ext cx="1444428" cy="11785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11014" y="1557955"/>
            <a:ext cx="121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curare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747" y="1226305"/>
            <a:ext cx="1552488" cy="11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3" name="Picture 2" descr="Screen Shot 2018-01-30 at 14.07.2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0"/>
          <a:stretch/>
        </p:blipFill>
        <p:spPr>
          <a:xfrm>
            <a:off x="974639" y="1155757"/>
            <a:ext cx="7296024" cy="52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3" name="Picture 2" descr="Screen Shot 2018-01-30 at 14.07.35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43"/>
          <a:stretch/>
        </p:blipFill>
        <p:spPr>
          <a:xfrm>
            <a:off x="1096323" y="1144522"/>
            <a:ext cx="7127183" cy="52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5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3" name="Picture 2" descr="Screen Shot 2018-01-30 at 13.5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920"/>
            <a:ext cx="9144000" cy="51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2" name="Picture 1" descr="Screen Shot 2018-01-30 at 14.0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6" y="1385271"/>
            <a:ext cx="7239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Continuous verbs: Exercise</a:t>
            </a:r>
            <a:endParaRPr lang="en-US" dirty="0"/>
          </a:p>
        </p:txBody>
      </p:sp>
      <p:pic>
        <p:nvPicPr>
          <p:cNvPr id="2" name="Picture 1" descr="Screen Shot 2018-01-30 at 14.05.4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82"/>
          <a:stretch/>
        </p:blipFill>
        <p:spPr>
          <a:xfrm>
            <a:off x="1090480" y="1155757"/>
            <a:ext cx="6971206" cy="51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0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18182</TotalTime>
  <Words>791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Herculanum</vt:lpstr>
      <vt:lpstr>Mangal</vt:lpstr>
      <vt:lpstr>Papyrus</vt:lpstr>
      <vt:lpstr>Office Theme</vt:lpstr>
      <vt:lpstr>maximum Classics – 26</vt:lpstr>
      <vt:lpstr>Explosive endings</vt:lpstr>
      <vt:lpstr>Past progressive/continuous</vt:lpstr>
      <vt:lpstr>Quick fire verbs –  present &amp; past cont. mix-up</vt:lpstr>
      <vt:lpstr>Present &amp; Past Continuous verbs: Exercise</vt:lpstr>
      <vt:lpstr>Present &amp; Past Continuous verbs: Exercise</vt:lpstr>
      <vt:lpstr>Present &amp; Past Continuous verbs: Exercise</vt:lpstr>
      <vt:lpstr>Present &amp; Past Continuous verbs: Exercise</vt:lpstr>
      <vt:lpstr>Present &amp; Past Continuous verbs: Exercise</vt:lpstr>
      <vt:lpstr>Present &amp; Past Continuous verbs: Exercise</vt:lpstr>
      <vt:lpstr>Present &amp; Past Continuous verbs: Exercise</vt:lpstr>
      <vt:lpstr>Present &amp; Past Continuous verbs: Exercise</vt:lpstr>
      <vt:lpstr>Astronomy: constellations</vt:lpstr>
      <vt:lpstr>Astronomy: constellations</vt:lpstr>
      <vt:lpstr>Astronomy: constellations</vt:lpstr>
      <vt:lpstr>Astronomy: constellations</vt:lpstr>
      <vt:lpstr>Astronomy: constellations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656</cp:revision>
  <cp:lastPrinted>2017-01-08T16:09:01Z</cp:lastPrinted>
  <dcterms:created xsi:type="dcterms:W3CDTF">2016-02-20T14:57:23Z</dcterms:created>
  <dcterms:modified xsi:type="dcterms:W3CDTF">2020-06-22T09:47:50Z</dcterms:modified>
  <cp:category/>
</cp:coreProperties>
</file>