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F563A-459F-45AC-8EFA-02AFC4650CA6}" type="datetimeFigureOut">
              <a:rPr lang="en-GB" smtClean="0"/>
              <a:t>06/06/2020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EBE96B-CFAD-439B-80F0-D752BE5074CE}" type="slidenum">
              <a:rPr lang="en-GB" smtClean="0"/>
              <a:t>‹#›</a:t>
            </a:fld>
            <a:endParaRPr lang="en-GB"/>
          </a:p>
        </p:txBody>
      </p:sp>
    </p:spTree>
    <p:extLst>
      <p:ext uri="{BB962C8B-B14F-4D97-AF65-F5344CB8AC3E}">
        <p14:creationId xmlns:p14="http://schemas.microsoft.com/office/powerpoint/2010/main" val="2697598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a:t>
            </a:r>
            <a:r>
              <a:rPr lang="en-GB" baseline="0" dirty="0"/>
              <a:t> contains two hyperlinks:</a:t>
            </a:r>
          </a:p>
          <a:p>
            <a:r>
              <a:rPr lang="en-GB" baseline="0" dirty="0"/>
              <a:t> - On the question text – to a video about Martin Luther King </a:t>
            </a:r>
            <a:r>
              <a:rPr lang="en-GB" baseline="0" dirty="0" err="1"/>
              <a:t>Jr</a:t>
            </a:r>
            <a:r>
              <a:rPr lang="en-GB" baseline="0" dirty="0"/>
              <a:t> made by an American kindergarten girl, succinct and useful!</a:t>
            </a:r>
          </a:p>
          <a:p>
            <a:r>
              <a:rPr lang="en-GB" baseline="0" dirty="0"/>
              <a:t> - On the photograph – </a:t>
            </a:r>
            <a:r>
              <a:rPr lang="en-GB" baseline="0"/>
              <a:t>an excerpt </a:t>
            </a:r>
            <a:r>
              <a:rPr lang="en-GB" baseline="0" dirty="0"/>
              <a:t>from Martin Luther King’s ‘I have a dream’ speech (the famous bit!)</a:t>
            </a:r>
            <a:endParaRPr lang="en-GB" dirty="0"/>
          </a:p>
        </p:txBody>
      </p:sp>
      <p:sp>
        <p:nvSpPr>
          <p:cNvPr id="4" name="Slide Number Placeholder 3"/>
          <p:cNvSpPr>
            <a:spLocks noGrp="1"/>
          </p:cNvSpPr>
          <p:nvPr>
            <p:ph type="sldNum" sz="quarter" idx="10"/>
          </p:nvPr>
        </p:nvSpPr>
        <p:spPr/>
        <p:txBody>
          <a:bodyPr/>
          <a:lstStyle/>
          <a:p>
            <a:fld id="{E1EBE96B-CFAD-439B-80F0-D752BE5074CE}" type="slidenum">
              <a:rPr lang="en-GB" smtClean="0"/>
              <a:t>2</a:t>
            </a:fld>
            <a:endParaRPr lang="en-GB"/>
          </a:p>
        </p:txBody>
      </p:sp>
    </p:spTree>
    <p:extLst>
      <p:ext uri="{BB962C8B-B14F-4D97-AF65-F5344CB8AC3E}">
        <p14:creationId xmlns:p14="http://schemas.microsoft.com/office/powerpoint/2010/main" val="2362925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F882F5EF-B40C-46EA-B8B7-A1F1294E2634}" type="datetimeFigureOut">
              <a:rPr lang="en-GB" smtClean="0"/>
              <a:t>06/06/2020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1D30D8-A608-4200-867A-5386EF4F0888}" type="slidenum">
              <a:rPr lang="en-GB" smtClean="0"/>
              <a:t>‹#›</a:t>
            </a:fld>
            <a:endParaRPr lang="en-GB"/>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82F5EF-B40C-46EA-B8B7-A1F1294E2634}" type="datetimeFigureOut">
              <a:rPr lang="en-GB" smtClean="0"/>
              <a:t>06/06/2020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1D30D8-A608-4200-867A-5386EF4F088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82F5EF-B40C-46EA-B8B7-A1F1294E2634}" type="datetimeFigureOut">
              <a:rPr lang="en-GB" smtClean="0"/>
              <a:t>06/06/2020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1D30D8-A608-4200-867A-5386EF4F088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82F5EF-B40C-46EA-B8B7-A1F1294E2634}" type="datetimeFigureOut">
              <a:rPr lang="en-GB" smtClean="0"/>
              <a:t>06/06/2020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1D30D8-A608-4200-867A-5386EF4F0888}"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5" name="Title 94"/>
          <p:cNvSpPr>
            <a:spLocks noGrp="1"/>
          </p:cNvSpPr>
          <p:nvPr>
            <p:ph type="title"/>
          </p:nvPr>
        </p:nvSpPr>
        <p:spPr>
          <a:xfrm>
            <a:off x="457200" y="4463568"/>
            <a:ext cx="8305800" cy="1143000"/>
          </a:xfrm>
        </p:spPr>
        <p:txBody>
          <a:bodyPr/>
          <a:lstStyle/>
          <a:p>
            <a:r>
              <a:rPr lang="en-US"/>
              <a:t>Click to edit Master title style</a:t>
            </a:r>
          </a:p>
        </p:txBody>
      </p:sp>
      <p:sp>
        <p:nvSpPr>
          <p:cNvPr id="2" name="Date Placeholder 1"/>
          <p:cNvSpPr>
            <a:spLocks noGrp="1"/>
          </p:cNvSpPr>
          <p:nvPr>
            <p:ph type="dt" sz="half" idx="10"/>
          </p:nvPr>
        </p:nvSpPr>
        <p:spPr/>
        <p:txBody>
          <a:bodyPr/>
          <a:lstStyle/>
          <a:p>
            <a:fld id="{F882F5EF-B40C-46EA-B8B7-A1F1294E2634}" type="datetimeFigureOut">
              <a:rPr lang="en-GB" smtClean="0"/>
              <a:t>06/06/2020</a:t>
            </a:fld>
            <a:endParaRPr lang="en-GB"/>
          </a:p>
        </p:txBody>
      </p:sp>
      <p:sp>
        <p:nvSpPr>
          <p:cNvPr id="91" name="Footer Placeholder 90"/>
          <p:cNvSpPr>
            <a:spLocks noGrp="1"/>
          </p:cNvSpPr>
          <p:nvPr>
            <p:ph type="ftr" sz="quarter" idx="11"/>
          </p:nvPr>
        </p:nvSpPr>
        <p:spPr/>
        <p:txBody>
          <a:bodyPr/>
          <a:lstStyle/>
          <a:p>
            <a:endParaRPr lang="en-GB"/>
          </a:p>
        </p:txBody>
      </p:sp>
      <p:sp>
        <p:nvSpPr>
          <p:cNvPr id="92" name="Slide Number Placeholder 91"/>
          <p:cNvSpPr>
            <a:spLocks noGrp="1"/>
          </p:cNvSpPr>
          <p:nvPr>
            <p:ph type="sldNum" sz="quarter" idx="12"/>
          </p:nvPr>
        </p:nvSpPr>
        <p:spPr/>
        <p:txBody>
          <a:bodyPr/>
          <a:lstStyle/>
          <a:p>
            <a:fld id="{EB1D30D8-A608-4200-867A-5386EF4F0888}"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882F5EF-B40C-46EA-B8B7-A1F1294E2634}" type="datetimeFigureOut">
              <a:rPr lang="en-GB" smtClean="0"/>
              <a:t>06/06/2020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1D30D8-A608-4200-867A-5386EF4F0888}"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82F5EF-B40C-46EA-B8B7-A1F1294E2634}" type="datetimeFigureOut">
              <a:rPr lang="en-GB" smtClean="0"/>
              <a:t>06/06/2020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B1D30D8-A608-4200-867A-5386EF4F0888}"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882F5EF-B40C-46EA-B8B7-A1F1294E2634}" type="datetimeFigureOut">
              <a:rPr lang="en-GB" smtClean="0"/>
              <a:t>06/06/2020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1D30D8-A608-4200-867A-5386EF4F0888}"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82F5EF-B40C-46EA-B8B7-A1F1294E2634}" type="datetimeFigureOut">
              <a:rPr lang="en-GB" smtClean="0"/>
              <a:t>06/06/2020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B1D30D8-A608-4200-867A-5386EF4F088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82F5EF-B40C-46EA-B8B7-A1F1294E2634}" type="datetimeFigureOut">
              <a:rPr lang="en-GB" smtClean="0"/>
              <a:t>06/06/2020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1D30D8-A608-4200-867A-5386EF4F0888}" type="slidenum">
              <a:rPr lang="en-GB" smtClean="0"/>
              <a:t>‹#›</a:t>
            </a:fld>
            <a:endParaRPr lang="en-GB"/>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5" name="Date Placeholder 4"/>
          <p:cNvSpPr>
            <a:spLocks noGrp="1"/>
          </p:cNvSpPr>
          <p:nvPr>
            <p:ph type="dt" sz="half" idx="10"/>
          </p:nvPr>
        </p:nvSpPr>
        <p:spPr/>
        <p:txBody>
          <a:bodyPr/>
          <a:lstStyle/>
          <a:p>
            <a:fld id="{F882F5EF-B40C-46EA-B8B7-A1F1294E2634}" type="datetimeFigureOut">
              <a:rPr lang="en-GB" smtClean="0"/>
              <a:t>06/06/2020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1D30D8-A608-4200-867A-5386EF4F0888}" type="slidenum">
              <a:rPr lang="en-GB" smtClean="0"/>
              <a:t>‹#›</a:t>
            </a:fld>
            <a:endParaRPr lang="en-GB"/>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F882F5EF-B40C-46EA-B8B7-A1F1294E2634}" type="datetimeFigureOut">
              <a:rPr lang="en-GB" smtClean="0"/>
              <a:t>06/06/2020</a:t>
            </a:fld>
            <a:endParaRPr lang="en-GB"/>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EB1D30D8-A608-4200-867A-5386EF4F0888}"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NMr1Df80-j4"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jpeg"/><Relationship Id="rId4" Type="http://schemas.openxmlformats.org/officeDocument/2006/relationships/hyperlink" Target="http://www.youtube.com/watch?v=V57lotnKGF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692769"/>
            <a:ext cx="4419600" cy="1600327"/>
          </a:xfrm>
        </p:spPr>
        <p:txBody>
          <a:bodyPr>
            <a:noAutofit/>
          </a:bodyPr>
          <a:lstStyle/>
          <a:p>
            <a:r>
              <a:rPr lang="en-GB" sz="4000" dirty="0">
                <a:latin typeface="Comic Sans MS" pitchFamily="66" charset="0"/>
              </a:rPr>
              <a:t>LO: To write a poem about my ideal world.</a:t>
            </a:r>
          </a:p>
        </p:txBody>
      </p:sp>
    </p:spTree>
    <p:extLst>
      <p:ext uri="{BB962C8B-B14F-4D97-AF65-F5344CB8AC3E}">
        <p14:creationId xmlns:p14="http://schemas.microsoft.com/office/powerpoint/2010/main" val="3874424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777480"/>
            <a:ext cx="2377440" cy="1371600"/>
          </a:xfrm>
        </p:spPr>
        <p:txBody>
          <a:bodyPr>
            <a:noAutofit/>
          </a:bodyPr>
          <a:lstStyle/>
          <a:p>
            <a:r>
              <a:rPr lang="en-GB" sz="3600" spc="0" dirty="0">
                <a:ln w="31550" cmpd="sng">
                  <a:solidFill>
                    <a:schemeClr val="bg1"/>
                  </a:solidFill>
                  <a:prstDash val="solid"/>
                </a:ln>
                <a:solidFill>
                  <a:srgbClr val="FFFFFF"/>
                </a:solidFill>
                <a:effectLst>
                  <a:outerShdw blurRad="41275" dist="12700" dir="12000000" algn="tl" rotWithShape="0">
                    <a:srgbClr val="000000">
                      <a:alpha val="40000"/>
                    </a:srgbClr>
                  </a:outerShdw>
                </a:effectLst>
                <a:hlinkClick r:id="rId3"/>
              </a:rPr>
              <a:t>Who was Martin Luther King </a:t>
            </a:r>
            <a:r>
              <a:rPr lang="en-GB" sz="3600" spc="0" dirty="0" err="1">
                <a:ln w="31550" cmpd="sng">
                  <a:solidFill>
                    <a:schemeClr val="bg1"/>
                  </a:solidFill>
                  <a:prstDash val="solid"/>
                </a:ln>
                <a:solidFill>
                  <a:srgbClr val="FFFFFF"/>
                </a:solidFill>
                <a:effectLst>
                  <a:outerShdw blurRad="41275" dist="12700" dir="12000000" algn="tl" rotWithShape="0">
                    <a:srgbClr val="000000">
                      <a:alpha val="40000"/>
                    </a:srgbClr>
                  </a:outerShdw>
                </a:effectLst>
                <a:hlinkClick r:id="rId3"/>
              </a:rPr>
              <a:t>Jr</a:t>
            </a:r>
            <a:r>
              <a:rPr lang="en-GB" sz="3600" spc="0" dirty="0">
                <a:ln w="31550" cmpd="sng">
                  <a:solidFill>
                    <a:schemeClr val="bg1"/>
                  </a:solidFill>
                  <a:prstDash val="solid"/>
                </a:ln>
                <a:solidFill>
                  <a:srgbClr val="FFFFFF"/>
                </a:solidFill>
                <a:effectLst>
                  <a:outerShdw blurRad="41275" dist="12700" dir="12000000" algn="tl" rotWithShape="0">
                    <a:srgbClr val="000000">
                      <a:alpha val="40000"/>
                    </a:srgbClr>
                  </a:outerShdw>
                </a:effectLst>
                <a:hlinkClick r:id="rId3"/>
              </a:rPr>
              <a:t>?</a:t>
            </a:r>
            <a:endParaRPr lang="en-GB" sz="3600" dirty="0">
              <a:ln w="31550" cmpd="sng">
                <a:solidFill>
                  <a:schemeClr val="bg1"/>
                </a:solidFill>
                <a:prstDash val="solid"/>
              </a:ln>
              <a:solidFill>
                <a:srgbClr val="FF0000"/>
              </a:solidFill>
              <a:hlinkClick r:id="rId3"/>
            </a:endParaRPr>
          </a:p>
        </p:txBody>
      </p:sp>
      <p:pic>
        <p:nvPicPr>
          <p:cNvPr id="1026" name="Picture 2" descr="http://www.merrimentstyle.com/storage/ny-attractions.com.jpg?__SQUARESPACE_CACHEVERSION=1326785379325">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5858" y="1196752"/>
            <a:ext cx="5472606"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5375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75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GB"/>
          </a:p>
        </p:txBody>
      </p:sp>
      <p:sp>
        <p:nvSpPr>
          <p:cNvPr id="3" name="Title 2"/>
          <p:cNvSpPr>
            <a:spLocks noGrp="1"/>
          </p:cNvSpPr>
          <p:nvPr>
            <p:ph type="title"/>
          </p:nvPr>
        </p:nvSpPr>
        <p:spPr>
          <a:xfrm>
            <a:off x="251520" y="404664"/>
            <a:ext cx="8640960" cy="6048672"/>
          </a:xfrm>
          <a:solidFill>
            <a:schemeClr val="tx2">
              <a:lumMod val="10000"/>
              <a:lumOff val="90000"/>
            </a:schemeClr>
          </a:solidFill>
        </p:spPr>
        <p:txBody>
          <a:bodyPr>
            <a:noAutofit/>
          </a:bodyPr>
          <a:lstStyle/>
          <a:p>
            <a:r>
              <a:rPr lang="en-GB" sz="2400" b="0" spc="0" dirty="0">
                <a:ln>
                  <a:noFill/>
                </a:ln>
                <a:solidFill>
                  <a:schemeClr val="tx1"/>
                </a:solidFill>
              </a:rPr>
              <a:t>We hold these truths to be self-evident: that all men are created equal.</a:t>
            </a:r>
            <a:br>
              <a:rPr lang="en-GB" sz="2400" b="0" spc="0" dirty="0">
                <a:ln>
                  <a:noFill/>
                </a:ln>
                <a:solidFill>
                  <a:schemeClr val="tx1"/>
                </a:solidFill>
              </a:rPr>
            </a:br>
            <a:r>
              <a:rPr lang="en-GB" sz="1200" b="0" spc="0" dirty="0">
                <a:ln>
                  <a:noFill/>
                </a:ln>
                <a:solidFill>
                  <a:schemeClr val="tx1"/>
                </a:solidFill>
              </a:rPr>
              <a:t> </a:t>
            </a:r>
            <a:br>
              <a:rPr lang="en-GB" sz="2400" b="0" spc="0" dirty="0">
                <a:ln>
                  <a:noFill/>
                </a:ln>
                <a:solidFill>
                  <a:schemeClr val="tx1"/>
                </a:solidFill>
              </a:rPr>
            </a:br>
            <a:r>
              <a:rPr lang="en-GB" sz="2400" b="0" spc="0" dirty="0">
                <a:ln>
                  <a:noFill/>
                </a:ln>
                <a:solidFill>
                  <a:schemeClr val="tx1"/>
                </a:solidFill>
              </a:rPr>
              <a:t>I have a dream that one day on the red hills of Georgia the sons of former slaves and the sons of former slave owners will be able to sit down together at the table of brotherhood.</a:t>
            </a:r>
            <a:br>
              <a:rPr lang="en-GB" sz="2400" b="0" spc="0" dirty="0">
                <a:ln>
                  <a:noFill/>
                </a:ln>
                <a:solidFill>
                  <a:schemeClr val="tx1"/>
                </a:solidFill>
              </a:rPr>
            </a:br>
            <a:r>
              <a:rPr lang="en-GB" sz="2400" b="0" spc="0" dirty="0">
                <a:ln>
                  <a:noFill/>
                </a:ln>
                <a:solidFill>
                  <a:schemeClr val="tx1"/>
                </a:solidFill>
              </a:rPr>
              <a:t> </a:t>
            </a:r>
            <a:r>
              <a:rPr lang="en-GB" sz="1200" b="0" spc="0" dirty="0">
                <a:ln>
                  <a:noFill/>
                </a:ln>
                <a:solidFill>
                  <a:schemeClr val="tx1"/>
                </a:solidFill>
              </a:rPr>
              <a:t> </a:t>
            </a:r>
            <a:br>
              <a:rPr lang="en-GB" sz="2400" b="0" spc="0" dirty="0">
                <a:ln>
                  <a:noFill/>
                </a:ln>
                <a:solidFill>
                  <a:schemeClr val="tx1"/>
                </a:solidFill>
              </a:rPr>
            </a:br>
            <a:r>
              <a:rPr lang="en-GB" sz="2400" b="0" spc="0" dirty="0">
                <a:ln>
                  <a:noFill/>
                </a:ln>
                <a:solidFill>
                  <a:schemeClr val="tx1"/>
                </a:solidFill>
              </a:rPr>
              <a:t>I have a dream that one day even the state of Mississippi, a state sweltering with the heat of injustice, sweltering with the heat of oppression, will be transformed into an oasis of freedom and justice.</a:t>
            </a:r>
            <a:br>
              <a:rPr lang="en-GB" sz="2400" b="0" spc="0" dirty="0">
                <a:ln>
                  <a:noFill/>
                </a:ln>
                <a:solidFill>
                  <a:schemeClr val="tx1"/>
                </a:solidFill>
              </a:rPr>
            </a:br>
            <a:r>
              <a:rPr lang="en-GB" sz="2400" b="0" spc="0" dirty="0">
                <a:ln>
                  <a:noFill/>
                </a:ln>
                <a:solidFill>
                  <a:schemeClr val="tx1"/>
                </a:solidFill>
              </a:rPr>
              <a:t> </a:t>
            </a:r>
            <a:r>
              <a:rPr lang="en-GB" sz="1200" b="0" spc="0" dirty="0">
                <a:ln>
                  <a:noFill/>
                </a:ln>
                <a:solidFill>
                  <a:schemeClr val="tx1"/>
                </a:solidFill>
              </a:rPr>
              <a:t> </a:t>
            </a:r>
            <a:br>
              <a:rPr lang="en-GB" sz="2400" b="0" spc="0" dirty="0">
                <a:ln>
                  <a:noFill/>
                </a:ln>
                <a:solidFill>
                  <a:schemeClr val="tx1"/>
                </a:solidFill>
              </a:rPr>
            </a:br>
            <a:r>
              <a:rPr lang="en-GB" sz="2400" b="0" spc="0" dirty="0">
                <a:ln>
                  <a:noFill/>
                </a:ln>
                <a:solidFill>
                  <a:schemeClr val="tx1"/>
                </a:solidFill>
              </a:rPr>
              <a:t>I have a dream that my four little children will one day live in a nation where they will not be judged by the colour of their skin but by the content of their character.</a:t>
            </a:r>
            <a:br>
              <a:rPr lang="en-GB" sz="2400" b="0" spc="0" dirty="0">
                <a:ln>
                  <a:noFill/>
                </a:ln>
                <a:solidFill>
                  <a:schemeClr val="tx1"/>
                </a:solidFill>
              </a:rPr>
            </a:br>
            <a:r>
              <a:rPr lang="en-GB" sz="1200" b="0" spc="0" dirty="0">
                <a:ln>
                  <a:noFill/>
                </a:ln>
                <a:solidFill>
                  <a:schemeClr val="tx1"/>
                </a:solidFill>
              </a:rPr>
              <a:t> </a:t>
            </a:r>
            <a:r>
              <a:rPr lang="en-GB" sz="2400" b="0" spc="0" dirty="0">
                <a:ln>
                  <a:noFill/>
                </a:ln>
                <a:solidFill>
                  <a:schemeClr val="tx1"/>
                </a:solidFill>
              </a:rPr>
              <a:t> </a:t>
            </a:r>
            <a:br>
              <a:rPr lang="en-GB" sz="2400" b="0" spc="0" dirty="0">
                <a:ln>
                  <a:noFill/>
                </a:ln>
                <a:solidFill>
                  <a:schemeClr val="tx1"/>
                </a:solidFill>
              </a:rPr>
            </a:br>
            <a:r>
              <a:rPr lang="en-GB" sz="2400" b="0" spc="0" dirty="0">
                <a:ln>
                  <a:noFill/>
                </a:ln>
                <a:solidFill>
                  <a:schemeClr val="tx1"/>
                </a:solidFill>
              </a:rPr>
              <a:t>I have a dream today.</a:t>
            </a:r>
            <a:br>
              <a:rPr lang="en-GB" sz="2400" b="0" spc="0" dirty="0">
                <a:ln>
                  <a:noFill/>
                </a:ln>
                <a:solidFill>
                  <a:schemeClr val="tx1"/>
                </a:solidFill>
              </a:rPr>
            </a:br>
            <a:r>
              <a:rPr lang="en-GB" sz="2400" b="0" spc="0" dirty="0">
                <a:ln>
                  <a:noFill/>
                </a:ln>
                <a:solidFill>
                  <a:schemeClr val="tx1"/>
                </a:solidFill>
              </a:rPr>
              <a:t>			</a:t>
            </a:r>
            <a:r>
              <a:rPr lang="en-GB" sz="2400" b="0" i="1" spc="0" dirty="0">
                <a:ln>
                  <a:noFill/>
                </a:ln>
                <a:solidFill>
                  <a:schemeClr val="tx1"/>
                </a:solidFill>
              </a:rPr>
              <a:t>Martin Luther King </a:t>
            </a:r>
            <a:r>
              <a:rPr lang="en-GB" sz="2400" b="0" i="1" spc="0" dirty="0" err="1">
                <a:ln>
                  <a:noFill/>
                </a:ln>
                <a:solidFill>
                  <a:schemeClr val="tx1"/>
                </a:solidFill>
              </a:rPr>
              <a:t>Jr</a:t>
            </a:r>
            <a:endParaRPr lang="en-GB" sz="2400" b="0" spc="0" dirty="0">
              <a:ln>
                <a:noFill/>
              </a:ln>
              <a:solidFill>
                <a:schemeClr val="tx1"/>
              </a:solidFill>
              <a:latin typeface="+mn-lt"/>
            </a:endParaRPr>
          </a:p>
        </p:txBody>
      </p:sp>
    </p:spTree>
    <p:extLst>
      <p:ext uri="{BB962C8B-B14F-4D97-AF65-F5344CB8AC3E}">
        <p14:creationId xmlns:p14="http://schemas.microsoft.com/office/powerpoint/2010/main" val="4257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dirty="0"/>
              <a:t>I have a dream…</a:t>
            </a:r>
          </a:p>
        </p:txBody>
      </p:sp>
      <p:sp>
        <p:nvSpPr>
          <p:cNvPr id="3" name="Content Placeholder 2"/>
          <p:cNvSpPr>
            <a:spLocks noGrp="1"/>
          </p:cNvSpPr>
          <p:nvPr>
            <p:ph idx="1"/>
          </p:nvPr>
        </p:nvSpPr>
        <p:spPr/>
        <p:txBody>
          <a:bodyPr>
            <a:normAutofit fontScale="92500" lnSpcReduction="10000"/>
          </a:bodyPr>
          <a:lstStyle/>
          <a:p>
            <a:r>
              <a:rPr lang="en-GB" sz="3600" dirty="0"/>
              <a:t>What would your dream school be like?</a:t>
            </a:r>
          </a:p>
          <a:p>
            <a:pPr marL="0" indent="0">
              <a:buNone/>
            </a:pPr>
            <a:endParaRPr lang="en-GB" sz="3600" dirty="0"/>
          </a:p>
          <a:p>
            <a:r>
              <a:rPr lang="en-GB" sz="3600" dirty="0"/>
              <a:t>How will everyone be treated with respect?</a:t>
            </a:r>
          </a:p>
          <a:p>
            <a:pPr marL="0" indent="0">
              <a:buNone/>
            </a:pPr>
            <a:endParaRPr lang="en-GB" sz="3600" dirty="0"/>
          </a:p>
          <a:p>
            <a:r>
              <a:rPr lang="en-GB" sz="3600" dirty="0"/>
              <a:t>What would your dream world be like?</a:t>
            </a:r>
          </a:p>
          <a:p>
            <a:endParaRPr lang="en-GB" sz="3600" dirty="0"/>
          </a:p>
          <a:p>
            <a:r>
              <a:rPr lang="en-GB" sz="3600" dirty="0"/>
              <a:t>How should you and people all over the world be treated?</a:t>
            </a:r>
          </a:p>
        </p:txBody>
      </p:sp>
    </p:spTree>
    <p:extLst>
      <p:ext uri="{BB962C8B-B14F-4D97-AF65-F5344CB8AC3E}">
        <p14:creationId xmlns:p14="http://schemas.microsoft.com/office/powerpoint/2010/main" val="3084127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96752"/>
            <a:ext cx="8305800" cy="5400600"/>
          </a:xfrm>
          <a:solidFill>
            <a:schemeClr val="tx2">
              <a:lumMod val="50000"/>
              <a:lumOff val="50000"/>
            </a:schemeClr>
          </a:solidFill>
        </p:spPr>
        <p:txBody>
          <a:bodyPr>
            <a:normAutofit fontScale="90000"/>
          </a:bodyPr>
          <a:lstStyle/>
          <a:p>
            <a:br>
              <a:rPr lang="en-GB" dirty="0"/>
            </a:br>
            <a:r>
              <a:rPr lang="en-GB" sz="4000" u="sng" spc="0" dirty="0">
                <a:ln w="17780" cmpd="sng">
                  <a:solidFill>
                    <a:schemeClr val="accent1">
                      <a:tint val="3000"/>
                    </a:schemeClr>
                  </a:solidFill>
                  <a:prstDash val="solid"/>
                  <a:miter lim="800000"/>
                </a:ln>
                <a:solidFill>
                  <a:sysClr val="windowText" lastClr="000000"/>
                </a:solidFill>
                <a:effectLst>
                  <a:outerShdw blurRad="55000" dist="50800" dir="5400000" algn="tl">
                    <a:srgbClr val="000000">
                      <a:alpha val="33000"/>
                    </a:srgbClr>
                  </a:outerShdw>
                </a:effectLst>
              </a:rPr>
              <a:t>LO: To write a poem about an ideal world.</a:t>
            </a:r>
            <a:br>
              <a:rPr lang="en-GB" u="sng" dirty="0">
                <a:solidFill>
                  <a:sysClr val="windowText" lastClr="000000"/>
                </a:solidFill>
              </a:rPr>
            </a:br>
            <a:br>
              <a:rPr lang="en-GB" dirty="0"/>
            </a:br>
            <a:r>
              <a:rPr lang="en-GB" dirty="0"/>
              <a:t>Success criteria:</a:t>
            </a:r>
            <a:br>
              <a:rPr lang="en-GB" dirty="0"/>
            </a:br>
            <a:r>
              <a:rPr lang="en-GB" dirty="0"/>
              <a:t>1. It has ideas for a “dream” world.</a:t>
            </a:r>
            <a:br>
              <a:rPr lang="en-GB" dirty="0"/>
            </a:br>
            <a:r>
              <a:rPr lang="en-GB" dirty="0"/>
              <a:t>2. Each verse starts with </a:t>
            </a:r>
            <a:r>
              <a:rPr lang="en-GB"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 have a dream</a:t>
            </a:r>
            <a:br>
              <a:rPr lang="en-GB"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en-GB" dirty="0"/>
              <a:t>3. The last line is </a:t>
            </a:r>
            <a:r>
              <a:rPr lang="en-GB"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 have a dream today.</a:t>
            </a:r>
            <a:br>
              <a:rPr lang="en-GB"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br>
              <a:rPr lang="en-GB"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en-GB" dirty="0"/>
              <a:t>Extension: </a:t>
            </a:r>
            <a:br>
              <a:rPr lang="en-GB" dirty="0"/>
            </a:br>
            <a:r>
              <a:rPr lang="en-GB" dirty="0"/>
              <a:t>Include a vision of what will happen in your dream world.</a:t>
            </a:r>
            <a:br>
              <a:rPr lang="en-GB" dirty="0"/>
            </a:br>
            <a:r>
              <a:rPr lang="en-GB" dirty="0"/>
              <a:t>Challenge: </a:t>
            </a:r>
            <a:br>
              <a:rPr lang="en-GB" dirty="0"/>
            </a:br>
            <a:r>
              <a:rPr lang="en-GB" dirty="0"/>
              <a:t>Use a thesaurus to make the best choice of words for your poem.</a:t>
            </a:r>
          </a:p>
        </p:txBody>
      </p:sp>
    </p:spTree>
    <p:extLst>
      <p:ext uri="{BB962C8B-B14F-4D97-AF65-F5344CB8AC3E}">
        <p14:creationId xmlns:p14="http://schemas.microsoft.com/office/powerpoint/2010/main" val="2134522228"/>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40</TotalTime>
  <Words>363</Words>
  <Application>Microsoft Office PowerPoint</Application>
  <PresentationFormat>On-screen Show (4:3)</PresentationFormat>
  <Paragraphs>16</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Comic Sans MS</vt:lpstr>
      <vt:lpstr>Tw Cen MT</vt:lpstr>
      <vt:lpstr>Thatch</vt:lpstr>
      <vt:lpstr>LO: To write a poem about my ideal world.</vt:lpstr>
      <vt:lpstr>Who was Martin Luther King Jr?</vt:lpstr>
      <vt:lpstr>We hold these truths to be self-evident: that all men are created equal.   I have a dream that one day on the red hills of Georgia the sons of former slaves and the sons of former slave owners will be able to sit down together at the table of brotherhood.    I have a dream that one day even the state of Mississippi, a state sweltering with the heat of injustice, sweltering with the heat of oppression, will be transformed into an oasis of freedom and justice.    I have a dream that my four little children will one day live in a nation where they will not be judged by the colour of their skin but by the content of their character.    I have a dream today.    Martin Luther King Jr</vt:lpstr>
      <vt:lpstr>I have a dream…</vt:lpstr>
      <vt:lpstr> LO: To write a poem about an ideal world.  Success criteria: 1. It has ideas for a “dream” world. 2. Each verse starts with I have a dream 3. The last line is I have a dream today.  Extension:  Include a vision of what will happen in your dream world. Challenge:  Use a thesaurus to make the best choice of words for your poem.</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 To write a poem about my ideal world.</dc:title>
  <dc:creator>Katharine</dc:creator>
  <cp:lastModifiedBy>Amy Blackford</cp:lastModifiedBy>
  <cp:revision>6</cp:revision>
  <dcterms:created xsi:type="dcterms:W3CDTF">2012-06-21T16:51:08Z</dcterms:created>
  <dcterms:modified xsi:type="dcterms:W3CDTF">2020-06-06T15:39:49Z</dcterms:modified>
</cp:coreProperties>
</file>