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8" r:id="rId4"/>
    <p:sldId id="269" r:id="rId5"/>
    <p:sldId id="270" r:id="rId6"/>
    <p:sldId id="271" r:id="rId7"/>
    <p:sldId id="272" r:id="rId8"/>
    <p:sldId id="273" r:id="rId9"/>
    <p:sldId id="267" r:id="rId10"/>
  </p:sldIdLst>
  <p:sldSz cx="9144000" cy="6858000" type="screen4x3"/>
  <p:notesSz cx="6858000" cy="9144000"/>
  <p:embeddedFontLst>
    <p:embeddedFont>
      <p:font typeface="Tuffy" panose="020B0603060100000000" pitchFamily="34" charset="0"/>
      <p:regular r:id="rId13"/>
      <p:bold r:id="rId14"/>
      <p:italic r:id="rId15"/>
      <p:boldItalic r:id="rId16"/>
    </p:embeddedFont>
    <p:embeddedFont>
      <p:font typeface="Tuffy-TTF" panose="020B0603060100000000"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Twinkl"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8A0DB"/>
    <a:srgbClr val="DE1E5A"/>
    <a:srgbClr val="BC0105"/>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showGuides="1">
      <p:cViewPr varScale="1">
        <p:scale>
          <a:sx n="113" d="100"/>
          <a:sy n="113" d="100"/>
        </p:scale>
        <p:origin x="187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8.xml"/><Relationship Id="rId1" Type="http://schemas.openxmlformats.org/officeDocument/2006/relationships/slideLayout" Target="../slideLayouts/slideLayout3.xml"/><Relationship Id="rId4" Type="http://schemas.openxmlformats.org/officeDocument/2006/relationships/hyperlink" Target="https://commons.wikimedia.org/wiki/File:Salon_d'Automne,_1905,_catalogue_cover.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Fauvism?</a:t>
            </a:r>
          </a:p>
        </p:txBody>
      </p:sp>
      <p:sp>
        <p:nvSpPr>
          <p:cNvPr id="5" name="Rectangle 4"/>
          <p:cNvSpPr/>
          <p:nvPr/>
        </p:nvSpPr>
        <p:spPr>
          <a:xfrm>
            <a:off x="799060" y="1473201"/>
            <a:ext cx="3841750" cy="3877985"/>
          </a:xfrm>
          <a:prstGeom prst="rect">
            <a:avLst/>
          </a:prstGeom>
        </p:spPr>
        <p:txBody>
          <a:bodyPr wrap="square" lIns="0" tIns="0" rIns="0" bIns="0">
            <a:spAutoFit/>
          </a:bodyPr>
          <a:lstStyle/>
          <a:p>
            <a:pPr>
              <a:lnSpc>
                <a:spcPct val="100000"/>
              </a:lnSpc>
              <a:spcBef>
                <a:spcPct val="0"/>
              </a:spcBef>
              <a:buFont typeface="Arial" panose="020B0604020202020204" pitchFamily="34" charset="0"/>
              <a:buNone/>
            </a:pPr>
            <a:r>
              <a:rPr lang="en-GB" altLang="en-US" dirty="0"/>
              <a:t>Fauvism (pronounced foe-</a:t>
            </a:r>
            <a:r>
              <a:rPr lang="en-GB" altLang="en-US" dirty="0" err="1"/>
              <a:t>viz</a:t>
            </a:r>
            <a:r>
              <a:rPr lang="en-GB" altLang="en-US" dirty="0"/>
              <a:t>-um) is the name given to an art movement that took place in the early 20</a:t>
            </a:r>
            <a:r>
              <a:rPr lang="en-GB" altLang="en-US" baseline="30000" dirty="0"/>
              <a:t>th</a:t>
            </a:r>
            <a:r>
              <a:rPr lang="en-GB" altLang="en-US" dirty="0"/>
              <a:t> century (around 1905 – 1910). </a:t>
            </a:r>
          </a:p>
          <a:p>
            <a:pPr>
              <a:lnSpc>
                <a:spcPct val="100000"/>
              </a:lnSpc>
              <a:spcBef>
                <a:spcPct val="0"/>
              </a:spcBef>
              <a:buFontTx/>
              <a:buNone/>
            </a:pPr>
            <a:endParaRPr lang="en-GB" altLang="en-US" dirty="0"/>
          </a:p>
          <a:p>
            <a:pPr>
              <a:lnSpc>
                <a:spcPct val="100000"/>
              </a:lnSpc>
              <a:spcBef>
                <a:spcPct val="0"/>
              </a:spcBef>
              <a:buFontTx/>
              <a:buNone/>
            </a:pPr>
            <a:r>
              <a:rPr lang="en-GB" altLang="en-US" dirty="0"/>
              <a:t>It was the first </a:t>
            </a:r>
            <a:r>
              <a:rPr lang="en-GB" altLang="en-US" b="1" dirty="0">
                <a:solidFill>
                  <a:schemeClr val="bg1"/>
                </a:solidFill>
              </a:rPr>
              <a:t>avant-garde</a:t>
            </a:r>
            <a:r>
              <a:rPr lang="en-GB" altLang="en-US" dirty="0"/>
              <a:t> movement of the 20</a:t>
            </a:r>
            <a:r>
              <a:rPr lang="en-GB" altLang="en-US" baseline="30000" dirty="0"/>
              <a:t>th</a:t>
            </a:r>
            <a:r>
              <a:rPr lang="en-GB" altLang="en-US" dirty="0"/>
              <a:t> century. It is known for its strong colours and brushwork.</a:t>
            </a:r>
          </a:p>
          <a:p>
            <a:pPr>
              <a:lnSpc>
                <a:spcPct val="100000"/>
              </a:lnSpc>
              <a:spcBef>
                <a:spcPct val="0"/>
              </a:spcBef>
              <a:buFontTx/>
              <a:buNone/>
            </a:pPr>
            <a:endParaRPr lang="en-GB" altLang="en-US" dirty="0"/>
          </a:p>
          <a:p>
            <a:pPr>
              <a:lnSpc>
                <a:spcPct val="100000"/>
              </a:lnSpc>
              <a:spcBef>
                <a:spcPct val="0"/>
              </a:spcBef>
              <a:buFontTx/>
              <a:buNone/>
            </a:pPr>
            <a:r>
              <a:rPr lang="en-GB" altLang="en-US" dirty="0"/>
              <a:t>The name Fauvism came from Louis </a:t>
            </a:r>
            <a:r>
              <a:rPr lang="en-GB" altLang="en-US" dirty="0" err="1"/>
              <a:t>Vauxcelles</a:t>
            </a:r>
            <a:r>
              <a:rPr lang="en-GB" altLang="en-US" dirty="0"/>
              <a:t> when he spotted the work of Henri Matisse and Andre Derain in an exhibition.</a:t>
            </a:r>
          </a:p>
        </p:txBody>
      </p:sp>
      <p:sp>
        <p:nvSpPr>
          <p:cNvPr id="2" name="Rectangle 1">
            <a:hlinkClick r:id="rId2" action="ppaction://hlinksldjump"/>
          </p:cNvPr>
          <p:cNvSpPr/>
          <p:nvPr/>
        </p:nvSpPr>
        <p:spPr>
          <a:xfrm>
            <a:off x="2277392" y="2790459"/>
            <a:ext cx="1473480" cy="369332"/>
          </a:xfrm>
          <a:prstGeom prst="rect">
            <a:avLst/>
          </a:prstGeom>
        </p:spPr>
        <p:txBody>
          <a:bodyPr wrap="none">
            <a:spAutoFit/>
          </a:bodyPr>
          <a:lstStyle/>
          <a:p>
            <a:r>
              <a:rPr lang="en-GB" altLang="en-US" b="1" dirty="0"/>
              <a:t>avant-garde</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202" y="1987270"/>
            <a:ext cx="4548074" cy="442595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418017"/>
            <a:ext cx="8254412" cy="3988900"/>
          </a:xfrm>
          <a:prstGeom prst="roundRect">
            <a:avLst>
              <a:gd name="adj" fmla="val 3295"/>
            </a:avLst>
          </a:prstGeom>
        </p:spPr>
      </p:pic>
      <p:sp>
        <p:nvSpPr>
          <p:cNvPr id="2" name="Title 1"/>
          <p:cNvSpPr>
            <a:spLocks noGrp="1"/>
          </p:cNvSpPr>
          <p:nvPr>
            <p:ph type="title"/>
          </p:nvPr>
        </p:nvSpPr>
        <p:spPr>
          <a:xfrm>
            <a:off x="0" y="478895"/>
            <a:ext cx="9160935" cy="994306"/>
          </a:xfrm>
        </p:spPr>
        <p:txBody>
          <a:bodyPr/>
          <a:lstStyle/>
          <a:p>
            <a:r>
              <a:rPr lang="en-GB" dirty="0"/>
              <a:t>How and Why Did Fauvism Arise?</a:t>
            </a:r>
          </a:p>
        </p:txBody>
      </p:sp>
      <p:sp>
        <p:nvSpPr>
          <p:cNvPr id="3" name="Rectangle 2"/>
          <p:cNvSpPr/>
          <p:nvPr/>
        </p:nvSpPr>
        <p:spPr>
          <a:xfrm>
            <a:off x="1515532" y="1584236"/>
            <a:ext cx="2912534" cy="1754326"/>
          </a:xfrm>
          <a:prstGeom prst="rect">
            <a:avLst/>
          </a:prstGeom>
        </p:spPr>
        <p:txBody>
          <a:bodyPr wrap="square">
            <a:spAutoFit/>
          </a:bodyPr>
          <a:lstStyle/>
          <a:p>
            <a:pPr>
              <a:lnSpc>
                <a:spcPct val="100000"/>
              </a:lnSpc>
              <a:spcBef>
                <a:spcPct val="0"/>
              </a:spcBef>
              <a:buFontTx/>
              <a:buNone/>
            </a:pPr>
            <a:r>
              <a:rPr lang="en-GB" altLang="en-US" dirty="0"/>
              <a:t>Fauvism followed the Post-Impressionist movement, where there was structure following the </a:t>
            </a:r>
            <a:r>
              <a:rPr lang="en-GB" altLang="en-US" b="1" dirty="0">
                <a:solidFill>
                  <a:schemeClr val="bg1"/>
                </a:solidFill>
              </a:rPr>
              <a:t>spontaneity</a:t>
            </a:r>
            <a:r>
              <a:rPr lang="en-GB" altLang="en-US" dirty="0">
                <a:solidFill>
                  <a:schemeClr val="bg1"/>
                </a:solidFill>
              </a:rPr>
              <a:t> </a:t>
            </a:r>
            <a:r>
              <a:rPr lang="en-GB" altLang="en-US" dirty="0"/>
              <a:t>of the Impressionist movement.</a:t>
            </a:r>
          </a:p>
        </p:txBody>
      </p:sp>
      <p:sp>
        <p:nvSpPr>
          <p:cNvPr id="4" name="Rectangle 3"/>
          <p:cNvSpPr/>
          <p:nvPr/>
        </p:nvSpPr>
        <p:spPr>
          <a:xfrm>
            <a:off x="4518656" y="1584236"/>
            <a:ext cx="3890698" cy="2031325"/>
          </a:xfrm>
          <a:prstGeom prst="rect">
            <a:avLst/>
          </a:prstGeom>
        </p:spPr>
        <p:txBody>
          <a:bodyPr wrap="square">
            <a:spAutoFit/>
          </a:bodyPr>
          <a:lstStyle/>
          <a:p>
            <a:pPr>
              <a:lnSpc>
                <a:spcPct val="100000"/>
              </a:lnSpc>
              <a:spcBef>
                <a:spcPct val="0"/>
              </a:spcBef>
              <a:buFontTx/>
              <a:buNone/>
            </a:pPr>
            <a:r>
              <a:rPr lang="en-GB" altLang="en-US" dirty="0"/>
              <a:t>Henri Matisse and other Parisian artists were influenced by these previous movements and began to use flat areas or patches of colours instead of three dimensional space. Many believe that Fauvism is a form of </a:t>
            </a:r>
            <a:r>
              <a:rPr lang="en-GB" altLang="en-US" b="1" dirty="0">
                <a:solidFill>
                  <a:schemeClr val="bg1"/>
                </a:solidFill>
              </a:rPr>
              <a:t>Expressionism</a:t>
            </a:r>
            <a:r>
              <a:rPr lang="en-GB" altLang="en-US" dirty="0"/>
              <a:t>. </a:t>
            </a:r>
          </a:p>
        </p:txBody>
      </p:sp>
      <p:sp>
        <p:nvSpPr>
          <p:cNvPr id="5" name="Rectangle 4">
            <a:hlinkClick r:id="rId3" action="ppaction://hlinksldjump"/>
          </p:cNvPr>
          <p:cNvSpPr/>
          <p:nvPr/>
        </p:nvSpPr>
        <p:spPr>
          <a:xfrm>
            <a:off x="1930400" y="2672016"/>
            <a:ext cx="1499128" cy="369332"/>
          </a:xfrm>
          <a:prstGeom prst="rect">
            <a:avLst/>
          </a:prstGeom>
        </p:spPr>
        <p:txBody>
          <a:bodyPr wrap="none">
            <a:spAutoFit/>
          </a:bodyPr>
          <a:lstStyle/>
          <a:p>
            <a:r>
              <a:rPr lang="en-GB" altLang="en-US" b="1" dirty="0"/>
              <a:t>spontaneity</a:t>
            </a:r>
            <a:r>
              <a:rPr lang="en-GB" altLang="en-US" dirty="0"/>
              <a:t> </a:t>
            </a:r>
            <a:endParaRPr lang="en-GB" dirty="0"/>
          </a:p>
        </p:txBody>
      </p:sp>
      <p:sp>
        <p:nvSpPr>
          <p:cNvPr id="6" name="Rectangle 5">
            <a:hlinkClick r:id="rId3" action="ppaction://hlinksldjump"/>
          </p:cNvPr>
          <p:cNvSpPr/>
          <p:nvPr/>
        </p:nvSpPr>
        <p:spPr>
          <a:xfrm>
            <a:off x="4773215" y="3229295"/>
            <a:ext cx="1673856" cy="369332"/>
          </a:xfrm>
          <a:prstGeom prst="rect">
            <a:avLst/>
          </a:prstGeom>
        </p:spPr>
        <p:txBody>
          <a:bodyPr wrap="none">
            <a:spAutoFit/>
          </a:bodyPr>
          <a:lstStyle/>
          <a:p>
            <a:r>
              <a:rPr lang="en-GB" altLang="en-US" b="1" dirty="0"/>
              <a:t>Expressionism</a:t>
            </a:r>
            <a:endParaRPr lang="en-GB" dirty="0"/>
          </a:p>
        </p:txBody>
      </p:sp>
    </p:spTree>
    <p:extLst>
      <p:ext uri="{BB962C8B-B14F-4D97-AF65-F5344CB8AC3E}">
        <p14:creationId xmlns:p14="http://schemas.microsoft.com/office/powerpoint/2010/main" val="2946638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895"/>
            <a:ext cx="9160935" cy="994306"/>
          </a:xfrm>
        </p:spPr>
        <p:txBody>
          <a:bodyPr/>
          <a:lstStyle/>
          <a:p>
            <a:r>
              <a:rPr lang="en-GB" dirty="0"/>
              <a:t>Characteristics of Fauvism</a:t>
            </a:r>
          </a:p>
        </p:txBody>
      </p:sp>
      <p:sp>
        <p:nvSpPr>
          <p:cNvPr id="3" name="Rectangle 2"/>
          <p:cNvSpPr/>
          <p:nvPr/>
        </p:nvSpPr>
        <p:spPr>
          <a:xfrm>
            <a:off x="880533" y="1473201"/>
            <a:ext cx="7442200" cy="369332"/>
          </a:xfrm>
          <a:prstGeom prst="rect">
            <a:avLst/>
          </a:prstGeom>
        </p:spPr>
        <p:txBody>
          <a:bodyPr wrap="square">
            <a:spAutoFit/>
          </a:bodyPr>
          <a:lstStyle/>
          <a:p>
            <a:pPr>
              <a:lnSpc>
                <a:spcPct val="100000"/>
              </a:lnSpc>
              <a:spcBef>
                <a:spcPct val="0"/>
              </a:spcBef>
              <a:buFont typeface="Arial" panose="020B0604020202020204" pitchFamily="34" charset="0"/>
              <a:buNone/>
              <a:defRPr/>
            </a:pPr>
            <a:r>
              <a:rPr lang="en-GB" altLang="en-US" dirty="0"/>
              <a:t>Typical characteristics of Fauvism:</a:t>
            </a:r>
          </a:p>
        </p:txBody>
      </p:sp>
      <p:sp>
        <p:nvSpPr>
          <p:cNvPr id="4" name="Rectangle 3"/>
          <p:cNvSpPr/>
          <p:nvPr/>
        </p:nvSpPr>
        <p:spPr>
          <a:xfrm>
            <a:off x="880533" y="1953567"/>
            <a:ext cx="7704667" cy="1477328"/>
          </a:xfrm>
          <a:prstGeom prst="rect">
            <a:avLst/>
          </a:prstGeom>
        </p:spPr>
        <p:txBody>
          <a:bodyPr wrap="square">
            <a:spAutoFit/>
          </a:bodyPr>
          <a:lstStyle/>
          <a:p>
            <a:pPr marL="285750" indent="-285750">
              <a:lnSpc>
                <a:spcPct val="100000"/>
              </a:lnSpc>
              <a:spcBef>
                <a:spcPct val="0"/>
              </a:spcBef>
              <a:buFont typeface="Arial" panose="020B0604020202020204" pitchFamily="34" charset="0"/>
              <a:buChar char="•"/>
              <a:defRPr/>
            </a:pPr>
            <a:r>
              <a:rPr lang="en-GB" altLang="en-US" dirty="0"/>
              <a:t>Drawings are simple, with simplified shapes. </a:t>
            </a:r>
          </a:p>
          <a:p>
            <a:pPr marL="285750" indent="-285750">
              <a:lnSpc>
                <a:spcPct val="100000"/>
              </a:lnSpc>
              <a:spcBef>
                <a:spcPct val="0"/>
              </a:spcBef>
              <a:buFont typeface="Arial" panose="020B0604020202020204" pitchFamily="34" charset="0"/>
              <a:buChar char="•"/>
              <a:defRPr/>
            </a:pPr>
            <a:r>
              <a:rPr lang="en-GB" altLang="en-US" dirty="0"/>
              <a:t>Bright colours are used that are often unnatural and unblended.</a:t>
            </a:r>
          </a:p>
          <a:p>
            <a:pPr marL="285750" indent="-285750">
              <a:lnSpc>
                <a:spcPct val="100000"/>
              </a:lnSpc>
              <a:spcBef>
                <a:spcPct val="0"/>
              </a:spcBef>
              <a:buFont typeface="Arial" panose="020B0604020202020204" pitchFamily="34" charset="0"/>
              <a:buChar char="•"/>
              <a:defRPr/>
            </a:pPr>
            <a:r>
              <a:rPr lang="en-GB" altLang="en-US" dirty="0"/>
              <a:t>Most objects or areas are painted flat.</a:t>
            </a:r>
          </a:p>
          <a:p>
            <a:pPr marL="285750" indent="-285750">
              <a:lnSpc>
                <a:spcPct val="100000"/>
              </a:lnSpc>
              <a:spcBef>
                <a:spcPct val="0"/>
              </a:spcBef>
              <a:buFont typeface="Arial" panose="020B0604020202020204" pitchFamily="34" charset="0"/>
              <a:buChar char="•"/>
              <a:defRPr/>
            </a:pPr>
            <a:r>
              <a:rPr lang="en-GB" altLang="en-US" dirty="0"/>
              <a:t>Warm and cold colours are used together.</a:t>
            </a:r>
          </a:p>
          <a:p>
            <a:pPr marL="285750" indent="-285750">
              <a:lnSpc>
                <a:spcPct val="100000"/>
              </a:lnSpc>
              <a:spcBef>
                <a:spcPct val="0"/>
              </a:spcBef>
              <a:buFont typeface="Arial" panose="020B0604020202020204" pitchFamily="34" charset="0"/>
              <a:buChar char="•"/>
              <a:defRPr/>
            </a:pPr>
            <a:r>
              <a:rPr lang="en-GB" altLang="en-US" dirty="0"/>
              <a:t>Some areas are outlined by a dark colour.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287" y="3464764"/>
            <a:ext cx="3444914" cy="2829276"/>
          </a:xfrm>
          <a:prstGeom prst="rect">
            <a:avLst/>
          </a:prstGeom>
        </p:spPr>
      </p:pic>
    </p:spTree>
    <p:extLst>
      <p:ext uri="{BB962C8B-B14F-4D97-AF65-F5344CB8AC3E}">
        <p14:creationId xmlns:p14="http://schemas.microsoft.com/office/powerpoint/2010/main" val="1289387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Critics</a:t>
            </a:r>
            <a:endParaRPr lang="en-GB" dirty="0"/>
          </a:p>
        </p:txBody>
      </p:sp>
      <p:sp>
        <p:nvSpPr>
          <p:cNvPr id="3" name="Rectangle 2"/>
          <p:cNvSpPr/>
          <p:nvPr/>
        </p:nvSpPr>
        <p:spPr>
          <a:xfrm>
            <a:off x="863599" y="1473201"/>
            <a:ext cx="4597401" cy="3970318"/>
          </a:xfrm>
          <a:prstGeom prst="rect">
            <a:avLst/>
          </a:prstGeom>
        </p:spPr>
        <p:txBody>
          <a:bodyPr wrap="square">
            <a:spAutoFit/>
          </a:bodyPr>
          <a:lstStyle/>
          <a:p>
            <a:pPr>
              <a:lnSpc>
                <a:spcPct val="100000"/>
              </a:lnSpc>
              <a:spcBef>
                <a:spcPct val="0"/>
              </a:spcBef>
              <a:buFontTx/>
              <a:buNone/>
            </a:pPr>
            <a:r>
              <a:rPr lang="en-GB" altLang="en-US" dirty="0"/>
              <a:t>Louis </a:t>
            </a:r>
            <a:r>
              <a:rPr lang="en-GB" altLang="en-US" dirty="0" err="1"/>
              <a:t>Vauxcelles</a:t>
            </a:r>
            <a:r>
              <a:rPr lang="en-GB" altLang="en-US" dirty="0"/>
              <a:t>, French art critic, came across the work of Matisse and others at an exhibition at the Salon d'Automne in 1905. He spotted the paintings hung together around a more classic sculpture and used the phrase ‘Les Fauves’ to describe them. </a:t>
            </a:r>
          </a:p>
          <a:p>
            <a:pPr>
              <a:lnSpc>
                <a:spcPct val="100000"/>
              </a:lnSpc>
              <a:spcBef>
                <a:spcPct val="0"/>
              </a:spcBef>
              <a:buFontTx/>
              <a:buNone/>
            </a:pPr>
            <a:endParaRPr lang="en-GB" altLang="en-US" dirty="0"/>
          </a:p>
          <a:p>
            <a:pPr>
              <a:lnSpc>
                <a:spcPct val="100000"/>
              </a:lnSpc>
              <a:spcBef>
                <a:spcPct val="0"/>
              </a:spcBef>
              <a:buFontTx/>
              <a:buNone/>
            </a:pPr>
            <a:r>
              <a:rPr lang="en-GB" altLang="en-US" dirty="0"/>
              <a:t>The name ‘</a:t>
            </a:r>
            <a:r>
              <a:rPr lang="en-GB" altLang="en-US" b="1" dirty="0">
                <a:solidFill>
                  <a:schemeClr val="bg1"/>
                </a:solidFill>
              </a:rPr>
              <a:t>Les Fauves</a:t>
            </a:r>
            <a:r>
              <a:rPr lang="en-GB" altLang="en-US" dirty="0"/>
              <a:t>’ was used as a </a:t>
            </a:r>
            <a:r>
              <a:rPr lang="en-GB" altLang="en-US" b="1" dirty="0">
                <a:solidFill>
                  <a:schemeClr val="bg1"/>
                </a:solidFill>
              </a:rPr>
              <a:t>derogatory</a:t>
            </a:r>
            <a:r>
              <a:rPr lang="en-GB" altLang="en-US" dirty="0">
                <a:solidFill>
                  <a:schemeClr val="bg1"/>
                </a:solidFill>
              </a:rPr>
              <a:t> </a:t>
            </a:r>
            <a:r>
              <a:rPr lang="en-GB" altLang="en-US" dirty="0"/>
              <a:t>remark.</a:t>
            </a:r>
          </a:p>
          <a:p>
            <a:pPr>
              <a:lnSpc>
                <a:spcPct val="100000"/>
              </a:lnSpc>
              <a:spcBef>
                <a:spcPct val="0"/>
              </a:spcBef>
              <a:buFontTx/>
              <a:buNone/>
            </a:pPr>
            <a:endParaRPr lang="en-GB" altLang="en-US" dirty="0"/>
          </a:p>
          <a:p>
            <a:pPr>
              <a:lnSpc>
                <a:spcPct val="100000"/>
              </a:lnSpc>
              <a:spcBef>
                <a:spcPct val="0"/>
              </a:spcBef>
              <a:buFontTx/>
              <a:buNone/>
            </a:pPr>
            <a:r>
              <a:rPr lang="en-GB" altLang="en-US" dirty="0"/>
              <a:t>He was referring to the artists’ choice of colours, suggesting that their work was savage and primitive.</a:t>
            </a:r>
          </a:p>
        </p:txBody>
      </p:sp>
      <p:sp>
        <p:nvSpPr>
          <p:cNvPr id="5" name="Rectangle 4">
            <a:hlinkClick r:id="rId2" action="ppaction://hlinksldjump"/>
          </p:cNvPr>
          <p:cNvSpPr/>
          <p:nvPr/>
        </p:nvSpPr>
        <p:spPr>
          <a:xfrm>
            <a:off x="1963402" y="3644121"/>
            <a:ext cx="1295547" cy="369332"/>
          </a:xfrm>
          <a:prstGeom prst="rect">
            <a:avLst/>
          </a:prstGeom>
        </p:spPr>
        <p:txBody>
          <a:bodyPr wrap="none">
            <a:spAutoFit/>
          </a:bodyPr>
          <a:lstStyle/>
          <a:p>
            <a:r>
              <a:rPr lang="en-GB" altLang="en-US" b="1" dirty="0"/>
              <a:t>Les Fauves</a:t>
            </a:r>
            <a:endParaRPr lang="en-GB" dirty="0"/>
          </a:p>
        </p:txBody>
      </p:sp>
      <p:sp>
        <p:nvSpPr>
          <p:cNvPr id="6" name="Rectangle 5">
            <a:hlinkClick r:id="rId2" action="ppaction://hlinksldjump"/>
          </p:cNvPr>
          <p:cNvSpPr/>
          <p:nvPr/>
        </p:nvSpPr>
        <p:spPr>
          <a:xfrm>
            <a:off x="888999" y="3947593"/>
            <a:ext cx="1417376" cy="369332"/>
          </a:xfrm>
          <a:prstGeom prst="rect">
            <a:avLst/>
          </a:prstGeom>
        </p:spPr>
        <p:txBody>
          <a:bodyPr wrap="none">
            <a:spAutoFit/>
          </a:bodyPr>
          <a:lstStyle/>
          <a:p>
            <a:r>
              <a:rPr lang="en-GB" altLang="en-US" b="1" dirty="0"/>
              <a:t>derogatory</a:t>
            </a:r>
            <a:r>
              <a:rPr lang="en-GB" altLang="en-US" dirty="0"/>
              <a:t>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939" y="1388534"/>
            <a:ext cx="2699109" cy="4711173"/>
          </a:xfrm>
          <a:prstGeom prst="rect">
            <a:avLst/>
          </a:prstGeom>
        </p:spPr>
      </p:pic>
      <p:sp>
        <p:nvSpPr>
          <p:cNvPr id="8" name="TextBox 21"/>
          <p:cNvSpPr txBox="1">
            <a:spLocks noChangeArrowheads="1"/>
          </p:cNvSpPr>
          <p:nvPr/>
        </p:nvSpPr>
        <p:spPr bwMode="auto">
          <a:xfrm>
            <a:off x="5038710" y="627629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rPr>
              <a:t>Cover of the Catalogue for the 1905 Salon d'Automne, Paris</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by Salon </a:t>
            </a:r>
            <a:r>
              <a:rPr lang="en-GB" altLang="en-US" sz="500" dirty="0" smtClean="0">
                <a:latin typeface="Tuffy-TTF" panose="020B0603060100000000" pitchFamily="34" charset="0"/>
                <a:ea typeface="Tuffy" panose="020B0603060100000000" pitchFamily="34" charset="0"/>
                <a:cs typeface="Arial" panose="020B0604020202020204" pitchFamily="34" charset="0"/>
              </a:rPr>
              <a:t>d'Automne is </a:t>
            </a:r>
            <a:r>
              <a:rPr lang="en-GB" altLang="en-US" sz="500" dirty="0">
                <a:latin typeface="Tuffy-TTF" panose="020B0603060100000000" pitchFamily="34" charset="0"/>
                <a:ea typeface="Tuffy" panose="020B0603060100000000" pitchFamily="34" charset="0"/>
                <a:cs typeface="Arial" panose="020B0604020202020204" pitchFamily="34" charset="0"/>
              </a:rPr>
              <a:t>licensed </a:t>
            </a:r>
            <a:r>
              <a:rPr lang="en-GB" altLang="en-US" sz="500" dirty="0" smtClean="0">
                <a:latin typeface="Tuffy-TTF" panose="020B0603060100000000" pitchFamily="34" charset="0"/>
                <a:ea typeface="Tuffy" panose="020B0603060100000000" pitchFamily="34" charset="0"/>
                <a:cs typeface="Arial" panose="020B0604020202020204" pitchFamily="34" charset="0"/>
              </a:rPr>
              <a:t>under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4"/>
              </a:rPr>
              <a:t>Creative Commons</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57424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Well-Known Work</a:t>
            </a:r>
            <a:endParaRPr lang="en-GB" dirty="0"/>
          </a:p>
        </p:txBody>
      </p:sp>
      <p:sp>
        <p:nvSpPr>
          <p:cNvPr id="3" name="Rectangle 2"/>
          <p:cNvSpPr/>
          <p:nvPr/>
        </p:nvSpPr>
        <p:spPr>
          <a:xfrm>
            <a:off x="914399" y="1828801"/>
            <a:ext cx="7509933" cy="1200329"/>
          </a:xfrm>
          <a:prstGeom prst="rect">
            <a:avLst/>
          </a:prstGeom>
        </p:spPr>
        <p:txBody>
          <a:bodyPr wrap="square">
            <a:spAutoFit/>
          </a:bodyPr>
          <a:lstStyle/>
          <a:p>
            <a:pPr>
              <a:lnSpc>
                <a:spcPct val="100000"/>
              </a:lnSpc>
              <a:spcBef>
                <a:spcPct val="0"/>
              </a:spcBef>
              <a:buFontTx/>
              <a:buNone/>
            </a:pPr>
            <a:r>
              <a:rPr lang="en-GB" altLang="en-US" b="1" dirty="0"/>
              <a:t>Women with a Hat (1905)</a:t>
            </a:r>
          </a:p>
          <a:p>
            <a:pPr>
              <a:lnSpc>
                <a:spcPct val="100000"/>
              </a:lnSpc>
              <a:spcBef>
                <a:spcPct val="0"/>
              </a:spcBef>
              <a:buFontTx/>
              <a:buNone/>
            </a:pPr>
            <a:r>
              <a:rPr lang="en-GB" altLang="en-US" dirty="0"/>
              <a:t>Henry Matisse painted this picture of his wife, Amelie. It was exhibited at the Salon d’Automne. This piece was at the centre of the controversy. Many said it looked like a pot of paint had been flung at the canvas.</a:t>
            </a:r>
          </a:p>
        </p:txBody>
      </p:sp>
      <p:sp>
        <p:nvSpPr>
          <p:cNvPr id="4" name="Rectangle 3"/>
          <p:cNvSpPr/>
          <p:nvPr/>
        </p:nvSpPr>
        <p:spPr>
          <a:xfrm>
            <a:off x="914398" y="3663371"/>
            <a:ext cx="7139723" cy="1477328"/>
          </a:xfrm>
          <a:prstGeom prst="rect">
            <a:avLst/>
          </a:prstGeom>
        </p:spPr>
        <p:txBody>
          <a:bodyPr wrap="square">
            <a:spAutoFit/>
          </a:bodyPr>
          <a:lstStyle/>
          <a:p>
            <a:pPr>
              <a:lnSpc>
                <a:spcPct val="100000"/>
              </a:lnSpc>
              <a:spcBef>
                <a:spcPct val="0"/>
              </a:spcBef>
              <a:buFontTx/>
              <a:buNone/>
            </a:pPr>
            <a:r>
              <a:rPr lang="en-GB" altLang="en-US" b="1" dirty="0"/>
              <a:t>The Green Stripe (1905)</a:t>
            </a:r>
          </a:p>
          <a:p>
            <a:pPr>
              <a:lnSpc>
                <a:spcPct val="100000"/>
              </a:lnSpc>
              <a:spcBef>
                <a:spcPct val="0"/>
              </a:spcBef>
              <a:buFontTx/>
              <a:buNone/>
            </a:pPr>
            <a:r>
              <a:rPr lang="en-GB" altLang="en-US" dirty="0"/>
              <a:t>Henry Matisse painted this picture of his wife. It is also known as the ‘Portrait of Madame Matisse’. It was an oil painting on canvas. Its name came from the green stripe that divides the face. He was looking to create a sense of shadow without traditional shading.</a:t>
            </a:r>
          </a:p>
        </p:txBody>
      </p:sp>
    </p:spTree>
    <p:extLst>
      <p:ext uri="{BB962C8B-B14F-4D97-AF65-F5344CB8AC3E}">
        <p14:creationId xmlns:p14="http://schemas.microsoft.com/office/powerpoint/2010/main" val="29370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Try It Yourself</a:t>
            </a:r>
            <a:endParaRPr lang="en-GB" dirty="0"/>
          </a:p>
        </p:txBody>
      </p:sp>
      <p:sp>
        <p:nvSpPr>
          <p:cNvPr id="3" name="Rectangle 2"/>
          <p:cNvSpPr/>
          <p:nvPr/>
        </p:nvSpPr>
        <p:spPr>
          <a:xfrm>
            <a:off x="990599" y="1473201"/>
            <a:ext cx="7501467" cy="923330"/>
          </a:xfrm>
          <a:prstGeom prst="rect">
            <a:avLst/>
          </a:prstGeom>
        </p:spPr>
        <p:txBody>
          <a:bodyPr wrap="square">
            <a:spAutoFit/>
          </a:bodyPr>
          <a:lstStyle/>
          <a:p>
            <a:pPr>
              <a:defRPr/>
            </a:pPr>
            <a:r>
              <a:rPr lang="en-GB" altLang="en-US" dirty="0"/>
              <a:t>Using bright acrylic paints and either a canvas or thick paper, why not create some of your own work in the fauvism style?</a:t>
            </a:r>
          </a:p>
          <a:p>
            <a:pPr>
              <a:defRPr/>
            </a:pPr>
            <a:endParaRPr lang="en-GB"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979" y="2774329"/>
            <a:ext cx="3206294" cy="3610128"/>
          </a:xfrm>
          <a:prstGeom prst="roundRect">
            <a:avLst>
              <a:gd name="adj" fmla="val 5312"/>
            </a:avLst>
          </a:prstGeom>
        </p:spPr>
      </p:pic>
      <p:sp>
        <p:nvSpPr>
          <p:cNvPr id="5" name="Rectangle 4"/>
          <p:cNvSpPr/>
          <p:nvPr/>
        </p:nvSpPr>
        <p:spPr>
          <a:xfrm>
            <a:off x="990599" y="2262076"/>
            <a:ext cx="4572000" cy="369332"/>
          </a:xfrm>
          <a:prstGeom prst="rect">
            <a:avLst/>
          </a:prstGeom>
        </p:spPr>
        <p:txBody>
          <a:bodyPr>
            <a:spAutoFit/>
          </a:bodyPr>
          <a:lstStyle/>
          <a:p>
            <a:pPr marL="285750" indent="-285750" algn="just">
              <a:buFont typeface="Arial" panose="020B0604020202020204" pitchFamily="34" charset="0"/>
              <a:buChar char="•"/>
              <a:defRPr/>
            </a:pPr>
            <a:r>
              <a:rPr lang="en-GB" altLang="en-US" dirty="0"/>
              <a:t>Draw a very basic face using pencil</a:t>
            </a:r>
            <a:r>
              <a:rPr lang="en-GB" altLang="en-US" dirty="0" smtClean="0"/>
              <a:t>.</a:t>
            </a:r>
            <a:endParaRPr lang="en-GB" altLang="en-US" dirty="0"/>
          </a:p>
        </p:txBody>
      </p:sp>
      <p:sp>
        <p:nvSpPr>
          <p:cNvPr id="6" name="Rectangle 5"/>
          <p:cNvSpPr/>
          <p:nvPr/>
        </p:nvSpPr>
        <p:spPr>
          <a:xfrm>
            <a:off x="990599" y="2746810"/>
            <a:ext cx="4334934" cy="1200329"/>
          </a:xfrm>
          <a:prstGeom prst="rect">
            <a:avLst/>
          </a:prstGeom>
        </p:spPr>
        <p:txBody>
          <a:bodyPr wrap="square">
            <a:spAutoFit/>
          </a:bodyPr>
          <a:lstStyle/>
          <a:p>
            <a:pPr marL="285750" indent="-285750">
              <a:buFont typeface="Arial" panose="020B0604020202020204" pitchFamily="34" charset="0"/>
              <a:buChar char="•"/>
              <a:defRPr/>
            </a:pPr>
            <a:r>
              <a:rPr lang="en-GB" altLang="en-US" dirty="0"/>
              <a:t>Apply different colours of paint (perhaps some unnatural) to different areas using a thick brush. Do not blend the colours</a:t>
            </a:r>
            <a:r>
              <a:rPr lang="en-GB" altLang="en-US" dirty="0" smtClean="0"/>
              <a:t>.</a:t>
            </a:r>
            <a:endParaRPr lang="en-GB" altLang="en-US" dirty="0"/>
          </a:p>
        </p:txBody>
      </p:sp>
      <p:sp>
        <p:nvSpPr>
          <p:cNvPr id="7" name="Rectangle 6"/>
          <p:cNvSpPr/>
          <p:nvPr/>
        </p:nvSpPr>
        <p:spPr>
          <a:xfrm>
            <a:off x="990599" y="4062541"/>
            <a:ext cx="4334934" cy="646331"/>
          </a:xfrm>
          <a:prstGeom prst="rect">
            <a:avLst/>
          </a:prstGeom>
        </p:spPr>
        <p:txBody>
          <a:bodyPr wrap="square">
            <a:spAutoFit/>
          </a:bodyPr>
          <a:lstStyle/>
          <a:p>
            <a:pPr marL="285750" indent="-285750">
              <a:buFont typeface="Arial" panose="020B0604020202020204" pitchFamily="34" charset="0"/>
              <a:buChar char="•"/>
              <a:defRPr/>
            </a:pPr>
            <a:r>
              <a:rPr lang="en-GB" altLang="en-US" dirty="0"/>
              <a:t>Paint colours in the background that are of </a:t>
            </a:r>
            <a:r>
              <a:rPr lang="en-GB" altLang="en-US" dirty="0" smtClean="0"/>
              <a:t>contrast to </a:t>
            </a:r>
            <a:r>
              <a:rPr lang="en-GB" altLang="en-US" dirty="0"/>
              <a:t>the face</a:t>
            </a:r>
            <a:r>
              <a:rPr lang="en-GB" altLang="en-US" dirty="0" smtClean="0"/>
              <a:t>.</a:t>
            </a:r>
            <a:endParaRPr lang="en-GB" altLang="en-US" dirty="0"/>
          </a:p>
        </p:txBody>
      </p:sp>
      <p:sp>
        <p:nvSpPr>
          <p:cNvPr id="8" name="Rectangle 7"/>
          <p:cNvSpPr/>
          <p:nvPr/>
        </p:nvSpPr>
        <p:spPr>
          <a:xfrm>
            <a:off x="990599" y="4824274"/>
            <a:ext cx="4334934" cy="923330"/>
          </a:xfrm>
          <a:prstGeom prst="rect">
            <a:avLst/>
          </a:prstGeom>
        </p:spPr>
        <p:txBody>
          <a:bodyPr wrap="square">
            <a:spAutoFit/>
          </a:bodyPr>
          <a:lstStyle/>
          <a:p>
            <a:pPr marL="285750" indent="-285750">
              <a:buFont typeface="Arial" panose="020B0604020202020204" pitchFamily="34" charset="0"/>
              <a:buChar char="•"/>
              <a:defRPr/>
            </a:pPr>
            <a:r>
              <a:rPr lang="en-GB" altLang="en-US" dirty="0"/>
              <a:t>What does it look like? Does it look like it belongs to the fauvism movement?</a:t>
            </a:r>
          </a:p>
        </p:txBody>
      </p:sp>
    </p:spTree>
    <p:extLst>
      <p:ext uri="{BB962C8B-B14F-4D97-AF65-F5344CB8AC3E}">
        <p14:creationId xmlns:p14="http://schemas.microsoft.com/office/powerpoint/2010/main" val="9722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50" charset="0"/>
              </a:rPr>
              <a:t>Glossary</a:t>
            </a:r>
            <a:endParaRPr lang="en-GB" dirty="0"/>
          </a:p>
        </p:txBody>
      </p:sp>
      <p:sp>
        <p:nvSpPr>
          <p:cNvPr id="5" name="Oval 4"/>
          <p:cNvSpPr/>
          <p:nvPr/>
        </p:nvSpPr>
        <p:spPr>
          <a:xfrm>
            <a:off x="1324452" y="2121744"/>
            <a:ext cx="6409267" cy="195546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22671" y="1454203"/>
            <a:ext cx="6257062" cy="3416320"/>
          </a:xfrm>
          <a:prstGeom prst="rect">
            <a:avLst/>
          </a:prstGeom>
        </p:spPr>
        <p:txBody>
          <a:bodyPr wrap="square">
            <a:spAutoFit/>
          </a:bodyPr>
          <a:lstStyle/>
          <a:p>
            <a:r>
              <a:rPr lang="en-GB" altLang="en-US" b="1" dirty="0"/>
              <a:t>Avant-garde</a:t>
            </a:r>
            <a:r>
              <a:rPr lang="en-GB" altLang="en-US" dirty="0"/>
              <a:t> – The name given to new and experimental ideas in art</a:t>
            </a:r>
            <a:r>
              <a:rPr lang="en-GB" altLang="en-US" dirty="0" smtClean="0"/>
              <a:t>.</a:t>
            </a:r>
          </a:p>
          <a:p>
            <a:endParaRPr lang="en-GB" altLang="en-US" dirty="0"/>
          </a:p>
          <a:p>
            <a:r>
              <a:rPr lang="en-GB" altLang="en-US" b="1" dirty="0"/>
              <a:t>Derogatory</a:t>
            </a:r>
            <a:r>
              <a:rPr lang="en-GB" altLang="en-US" dirty="0"/>
              <a:t> – To say something that is meant to be critical </a:t>
            </a:r>
            <a:r>
              <a:rPr lang="en-GB" altLang="en-US" dirty="0" smtClean="0"/>
              <a:t>or disrespectful.</a:t>
            </a:r>
          </a:p>
          <a:p>
            <a:endParaRPr lang="en-GB" altLang="en-US" dirty="0"/>
          </a:p>
          <a:p>
            <a:r>
              <a:rPr lang="en-GB" altLang="en-US" b="1" dirty="0"/>
              <a:t>Expressionism</a:t>
            </a:r>
            <a:r>
              <a:rPr lang="en-GB" altLang="en-US" dirty="0"/>
              <a:t> – This was a 20</a:t>
            </a:r>
            <a:r>
              <a:rPr lang="en-GB" altLang="en-US" baseline="30000" dirty="0"/>
              <a:t>th</a:t>
            </a:r>
            <a:r>
              <a:rPr lang="en-GB" altLang="en-US" dirty="0"/>
              <a:t> </a:t>
            </a:r>
            <a:r>
              <a:rPr lang="en-GB" altLang="en-US" dirty="0" smtClean="0"/>
              <a:t>century </a:t>
            </a:r>
            <a:r>
              <a:rPr lang="en-GB" altLang="en-US" dirty="0"/>
              <a:t>art movement where artists expressed emotion through their painting</a:t>
            </a:r>
            <a:r>
              <a:rPr lang="en-GB" altLang="en-US" dirty="0" smtClean="0"/>
              <a:t>.</a:t>
            </a:r>
          </a:p>
          <a:p>
            <a:endParaRPr lang="en-GB" altLang="en-US" dirty="0"/>
          </a:p>
          <a:p>
            <a:r>
              <a:rPr lang="en-GB" altLang="en-US" b="1" dirty="0"/>
              <a:t>Les Fauves </a:t>
            </a:r>
            <a:r>
              <a:rPr lang="en-GB" altLang="en-US" dirty="0"/>
              <a:t>– This is French for ‘wild beasts</a:t>
            </a:r>
            <a:r>
              <a:rPr lang="en-GB" altLang="en-US" dirty="0" smtClean="0"/>
              <a:t>’.</a:t>
            </a:r>
          </a:p>
          <a:p>
            <a:endParaRPr lang="en-GB" altLang="en-US" b="1" dirty="0"/>
          </a:p>
          <a:p>
            <a:r>
              <a:rPr lang="en-GB" altLang="en-US" b="1" dirty="0" smtClean="0"/>
              <a:t>Spontaneity</a:t>
            </a:r>
            <a:r>
              <a:rPr lang="en-GB" altLang="en-US" dirty="0" smtClean="0"/>
              <a:t> </a:t>
            </a:r>
            <a:r>
              <a:rPr lang="en-GB" altLang="en-US" dirty="0"/>
              <a:t>– To take an unplanned course of action.</a:t>
            </a:r>
          </a:p>
        </p:txBody>
      </p:sp>
      <p:grpSp>
        <p:nvGrpSpPr>
          <p:cNvPr id="10" name="Group 9"/>
          <p:cNvGrpSpPr/>
          <p:nvPr/>
        </p:nvGrpSpPr>
        <p:grpSpPr>
          <a:xfrm>
            <a:off x="7055335" y="1439348"/>
            <a:ext cx="1813401" cy="601134"/>
            <a:chOff x="7055335" y="1439348"/>
            <a:chExt cx="1813401" cy="601134"/>
          </a:xfrm>
        </p:grpSpPr>
        <p:sp>
          <p:nvSpPr>
            <p:cNvPr id="8" name="Right Arrow 7"/>
            <p:cNvSpPr/>
            <p:nvPr/>
          </p:nvSpPr>
          <p:spPr>
            <a:xfrm rot="10800000">
              <a:off x="7055335" y="1439348"/>
              <a:ext cx="1213610" cy="601134"/>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408334" y="1554463"/>
              <a:ext cx="1460402" cy="369332"/>
            </a:xfrm>
            <a:prstGeom prst="rect">
              <a:avLst/>
            </a:prstGeom>
            <a:noFill/>
          </p:spPr>
          <p:txBody>
            <a:bodyPr wrap="square" rtlCol="0">
              <a:spAutoFit/>
            </a:bodyPr>
            <a:lstStyle/>
            <a:p>
              <a:r>
                <a:rPr lang="en-GB" dirty="0">
                  <a:solidFill>
                    <a:schemeClr val="bg1"/>
                  </a:solidFill>
                </a:rPr>
                <a:t>b</a:t>
              </a:r>
              <a:r>
                <a:rPr lang="en-GB" dirty="0" smtClean="0">
                  <a:solidFill>
                    <a:schemeClr val="bg1"/>
                  </a:solidFill>
                </a:rPr>
                <a:t>ack </a:t>
              </a:r>
              <a:endParaRPr lang="en-GB" dirty="0">
                <a:solidFill>
                  <a:schemeClr val="bg1"/>
                </a:solidFill>
              </a:endParaRPr>
            </a:p>
          </p:txBody>
        </p:sp>
      </p:grpSp>
      <p:sp>
        <p:nvSpPr>
          <p:cNvPr id="11" name="Rectangle 10">
            <a:hlinkClick r:id="rId2" action="ppaction://hlinksldjump"/>
          </p:cNvPr>
          <p:cNvSpPr/>
          <p:nvPr/>
        </p:nvSpPr>
        <p:spPr>
          <a:xfrm>
            <a:off x="7015736" y="1411868"/>
            <a:ext cx="1470762" cy="66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7055335" y="2280001"/>
            <a:ext cx="1813401" cy="601134"/>
            <a:chOff x="7055335" y="1439348"/>
            <a:chExt cx="1813401" cy="601134"/>
          </a:xfrm>
        </p:grpSpPr>
        <p:sp>
          <p:nvSpPr>
            <p:cNvPr id="13" name="Right Arrow 12"/>
            <p:cNvSpPr/>
            <p:nvPr/>
          </p:nvSpPr>
          <p:spPr>
            <a:xfrm rot="10800000">
              <a:off x="7055335" y="1439348"/>
              <a:ext cx="1213610" cy="601134"/>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408334" y="1554463"/>
              <a:ext cx="1460402" cy="369332"/>
            </a:xfrm>
            <a:prstGeom prst="rect">
              <a:avLst/>
            </a:prstGeom>
            <a:noFill/>
          </p:spPr>
          <p:txBody>
            <a:bodyPr wrap="square" rtlCol="0">
              <a:spAutoFit/>
            </a:bodyPr>
            <a:lstStyle/>
            <a:p>
              <a:r>
                <a:rPr lang="en-GB" dirty="0">
                  <a:solidFill>
                    <a:schemeClr val="bg1"/>
                  </a:solidFill>
                </a:rPr>
                <a:t>b</a:t>
              </a:r>
              <a:r>
                <a:rPr lang="en-GB" dirty="0" smtClean="0">
                  <a:solidFill>
                    <a:schemeClr val="bg1"/>
                  </a:solidFill>
                </a:rPr>
                <a:t>ack </a:t>
              </a:r>
              <a:endParaRPr lang="en-GB" dirty="0">
                <a:solidFill>
                  <a:schemeClr val="bg1"/>
                </a:solidFill>
              </a:endParaRPr>
            </a:p>
          </p:txBody>
        </p:sp>
      </p:grpSp>
      <p:sp>
        <p:nvSpPr>
          <p:cNvPr id="15" name="Rectangle 14">
            <a:hlinkClick r:id="rId3" action="ppaction://hlinksldjump"/>
          </p:cNvPr>
          <p:cNvSpPr/>
          <p:nvPr/>
        </p:nvSpPr>
        <p:spPr>
          <a:xfrm>
            <a:off x="7032670" y="2269455"/>
            <a:ext cx="1470762" cy="66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7055335" y="3097052"/>
            <a:ext cx="1813401" cy="601134"/>
            <a:chOff x="7055335" y="1439348"/>
            <a:chExt cx="1813401" cy="601134"/>
          </a:xfrm>
        </p:grpSpPr>
        <p:sp>
          <p:nvSpPr>
            <p:cNvPr id="17" name="Right Arrow 16"/>
            <p:cNvSpPr/>
            <p:nvPr/>
          </p:nvSpPr>
          <p:spPr>
            <a:xfrm rot="10800000">
              <a:off x="7055335" y="1439348"/>
              <a:ext cx="1213610" cy="601134"/>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408334" y="1554463"/>
              <a:ext cx="1460402" cy="369332"/>
            </a:xfrm>
            <a:prstGeom prst="rect">
              <a:avLst/>
            </a:prstGeom>
            <a:noFill/>
          </p:spPr>
          <p:txBody>
            <a:bodyPr wrap="square" rtlCol="0">
              <a:spAutoFit/>
            </a:bodyPr>
            <a:lstStyle/>
            <a:p>
              <a:r>
                <a:rPr lang="en-GB" dirty="0">
                  <a:solidFill>
                    <a:schemeClr val="bg1"/>
                  </a:solidFill>
                </a:rPr>
                <a:t>b</a:t>
              </a:r>
              <a:r>
                <a:rPr lang="en-GB" dirty="0" smtClean="0">
                  <a:solidFill>
                    <a:schemeClr val="bg1"/>
                  </a:solidFill>
                </a:rPr>
                <a:t>ack </a:t>
              </a:r>
              <a:endParaRPr lang="en-GB" dirty="0">
                <a:solidFill>
                  <a:schemeClr val="bg1"/>
                </a:solidFill>
              </a:endParaRPr>
            </a:p>
          </p:txBody>
        </p:sp>
      </p:grpSp>
      <p:sp>
        <p:nvSpPr>
          <p:cNvPr id="19" name="Rectangle 18">
            <a:hlinkClick r:id="rId4" action="ppaction://hlinksldjump"/>
          </p:cNvPr>
          <p:cNvSpPr/>
          <p:nvPr/>
        </p:nvSpPr>
        <p:spPr>
          <a:xfrm>
            <a:off x="7015736" y="3069572"/>
            <a:ext cx="1470762" cy="66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7055335" y="3808951"/>
            <a:ext cx="1813401" cy="601134"/>
            <a:chOff x="7055335" y="1439348"/>
            <a:chExt cx="1813401" cy="601134"/>
          </a:xfrm>
        </p:grpSpPr>
        <p:sp>
          <p:nvSpPr>
            <p:cNvPr id="21" name="Right Arrow 20"/>
            <p:cNvSpPr/>
            <p:nvPr/>
          </p:nvSpPr>
          <p:spPr>
            <a:xfrm rot="10800000">
              <a:off x="7055335" y="1439348"/>
              <a:ext cx="1213610" cy="601134"/>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408334" y="1554463"/>
              <a:ext cx="1460402" cy="369332"/>
            </a:xfrm>
            <a:prstGeom prst="rect">
              <a:avLst/>
            </a:prstGeom>
            <a:noFill/>
          </p:spPr>
          <p:txBody>
            <a:bodyPr wrap="square" rtlCol="0">
              <a:spAutoFit/>
            </a:bodyPr>
            <a:lstStyle/>
            <a:p>
              <a:r>
                <a:rPr lang="en-GB" dirty="0">
                  <a:solidFill>
                    <a:schemeClr val="bg1"/>
                  </a:solidFill>
                </a:rPr>
                <a:t>b</a:t>
              </a:r>
              <a:r>
                <a:rPr lang="en-GB" dirty="0" smtClean="0">
                  <a:solidFill>
                    <a:schemeClr val="bg1"/>
                  </a:solidFill>
                </a:rPr>
                <a:t>ack </a:t>
              </a:r>
              <a:endParaRPr lang="en-GB" dirty="0">
                <a:solidFill>
                  <a:schemeClr val="bg1"/>
                </a:solidFill>
              </a:endParaRPr>
            </a:p>
          </p:txBody>
        </p:sp>
      </p:grpSp>
      <p:sp>
        <p:nvSpPr>
          <p:cNvPr id="23" name="Rectangle 22">
            <a:hlinkClick r:id="rId3" action="ppaction://hlinksldjump"/>
          </p:cNvPr>
          <p:cNvSpPr/>
          <p:nvPr/>
        </p:nvSpPr>
        <p:spPr>
          <a:xfrm>
            <a:off x="6998802" y="3789586"/>
            <a:ext cx="1470762" cy="66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7055335" y="4501534"/>
            <a:ext cx="1813401" cy="601134"/>
            <a:chOff x="7055335" y="1439348"/>
            <a:chExt cx="1813401" cy="601134"/>
          </a:xfrm>
        </p:grpSpPr>
        <p:sp>
          <p:nvSpPr>
            <p:cNvPr id="25" name="Right Arrow 24"/>
            <p:cNvSpPr/>
            <p:nvPr/>
          </p:nvSpPr>
          <p:spPr>
            <a:xfrm rot="10800000">
              <a:off x="7055335" y="1439348"/>
              <a:ext cx="1213610" cy="601134"/>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408334" y="1554463"/>
              <a:ext cx="1460402" cy="369332"/>
            </a:xfrm>
            <a:prstGeom prst="rect">
              <a:avLst/>
            </a:prstGeom>
            <a:noFill/>
          </p:spPr>
          <p:txBody>
            <a:bodyPr wrap="square" rtlCol="0">
              <a:spAutoFit/>
            </a:bodyPr>
            <a:lstStyle/>
            <a:p>
              <a:r>
                <a:rPr lang="en-GB" dirty="0">
                  <a:solidFill>
                    <a:schemeClr val="bg1"/>
                  </a:solidFill>
                </a:rPr>
                <a:t>b</a:t>
              </a:r>
              <a:r>
                <a:rPr lang="en-GB" dirty="0" smtClean="0">
                  <a:solidFill>
                    <a:schemeClr val="bg1"/>
                  </a:solidFill>
                </a:rPr>
                <a:t>ack </a:t>
              </a:r>
              <a:endParaRPr lang="en-GB" dirty="0">
                <a:solidFill>
                  <a:schemeClr val="bg1"/>
                </a:solidFill>
              </a:endParaRPr>
            </a:p>
          </p:txBody>
        </p:sp>
      </p:grpSp>
      <p:sp>
        <p:nvSpPr>
          <p:cNvPr id="27" name="Rectangle 26">
            <a:hlinkClick r:id="rId4" action="ppaction://hlinksldjump"/>
          </p:cNvPr>
          <p:cNvSpPr/>
          <p:nvPr/>
        </p:nvSpPr>
        <p:spPr>
          <a:xfrm>
            <a:off x="7015736" y="4490988"/>
            <a:ext cx="1470762" cy="66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942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172</TotalTime>
  <Words>573</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Tuffy</vt:lpstr>
      <vt:lpstr>Tuffy-TTF</vt:lpstr>
      <vt:lpstr>Calibri</vt:lpstr>
      <vt:lpstr>Twinkl</vt:lpstr>
      <vt:lpstr>Office Theme</vt:lpstr>
      <vt:lpstr>PowerPoint Presentation</vt:lpstr>
      <vt:lpstr>What Is Fauvism?</vt:lpstr>
      <vt:lpstr>How and Why Did Fauvism Arise?</vt:lpstr>
      <vt:lpstr>Characteristics of Fauvism</vt:lpstr>
      <vt:lpstr>Critics</vt:lpstr>
      <vt:lpstr>Well-Known Work</vt:lpstr>
      <vt:lpstr>Try It Yourself</vt:lpstr>
      <vt:lpstr>Glossary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Claire Kerekes</cp:lastModifiedBy>
  <cp:revision>13</cp:revision>
  <dcterms:created xsi:type="dcterms:W3CDTF">2019-04-30T09:03:36Z</dcterms:created>
  <dcterms:modified xsi:type="dcterms:W3CDTF">2019-05-15T07:00:04Z</dcterms:modified>
</cp:coreProperties>
</file>