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74" r:id="rId2"/>
    <p:sldId id="263" r:id="rId3"/>
    <p:sldId id="26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67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assoon Infant Rg" panose="02000503030000020003" charset="0"/>
      <p:regular r:id="rId39"/>
      <p:bold r:id="rId40"/>
    </p:embeddedFont>
    <p:embeddedFont>
      <p:font typeface="Twinkl" panose="020B060402020202020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0"/>
    <a:srgbClr val="AFDEF9"/>
    <a:srgbClr val="85BD33"/>
    <a:srgbClr val="CFE09B"/>
    <a:srgbClr val="EA516C"/>
    <a:srgbClr val="F9CBCB"/>
    <a:srgbClr val="FDD182"/>
    <a:srgbClr val="FFB700"/>
    <a:srgbClr val="FFEDAA"/>
    <a:srgbClr val="49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31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976" y="1532300"/>
            <a:ext cx="3543300" cy="500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Foods</a:t>
            </a:r>
          </a:p>
        </p:txBody>
      </p:sp>
      <p:sp>
        <p:nvSpPr>
          <p:cNvPr id="20" name="TextBox 8"/>
          <p:cNvSpPr>
            <a:spLocks noChangeArrowheads="1"/>
          </p:cNvSpPr>
          <p:nvPr/>
        </p:nvSpPr>
        <p:spPr bwMode="auto">
          <a:xfrm>
            <a:off x="3865563" y="1482725"/>
            <a:ext cx="138430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Yorkshire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Rhubarb</a:t>
            </a:r>
          </a:p>
        </p:txBody>
      </p:sp>
      <p:sp>
        <p:nvSpPr>
          <p:cNvPr id="21" name="TextBox 9"/>
          <p:cNvSpPr>
            <a:spLocks noChangeArrowheads="1"/>
          </p:cNvSpPr>
          <p:nvPr/>
        </p:nvSpPr>
        <p:spPr bwMode="auto">
          <a:xfrm>
            <a:off x="5507038" y="2106613"/>
            <a:ext cx="1711325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Lincolnshire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Peas, Pork</a:t>
            </a:r>
          </a:p>
        </p:txBody>
      </p:sp>
      <p:sp>
        <p:nvSpPr>
          <p:cNvPr id="22" name="TextBox 10"/>
          <p:cNvSpPr>
            <a:spLocks noChangeArrowheads="1"/>
          </p:cNvSpPr>
          <p:nvPr/>
        </p:nvSpPr>
        <p:spPr bwMode="auto">
          <a:xfrm>
            <a:off x="1133476" y="2405063"/>
            <a:ext cx="2520950" cy="10215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Gloucestershire and the Cotswolds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Rapeseed and Salmon</a:t>
            </a:r>
          </a:p>
        </p:txBody>
      </p:sp>
      <p:sp>
        <p:nvSpPr>
          <p:cNvPr id="23" name="TextBox 11"/>
          <p:cNvSpPr>
            <a:spLocks noChangeArrowheads="1"/>
          </p:cNvSpPr>
          <p:nvPr/>
        </p:nvSpPr>
        <p:spPr bwMode="auto">
          <a:xfrm>
            <a:off x="6156325" y="3014663"/>
            <a:ext cx="1438275" cy="1022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South East and Kent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Cherries</a:t>
            </a:r>
          </a:p>
        </p:txBody>
      </p:sp>
      <p:sp>
        <p:nvSpPr>
          <p:cNvPr id="24" name="TextBox 12"/>
          <p:cNvSpPr>
            <a:spLocks noChangeArrowheads="1"/>
          </p:cNvSpPr>
          <p:nvPr/>
        </p:nvSpPr>
        <p:spPr bwMode="auto">
          <a:xfrm>
            <a:off x="6316663" y="4621213"/>
            <a:ext cx="1357312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Sussex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Dover Sole</a:t>
            </a:r>
          </a:p>
        </p:txBody>
      </p:sp>
      <p:sp>
        <p:nvSpPr>
          <p:cNvPr id="25" name="TextBox 13"/>
          <p:cNvSpPr>
            <a:spLocks noChangeArrowheads="1"/>
          </p:cNvSpPr>
          <p:nvPr/>
        </p:nvSpPr>
        <p:spPr bwMode="auto">
          <a:xfrm>
            <a:off x="3548063" y="5605463"/>
            <a:ext cx="145415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Hampshire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Truffles</a:t>
            </a:r>
          </a:p>
        </p:txBody>
      </p:sp>
      <p:sp>
        <p:nvSpPr>
          <p:cNvPr id="26" name="TextBox 15"/>
          <p:cNvSpPr>
            <a:spLocks noChangeArrowheads="1"/>
          </p:cNvSpPr>
          <p:nvPr/>
        </p:nvSpPr>
        <p:spPr bwMode="auto">
          <a:xfrm>
            <a:off x="1284288" y="4967288"/>
            <a:ext cx="131445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Cornwall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Tea</a:t>
            </a:r>
          </a:p>
        </p:txBody>
      </p:sp>
      <p:sp>
        <p:nvSpPr>
          <p:cNvPr id="27" name="TextBox 16"/>
          <p:cNvSpPr>
            <a:spLocks noChangeArrowheads="1"/>
          </p:cNvSpPr>
          <p:nvPr/>
        </p:nvSpPr>
        <p:spPr bwMode="auto">
          <a:xfrm>
            <a:off x="5157788" y="5567363"/>
            <a:ext cx="179705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Isle of Wight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Tomatoes</a:t>
            </a:r>
          </a:p>
        </p:txBody>
      </p:sp>
      <p:sp>
        <p:nvSpPr>
          <p:cNvPr id="28" name="TextBox 17"/>
          <p:cNvSpPr>
            <a:spLocks noChangeArrowheads="1"/>
          </p:cNvSpPr>
          <p:nvPr/>
        </p:nvSpPr>
        <p:spPr bwMode="auto">
          <a:xfrm>
            <a:off x="1262063" y="3659188"/>
            <a:ext cx="1787526" cy="7150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Devon</a:t>
            </a:r>
            <a:r>
              <a:rPr lang="en-GB" altLang="en-US" sz="1800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Clotted Cream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654425" y="2916238"/>
            <a:ext cx="917575" cy="1741487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4570413"/>
            <a:ext cx="6080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stCxn id="32" idx="7"/>
          </p:cNvCxnSpPr>
          <p:nvPr/>
        </p:nvCxnSpPr>
        <p:spPr>
          <a:xfrm flipH="1">
            <a:off x="4324350" y="5119688"/>
            <a:ext cx="490538" cy="485775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5500" y="5089525"/>
            <a:ext cx="209550" cy="209550"/>
          </a:xfrm>
          <a:prstGeom prst="ellips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5" name="Straight Connector 34"/>
          <p:cNvCxnSpPr>
            <a:stCxn id="20" idx="2"/>
          </p:cNvCxnSpPr>
          <p:nvPr/>
        </p:nvCxnSpPr>
        <p:spPr>
          <a:xfrm>
            <a:off x="4557713" y="2197100"/>
            <a:ext cx="287337" cy="1082675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0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550" y="3014663"/>
            <a:ext cx="3825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H="1">
            <a:off x="5349875" y="2827338"/>
            <a:ext cx="952500" cy="842962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0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13" y="3595688"/>
            <a:ext cx="4651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4979988" y="5397500"/>
            <a:ext cx="1054100" cy="165100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06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275" y="5289550"/>
            <a:ext cx="2428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>
            <a:endCxn id="28" idx="2"/>
          </p:cNvCxnSpPr>
          <p:nvPr/>
        </p:nvCxnSpPr>
        <p:spPr>
          <a:xfrm flipH="1" flipV="1">
            <a:off x="2155826" y="4374277"/>
            <a:ext cx="1535112" cy="1023223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06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5207000"/>
            <a:ext cx="407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/>
          <p:cNvCxnSpPr/>
          <p:nvPr/>
        </p:nvCxnSpPr>
        <p:spPr>
          <a:xfrm flipV="1">
            <a:off x="5581650" y="4037013"/>
            <a:ext cx="1293813" cy="908050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06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425" y="4559300"/>
            <a:ext cx="3794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/>
          <p:cNvCxnSpPr>
            <a:endCxn id="26" idx="3"/>
          </p:cNvCxnSpPr>
          <p:nvPr/>
        </p:nvCxnSpPr>
        <p:spPr>
          <a:xfrm flipH="1" flipV="1">
            <a:off x="2598738" y="5324475"/>
            <a:ext cx="700087" cy="441325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07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63" y="5521325"/>
            <a:ext cx="454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V="1">
            <a:off x="5497513" y="4978400"/>
            <a:ext cx="819150" cy="238125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3" y="5064125"/>
            <a:ext cx="6032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1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869040" y="1387551"/>
            <a:ext cx="5408059" cy="4851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220" y="1706893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53662" y="2881986"/>
            <a:ext cx="2381154" cy="3366414"/>
            <a:chOff x="2748360" y="3096172"/>
            <a:chExt cx="2381154" cy="336641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England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0286" y="4278871"/>
            <a:ext cx="2711744" cy="1243185"/>
            <a:chOff x="2357725" y="4509835"/>
            <a:chExt cx="2711744" cy="1243185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357725" y="538368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Wales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9704" y="1692906"/>
            <a:ext cx="2417949" cy="2059410"/>
            <a:chOff x="3788754" y="1907092"/>
            <a:chExt cx="2417949" cy="2059410"/>
          </a:xfrm>
        </p:grpSpPr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Scotland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4555" y="2797278"/>
            <a:ext cx="1729811" cy="1268018"/>
            <a:chOff x="2583605" y="3011464"/>
            <a:chExt cx="1729811" cy="1268018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Northern Ireland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Wales</a:t>
            </a:r>
          </a:p>
        </p:txBody>
      </p:sp>
      <p:sp>
        <p:nvSpPr>
          <p:cNvPr id="15" name="Oval 14"/>
          <p:cNvSpPr/>
          <p:nvPr/>
        </p:nvSpPr>
        <p:spPr>
          <a:xfrm>
            <a:off x="4067508" y="3986008"/>
            <a:ext cx="1316183" cy="1444761"/>
          </a:xfrm>
          <a:prstGeom prst="ellipse">
            <a:avLst/>
          </a:prstGeom>
          <a:noFill/>
          <a:ln w="38100">
            <a:solidFill>
              <a:srgbClr val="E8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2" y="1473201"/>
            <a:ext cx="3893085" cy="25908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Features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</a:t>
            </a:r>
            <a:r>
              <a:rPr lang="en-GB" altLang="en-US" sz="800" dirty="0" err="1">
                <a:latin typeface="+mn-lt"/>
              </a:rPr>
              <a:t>erwlas</a:t>
            </a:r>
            <a:r>
              <a:rPr lang="en-GB" altLang="en-US" sz="800" dirty="0">
                <a:latin typeface="+mn-lt"/>
              </a:rPr>
              <a:t> and ...Like Clockwork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0" y="3545912"/>
            <a:ext cx="2619905" cy="2619905"/>
          </a:xfrm>
          <a:prstGeom prst="ellipse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Snowdon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The highest mountain in Wales at 1,085 metres above sea level.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24" y="3545912"/>
            <a:ext cx="3829051" cy="2543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801896" y="1473201"/>
            <a:ext cx="2457351" cy="2457351"/>
          </a:xfrm>
          <a:prstGeom prst="ellipse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 err="1">
                <a:solidFill>
                  <a:schemeClr val="tx1"/>
                </a:solidFill>
              </a:rPr>
              <a:t>Pistyll</a:t>
            </a:r>
            <a:r>
              <a:rPr lang="en-GB" altLang="en-US" b="1" dirty="0">
                <a:solidFill>
                  <a:schemeClr val="tx1"/>
                </a:solidFill>
              </a:rPr>
              <a:t> </a:t>
            </a:r>
            <a:r>
              <a:rPr lang="en-GB" altLang="en-US" b="1" dirty="0" err="1">
                <a:solidFill>
                  <a:schemeClr val="tx1"/>
                </a:solidFill>
              </a:rPr>
              <a:t>Rhaeadr</a:t>
            </a:r>
            <a:r>
              <a:rPr lang="en-GB" altLang="en-US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An 80 metre high waterfall.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20" y="1420679"/>
            <a:ext cx="3919114" cy="25776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Features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Suzanne </a:t>
            </a:r>
            <a:r>
              <a:rPr lang="en-GB" altLang="en-US" sz="800" dirty="0" err="1">
                <a:latin typeface="+mn-lt"/>
              </a:rPr>
              <a:t>Gielis</a:t>
            </a:r>
            <a:r>
              <a:rPr lang="en-GB" altLang="en-US" sz="800" dirty="0">
                <a:latin typeface="+mn-lt"/>
              </a:rPr>
              <a:t> and </a:t>
            </a:r>
            <a:r>
              <a:rPr lang="en-GB" altLang="en-US" sz="800" dirty="0" err="1">
                <a:latin typeface="+mn-lt"/>
              </a:rPr>
              <a:t>markhealey</a:t>
            </a:r>
            <a:r>
              <a:rPr lang="en-GB" altLang="en-US" sz="800" dirty="0">
                <a:latin typeface="+mn-lt"/>
              </a:rPr>
              <a:t>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0" y="3545912"/>
            <a:ext cx="2619905" cy="2619905"/>
          </a:xfrm>
          <a:prstGeom prst="ellipse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Conwy Castle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medieval fortress in Conwy on the North Coast of Wales, built by Edward I.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713" y="3195251"/>
            <a:ext cx="3960754" cy="2970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566348" y="1232912"/>
            <a:ext cx="2825119" cy="2765425"/>
          </a:xfrm>
          <a:prstGeom prst="ellipse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The Principality Stadium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national stadium of Wales located in the Welsh capital city of Cardiff.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Welsh Foods</a:t>
            </a:r>
          </a:p>
        </p:txBody>
      </p:sp>
      <p:pic>
        <p:nvPicPr>
          <p:cNvPr id="3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825" y="2198688"/>
            <a:ext cx="24463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8"/>
          <p:cNvSpPr>
            <a:spLocks noChangeArrowheads="1"/>
          </p:cNvSpPr>
          <p:nvPr/>
        </p:nvSpPr>
        <p:spPr bwMode="auto">
          <a:xfrm>
            <a:off x="4918075" y="2105025"/>
            <a:ext cx="1654175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E84C4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Welsh Lamb</a:t>
            </a:r>
          </a:p>
        </p:txBody>
      </p:sp>
      <p:sp>
        <p:nvSpPr>
          <p:cNvPr id="49" name="TextBox 8"/>
          <p:cNvSpPr>
            <a:spLocks noChangeArrowheads="1"/>
          </p:cNvSpPr>
          <p:nvPr/>
        </p:nvSpPr>
        <p:spPr bwMode="auto">
          <a:xfrm>
            <a:off x="1895475" y="3259138"/>
            <a:ext cx="2190750" cy="1020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E84C4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Welsh Coastline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Seaweed, Laver, Cockles</a:t>
            </a:r>
          </a:p>
        </p:txBody>
      </p:sp>
      <p:sp>
        <p:nvSpPr>
          <p:cNvPr id="51" name="TextBox 8"/>
          <p:cNvSpPr>
            <a:spLocks noChangeArrowheads="1"/>
          </p:cNvSpPr>
          <p:nvPr/>
        </p:nvSpPr>
        <p:spPr bwMode="auto">
          <a:xfrm>
            <a:off x="4972050" y="5133975"/>
            <a:ext cx="2063750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E84C4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Welsh Rarebit</a:t>
            </a:r>
          </a:p>
        </p:txBody>
      </p:sp>
      <p:pic>
        <p:nvPicPr>
          <p:cNvPr id="5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26066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613" y="3538538"/>
            <a:ext cx="48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71249">
            <a:off x="4360863" y="3822700"/>
            <a:ext cx="4889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95112">
            <a:off x="4149725" y="4067175"/>
            <a:ext cx="4889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5" y="443388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588" y="4513263"/>
            <a:ext cx="9239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3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869040" y="1387551"/>
            <a:ext cx="5408059" cy="4851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220" y="1706893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53662" y="2881986"/>
            <a:ext cx="2381154" cy="3366414"/>
            <a:chOff x="2748360" y="3096172"/>
            <a:chExt cx="2381154" cy="336641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England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71463" y="4278871"/>
            <a:ext cx="2570567" cy="1108336"/>
            <a:chOff x="2498902" y="4509835"/>
            <a:chExt cx="2570567" cy="1108336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498902" y="5248839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Wales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9704" y="1692906"/>
            <a:ext cx="2417949" cy="2059410"/>
            <a:chOff x="3788754" y="1907092"/>
            <a:chExt cx="2417949" cy="2059410"/>
          </a:xfrm>
        </p:grpSpPr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Scotland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4555" y="2797278"/>
            <a:ext cx="1729811" cy="1268018"/>
            <a:chOff x="2583605" y="3011464"/>
            <a:chExt cx="1729811" cy="1268018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Northern Ireland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Ireland</a:t>
            </a:r>
          </a:p>
        </p:txBody>
      </p:sp>
      <p:sp>
        <p:nvSpPr>
          <p:cNvPr id="15" name="Oval 14"/>
          <p:cNvSpPr/>
          <p:nvPr/>
        </p:nvSpPr>
        <p:spPr>
          <a:xfrm>
            <a:off x="3385931" y="3237050"/>
            <a:ext cx="1198960" cy="1061341"/>
          </a:xfrm>
          <a:prstGeom prst="ellipse">
            <a:avLst/>
          </a:prstGeom>
          <a:noFill/>
          <a:ln w="38100">
            <a:solidFill>
              <a:srgbClr val="D81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620" y="1448186"/>
            <a:ext cx="4721337" cy="2596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Physical Features</a:t>
            </a:r>
            <a:endParaRPr lang="en-GB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</a:t>
            </a:r>
            <a:r>
              <a:rPr lang="en-GB" altLang="en-US" sz="800" dirty="0" err="1">
                <a:latin typeface="+mn-lt"/>
              </a:rPr>
              <a:t>facildeuntar</a:t>
            </a:r>
            <a:r>
              <a:rPr lang="en-GB" altLang="en-US" sz="800" dirty="0">
                <a:latin typeface="+mn-lt"/>
              </a:rPr>
              <a:t> and </a:t>
            </a:r>
            <a:r>
              <a:rPr lang="en-GB" altLang="en-US" sz="800" dirty="0" err="1">
                <a:latin typeface="+mn-lt"/>
              </a:rPr>
              <a:t>leateds</a:t>
            </a:r>
            <a:r>
              <a:rPr lang="en-GB" altLang="en-US" sz="800" dirty="0">
                <a:latin typeface="+mn-lt"/>
              </a:rPr>
              <a:t>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0" y="3545912"/>
            <a:ext cx="2819930" cy="2819930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Lough Neagh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freshwater lake, it is the largest lake in Northern Ireland.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486" y="3376078"/>
            <a:ext cx="4121373" cy="2737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553820" y="1473201"/>
            <a:ext cx="2832039" cy="2832039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Giant’s Causeway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An area of about 40,000 interlocking basalt columns caused by an ancient volcanic eruption.</a:t>
            </a:r>
          </a:p>
        </p:txBody>
      </p:sp>
    </p:spTree>
    <p:extLst>
      <p:ext uri="{BB962C8B-B14F-4D97-AF65-F5344CB8AC3E}">
        <p14:creationId xmlns:p14="http://schemas.microsoft.com/office/powerpoint/2010/main" val="14207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447" y="1366838"/>
            <a:ext cx="404812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Features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</a:t>
            </a:r>
            <a:r>
              <a:rPr lang="en-GB" altLang="en-US" sz="800" dirty="0" err="1">
                <a:latin typeface="+mn-lt"/>
              </a:rPr>
              <a:t>jonesworth</a:t>
            </a:r>
            <a:r>
              <a:rPr lang="en-GB" altLang="en-US" sz="800" dirty="0">
                <a:latin typeface="+mn-lt"/>
              </a:rPr>
              <a:t> and </a:t>
            </a:r>
            <a:r>
              <a:rPr lang="en-GB" altLang="en-US" sz="800" dirty="0" err="1">
                <a:latin typeface="+mn-lt"/>
              </a:rPr>
              <a:t>tsiubiu</a:t>
            </a:r>
            <a:r>
              <a:rPr lang="en-GB" altLang="en-US" sz="800" dirty="0">
                <a:latin typeface="+mn-lt"/>
              </a:rPr>
              <a:t>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981447" y="3622112"/>
            <a:ext cx="2353205" cy="2353205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Belfast Castle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Situated in the capital city of Belfast.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075" y="3484508"/>
            <a:ext cx="40767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258545" y="1366838"/>
            <a:ext cx="2947243" cy="2947243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Carrick-a-</a:t>
            </a:r>
            <a:r>
              <a:rPr lang="en-GB" altLang="en-US" b="1" dirty="0" err="1">
                <a:solidFill>
                  <a:schemeClr val="tx1"/>
                </a:solidFill>
              </a:rPr>
              <a:t>Rede</a:t>
            </a:r>
            <a:r>
              <a:rPr lang="en-GB" altLang="en-US" b="1" dirty="0">
                <a:solidFill>
                  <a:schemeClr val="tx1"/>
                </a:solidFill>
              </a:rPr>
              <a:t> Rope Bridge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famous rope bridge; the bridge links the mainland to the tiny island of </a:t>
            </a:r>
            <a:r>
              <a:rPr lang="en-GB" altLang="en-US" dirty="0" err="1">
                <a:solidFill>
                  <a:schemeClr val="tx1"/>
                </a:solidFill>
              </a:rPr>
              <a:t>Carrickarede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0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Ireland Foods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25" y="1841500"/>
            <a:ext cx="42386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>
            <a:spLocks noChangeArrowheads="1"/>
          </p:cNvSpPr>
          <p:nvPr/>
        </p:nvSpPr>
        <p:spPr bwMode="auto">
          <a:xfrm>
            <a:off x="3189288" y="1860550"/>
            <a:ext cx="1654175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Irish Lobster</a:t>
            </a:r>
          </a:p>
        </p:txBody>
      </p:sp>
      <p:sp>
        <p:nvSpPr>
          <p:cNvPr id="15" name="TextBox 8"/>
          <p:cNvSpPr>
            <a:spLocks noChangeArrowheads="1"/>
          </p:cNvSpPr>
          <p:nvPr/>
        </p:nvSpPr>
        <p:spPr bwMode="auto">
          <a:xfrm>
            <a:off x="1581150" y="3511550"/>
            <a:ext cx="1692275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Dexter Beef</a:t>
            </a:r>
          </a:p>
        </p:txBody>
      </p:sp>
      <p:sp>
        <p:nvSpPr>
          <p:cNvPr id="16" name="TextBox 8"/>
          <p:cNvSpPr>
            <a:spLocks noChangeArrowheads="1"/>
          </p:cNvSpPr>
          <p:nvPr/>
        </p:nvSpPr>
        <p:spPr bwMode="auto">
          <a:xfrm>
            <a:off x="5238750" y="4986338"/>
            <a:ext cx="1704975" cy="407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Soda bread</a:t>
            </a: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4184650"/>
            <a:ext cx="14112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589338"/>
            <a:ext cx="14144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5" y="2298700"/>
            <a:ext cx="13811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3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869040" y="1387551"/>
            <a:ext cx="5408059" cy="4851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95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220" y="1706893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53662" y="2881986"/>
            <a:ext cx="2381154" cy="3366414"/>
            <a:chOff x="2748360" y="3096172"/>
            <a:chExt cx="2381154" cy="336641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England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71463" y="4278871"/>
            <a:ext cx="2570567" cy="1108336"/>
            <a:chOff x="2498902" y="4509835"/>
            <a:chExt cx="2570567" cy="1108336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498902" y="5248839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Wales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9704" y="1692906"/>
            <a:ext cx="2417949" cy="2059410"/>
            <a:chOff x="3788754" y="1907092"/>
            <a:chExt cx="2417949" cy="2059410"/>
          </a:xfrm>
        </p:grpSpPr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Scotland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4555" y="2797278"/>
            <a:ext cx="1729811" cy="1268018"/>
            <a:chOff x="2583605" y="3011464"/>
            <a:chExt cx="1729811" cy="1268018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Northern Ireland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Scotland</a:t>
            </a:r>
          </a:p>
        </p:txBody>
      </p:sp>
      <p:sp>
        <p:nvSpPr>
          <p:cNvPr id="15" name="Oval 14"/>
          <p:cNvSpPr/>
          <p:nvPr/>
        </p:nvSpPr>
        <p:spPr>
          <a:xfrm>
            <a:off x="3647665" y="1676115"/>
            <a:ext cx="1839139" cy="2140191"/>
          </a:xfrm>
          <a:prstGeom prst="ellipse">
            <a:avLst/>
          </a:prstGeom>
          <a:noFill/>
          <a:ln w="38100">
            <a:solidFill>
              <a:srgbClr val="D81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learn about the United Kingdom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find the United Kingdom on a world map.</a:t>
            </a:r>
          </a:p>
          <a:p>
            <a:r>
              <a:rPr lang="en-GB" sz="1800" dirty="0">
                <a:latin typeface="Twinkl" pitchFamily="50" charset="0"/>
              </a:rPr>
              <a:t>I can find the four countries on a map of the UK.</a:t>
            </a:r>
          </a:p>
          <a:p>
            <a:r>
              <a:rPr lang="en-GB" dirty="0">
                <a:latin typeface="Twinkl" pitchFamily="50" charset="0"/>
              </a:rPr>
              <a:t>I can talk about the four countries who are part of the 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United Kingdom.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Features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</a:t>
            </a:r>
            <a:r>
              <a:rPr lang="en-GB" altLang="en-US" sz="800" dirty="0" err="1">
                <a:latin typeface="+mn-lt"/>
              </a:rPr>
              <a:t>conner</a:t>
            </a:r>
            <a:r>
              <a:rPr lang="en-GB" altLang="en-US" sz="800" dirty="0">
                <a:latin typeface="+mn-lt"/>
              </a:rPr>
              <a:t> 395 (@flickr.com) granted under creative commons licence attribution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" y="1448186"/>
            <a:ext cx="3715658" cy="278674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/>
          <p:cNvSpPr/>
          <p:nvPr/>
        </p:nvSpPr>
        <p:spPr>
          <a:xfrm>
            <a:off x="818620" y="3545912"/>
            <a:ext cx="2677055" cy="2677055"/>
          </a:xfrm>
          <a:prstGeom prst="ellipse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Ben Nevis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The highest mountain in the British Isles at 1,344 metres.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238" y="3138829"/>
            <a:ext cx="393700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682572" y="1402890"/>
            <a:ext cx="2549527" cy="2549527"/>
          </a:xfrm>
          <a:prstGeom prst="ellipse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Loch Ness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large, deep, freshwater loch extending for approximately 23 miles.</a:t>
            </a:r>
          </a:p>
        </p:txBody>
      </p:sp>
    </p:spTree>
    <p:extLst>
      <p:ext uri="{BB962C8B-B14F-4D97-AF65-F5344CB8AC3E}">
        <p14:creationId xmlns:p14="http://schemas.microsoft.com/office/powerpoint/2010/main" val="9683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20" y="1402890"/>
            <a:ext cx="3749437" cy="2812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Features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mike138 and </a:t>
            </a:r>
            <a:r>
              <a:rPr lang="en-GB" altLang="en-US" sz="800" dirty="0" err="1">
                <a:latin typeface="+mn-lt"/>
              </a:rPr>
              <a:t>kevgibbo</a:t>
            </a:r>
            <a:r>
              <a:rPr lang="en-GB" altLang="en-US" sz="800" dirty="0">
                <a:latin typeface="+mn-lt"/>
              </a:rPr>
              <a:t>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1" y="3614549"/>
            <a:ext cx="2477030" cy="2477030"/>
          </a:xfrm>
          <a:prstGeom prst="ellipse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Edinburgh Castle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historic fortress in the capital city of Edinburgh.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813" y="3353497"/>
            <a:ext cx="3981286" cy="26525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227276" y="1609726"/>
            <a:ext cx="2004824" cy="2004824"/>
          </a:xfrm>
          <a:prstGeom prst="ellipse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Glasgow Cathedral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place of worship.</a:t>
            </a:r>
          </a:p>
        </p:txBody>
      </p:sp>
    </p:spTree>
    <p:extLst>
      <p:ext uri="{BB962C8B-B14F-4D97-AF65-F5344CB8AC3E}">
        <p14:creationId xmlns:p14="http://schemas.microsoft.com/office/powerpoint/2010/main" val="17298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Scottish Foods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25" y="1374775"/>
            <a:ext cx="28956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>
            <a:spLocks noChangeArrowheads="1"/>
          </p:cNvSpPr>
          <p:nvPr/>
        </p:nvSpPr>
        <p:spPr bwMode="auto">
          <a:xfrm>
            <a:off x="5661025" y="4589463"/>
            <a:ext cx="2282825" cy="968375"/>
          </a:xfrm>
          <a:prstGeom prst="roundRect">
            <a:avLst>
              <a:gd name="adj" fmla="val 9019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Scottish Lowlands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Whisky and Raspberries</a:t>
            </a:r>
          </a:p>
        </p:txBody>
      </p:sp>
      <p:sp>
        <p:nvSpPr>
          <p:cNvPr id="12" name="TextBox 8"/>
          <p:cNvSpPr>
            <a:spLocks noChangeArrowheads="1"/>
          </p:cNvSpPr>
          <p:nvPr/>
        </p:nvSpPr>
        <p:spPr bwMode="auto">
          <a:xfrm>
            <a:off x="2905125" y="1816100"/>
            <a:ext cx="1447800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Haggis</a:t>
            </a:r>
          </a:p>
        </p:txBody>
      </p:sp>
      <p:sp>
        <p:nvSpPr>
          <p:cNvPr id="20" name="TextBox 8"/>
          <p:cNvSpPr>
            <a:spLocks noChangeArrowheads="1"/>
          </p:cNvSpPr>
          <p:nvPr/>
        </p:nvSpPr>
        <p:spPr bwMode="auto">
          <a:xfrm>
            <a:off x="2173288" y="4949825"/>
            <a:ext cx="1704975" cy="715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Scottish Shortbread</a:t>
            </a:r>
          </a:p>
        </p:txBody>
      </p:sp>
      <p:sp>
        <p:nvSpPr>
          <p:cNvPr id="21" name="TextBox 8"/>
          <p:cNvSpPr>
            <a:spLocks noChangeArrowheads="1"/>
          </p:cNvSpPr>
          <p:nvPr/>
        </p:nvSpPr>
        <p:spPr bwMode="auto">
          <a:xfrm>
            <a:off x="5376863" y="2422525"/>
            <a:ext cx="2282825" cy="677863"/>
          </a:xfrm>
          <a:prstGeom prst="roundRect">
            <a:avLst>
              <a:gd name="adj" fmla="val 9019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Scottish Highlands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Highland Cattle</a:t>
            </a:r>
          </a:p>
        </p:txBody>
      </p:sp>
      <p:sp>
        <p:nvSpPr>
          <p:cNvPr id="22" name="TextBox 8"/>
          <p:cNvSpPr>
            <a:spLocks noChangeArrowheads="1"/>
          </p:cNvSpPr>
          <p:nvPr/>
        </p:nvSpPr>
        <p:spPr bwMode="auto">
          <a:xfrm>
            <a:off x="1122363" y="3221038"/>
            <a:ext cx="2282825" cy="677862"/>
          </a:xfrm>
          <a:prstGeom prst="roundRect">
            <a:avLst>
              <a:gd name="adj" fmla="val 9019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West Coast </a:t>
            </a:r>
            <a:r>
              <a:rPr lang="en-GB" altLang="en-US" sz="1800" dirty="0">
                <a:latin typeface="+mn-lt"/>
              </a:rPr>
              <a:t>Langoustines</a:t>
            </a: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475" y="3482975"/>
            <a:ext cx="9604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4870450"/>
            <a:ext cx="9064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7713">
            <a:off x="4840288" y="4475163"/>
            <a:ext cx="3937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075" y="4475163"/>
            <a:ext cx="3921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25" y="4692650"/>
            <a:ext cx="3921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2911475"/>
            <a:ext cx="8731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1974850"/>
            <a:ext cx="7127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Weather and Climate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1776" y="1352576"/>
            <a:ext cx="7508111" cy="2914624"/>
            <a:chOff x="801776" y="1352576"/>
            <a:chExt cx="7508111" cy="2439783"/>
          </a:xfrm>
          <a:solidFill>
            <a:schemeClr val="bg1"/>
          </a:solidFill>
        </p:grpSpPr>
        <p:sp>
          <p:nvSpPr>
            <p:cNvPr id="3" name="Rounded Rectangle 2"/>
            <p:cNvSpPr/>
            <p:nvPr/>
          </p:nvSpPr>
          <p:spPr>
            <a:xfrm>
              <a:off x="801776" y="1352576"/>
              <a:ext cx="7508111" cy="2352649"/>
            </a:xfrm>
            <a:prstGeom prst="roundRect">
              <a:avLst/>
            </a:prstGeom>
            <a:grpFill/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016" y="1484035"/>
              <a:ext cx="71010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cs typeface="Arial" panose="020B0604020202020204" pitchFamily="34" charset="0"/>
                </a:rPr>
                <a:t>The United Kingdom is in the Northern Hemisphere above the Equator.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cs typeface="Arial" panose="020B0604020202020204" pitchFamily="34" charset="0"/>
                </a:rPr>
                <a:t>It is an island and surrounded by sea on all sides, this has an effect on the weather with a changeable climate from day to day.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Generally, the south is usually a little warmer than the north and the west wetter than the east. </a:t>
              </a:r>
              <a:endParaRPr lang="en-GB" altLang="en-US" dirty="0"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25" y="3645390"/>
            <a:ext cx="2152907" cy="26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Seasons in the UK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1776" y="1454151"/>
            <a:ext cx="7508111" cy="898522"/>
            <a:chOff x="801776" y="1352576"/>
            <a:chExt cx="7508111" cy="853112"/>
          </a:xfrm>
          <a:solidFill>
            <a:srgbClr val="CFE09B"/>
          </a:solidFill>
        </p:grpSpPr>
        <p:sp>
          <p:nvSpPr>
            <p:cNvPr id="3" name="Rounded Rectangle 2"/>
            <p:cNvSpPr/>
            <p:nvPr/>
          </p:nvSpPr>
          <p:spPr>
            <a:xfrm>
              <a:off x="801776" y="1352576"/>
              <a:ext cx="7508111" cy="853112"/>
            </a:xfrm>
            <a:prstGeom prst="roundRect">
              <a:avLst/>
            </a:prstGeom>
            <a:grp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016" y="1484035"/>
              <a:ext cx="7101016" cy="5410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cs typeface="Arial" panose="020B0604020202020204" pitchFamily="34" charset="0"/>
                </a:rPr>
                <a:t>Spring: </a:t>
              </a:r>
              <a:r>
                <a:rPr lang="en-GB" altLang="en-US" dirty="0">
                  <a:cs typeface="Arial" panose="020B0604020202020204" pitchFamily="34" charset="0"/>
                </a:rPr>
                <a:t>(March, April and May) rain showers, blossoming trees and flowering plants.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1468" y="2568446"/>
            <a:ext cx="7508111" cy="952475"/>
            <a:chOff x="801776" y="1352576"/>
            <a:chExt cx="7508111" cy="853112"/>
          </a:xfrm>
          <a:solidFill>
            <a:srgbClr val="FFEDAA"/>
          </a:solidFill>
        </p:grpSpPr>
        <p:sp>
          <p:nvSpPr>
            <p:cNvPr id="9" name="Rounded Rectangle 8"/>
            <p:cNvSpPr/>
            <p:nvPr/>
          </p:nvSpPr>
          <p:spPr>
            <a:xfrm>
              <a:off x="801776" y="1352576"/>
              <a:ext cx="7508111" cy="853112"/>
            </a:xfrm>
            <a:prstGeom prst="roundRect">
              <a:avLst/>
            </a:prstGeom>
            <a:grpFill/>
            <a:ln w="38100">
              <a:solidFill>
                <a:srgbClr val="FFB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5016" y="1484035"/>
              <a:ext cx="7101016" cy="5410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cs typeface="Arial" panose="020B0604020202020204" pitchFamily="34" charset="0"/>
                </a:rPr>
                <a:t>Summer:</a:t>
              </a:r>
              <a:r>
                <a:rPr lang="en-GB" altLang="en-US" dirty="0">
                  <a:cs typeface="Arial" panose="020B0604020202020204" pitchFamily="34" charset="0"/>
                </a:rPr>
                <a:t> (June, July and August) is the warmest season, with long sunny days, occasional thunderstorms and sometimes heat waves.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1160" y="3734363"/>
            <a:ext cx="7508111" cy="1196822"/>
            <a:chOff x="801776" y="1352576"/>
            <a:chExt cx="7508111" cy="901497"/>
          </a:xfrm>
          <a:solidFill>
            <a:srgbClr val="F9CBCB"/>
          </a:solidFill>
        </p:grpSpPr>
        <p:sp>
          <p:nvSpPr>
            <p:cNvPr id="12" name="Rounded Rectangle 11"/>
            <p:cNvSpPr/>
            <p:nvPr/>
          </p:nvSpPr>
          <p:spPr>
            <a:xfrm>
              <a:off x="801776" y="1352576"/>
              <a:ext cx="7508111" cy="853112"/>
            </a:xfrm>
            <a:prstGeom prst="roundRect">
              <a:avLst/>
            </a:prstGeom>
            <a:grpFill/>
            <a:ln w="38100">
              <a:solidFill>
                <a:srgbClr val="EA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5016" y="1427066"/>
              <a:ext cx="7101016" cy="827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cs typeface="Arial" panose="020B0604020202020204" pitchFamily="34" charset="0"/>
                </a:rPr>
                <a:t>Autumn: </a:t>
              </a:r>
              <a:r>
                <a:rPr lang="en-GB" altLang="en-US" dirty="0">
                  <a:cs typeface="Arial" panose="020B0604020202020204" pitchFamily="34" charset="0"/>
                </a:rPr>
                <a:t>(September, October and November) can be mild and dry or wet and windy. Leaves begin to fall from the trees and the temperature becomes cooler.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0852" y="5080391"/>
            <a:ext cx="7508111" cy="872036"/>
            <a:chOff x="801776" y="1352576"/>
            <a:chExt cx="7508111" cy="853112"/>
          </a:xfrm>
          <a:solidFill>
            <a:srgbClr val="F9CBCB"/>
          </a:solidFill>
        </p:grpSpPr>
        <p:sp>
          <p:nvSpPr>
            <p:cNvPr id="16" name="Rounded Rectangle 15"/>
            <p:cNvSpPr/>
            <p:nvPr/>
          </p:nvSpPr>
          <p:spPr>
            <a:xfrm>
              <a:off x="801776" y="1352576"/>
              <a:ext cx="7508111" cy="853112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007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5016" y="1427066"/>
              <a:ext cx="7101016" cy="486844"/>
            </a:xfrm>
            <a:prstGeom prst="rect">
              <a:avLst/>
            </a:prstGeom>
            <a:solidFill>
              <a:srgbClr val="AFDEF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cs typeface="Arial" panose="020B0604020202020204" pitchFamily="34" charset="0"/>
                </a:rPr>
                <a:t>Winter:</a:t>
              </a:r>
              <a:r>
                <a:rPr lang="en-GB" altLang="en-US" dirty="0">
                  <a:cs typeface="Arial" panose="020B0604020202020204" pitchFamily="34" charset="0"/>
                </a:rPr>
                <a:t> (December, January and February) the coldest season, with freezing temperatures, icy conditions and sometimes snow.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9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016" y="1509620"/>
            <a:ext cx="71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cs typeface="Arial" panose="020B0604020202020204" pitchFamily="34" charset="0"/>
              </a:rPr>
              <a:t>England: </a:t>
            </a:r>
            <a:r>
              <a:rPr lang="en-GB" altLang="en-US" dirty="0">
                <a:cs typeface="Arial" panose="020B0604020202020204" pitchFamily="34" charset="0"/>
              </a:rPr>
              <a:t>St Georges Cross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75" y="2057400"/>
            <a:ext cx="6164248" cy="37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8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016" y="1509620"/>
            <a:ext cx="71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cs typeface="Arial" panose="020B0604020202020204" pitchFamily="34" charset="0"/>
              </a:rPr>
              <a:t>Wales: </a:t>
            </a:r>
            <a:r>
              <a:rPr lang="en-GB" altLang="en-US" dirty="0" err="1">
                <a:cs typeface="Arial" panose="020B0604020202020204" pitchFamily="34" charset="0"/>
              </a:rPr>
              <a:t>Baner</a:t>
            </a:r>
            <a:r>
              <a:rPr lang="en-GB" altLang="en-US" dirty="0">
                <a:cs typeface="Arial" panose="020B0604020202020204" pitchFamily="34" charset="0"/>
              </a:rPr>
              <a:t> </a:t>
            </a:r>
            <a:r>
              <a:rPr lang="en-GB" altLang="en-US" dirty="0" err="1">
                <a:cs typeface="Arial" panose="020B0604020202020204" pitchFamily="34" charset="0"/>
              </a:rPr>
              <a:t>Cymru</a:t>
            </a:r>
            <a:r>
              <a:rPr lang="en-GB" altLang="en-US" dirty="0">
                <a:cs typeface="Arial" panose="020B0604020202020204" pitchFamily="34" charset="0"/>
              </a:rPr>
              <a:t> or Y </a:t>
            </a:r>
            <a:r>
              <a:rPr lang="en-GB" altLang="en-US" dirty="0" err="1">
                <a:cs typeface="Arial" panose="020B0604020202020204" pitchFamily="34" charset="0"/>
              </a:rPr>
              <a:t>Ddraig</a:t>
            </a:r>
            <a:r>
              <a:rPr lang="en-GB" altLang="en-US" dirty="0">
                <a:cs typeface="Arial" panose="020B0604020202020204" pitchFamily="34" charset="0"/>
              </a:rPr>
              <a:t> Goch, meaning The Red Dragon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25" y="2057400"/>
            <a:ext cx="57467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7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016" y="1509620"/>
            <a:ext cx="71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cs typeface="Arial" panose="020B0604020202020204" pitchFamily="34" charset="0"/>
              </a:rPr>
              <a:t>Northern Ireland: </a:t>
            </a:r>
            <a:r>
              <a:rPr lang="en-GB" altLang="en-US" dirty="0">
                <a:cs typeface="Arial" panose="020B0604020202020204" pitchFamily="34" charset="0"/>
              </a:rPr>
              <a:t>Saint Patrick's Saltire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403" y="2018136"/>
            <a:ext cx="568166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0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016" y="1509620"/>
            <a:ext cx="71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cs typeface="Arial" panose="020B0604020202020204" pitchFamily="34" charset="0"/>
              </a:rPr>
              <a:t>Scotland: </a:t>
            </a:r>
            <a:r>
              <a:rPr lang="en-GB" altLang="en-US" dirty="0">
                <a:cs typeface="Arial" panose="020B0604020202020204" pitchFamily="34" charset="0"/>
              </a:rPr>
              <a:t>St Andrew’s Cross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47" y="2076450"/>
            <a:ext cx="569277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2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87470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Interesting Facts About </a:t>
            </a:r>
            <a:br>
              <a:rPr lang="en-GB" sz="3600" dirty="0"/>
            </a:br>
            <a:r>
              <a:rPr lang="en-GB" sz="3600" dirty="0"/>
              <a:t>The United Kingdom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1776" y="1828826"/>
            <a:ext cx="7508111" cy="34095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05016" y="1981570"/>
            <a:ext cx="7101016" cy="32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The English drink more tea than anywhere else in the world.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Chickens outnumber humans in England.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Windsor Castle is the largest royal home in the world.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A past king called William the Conqueror ordered everyone to be in their beds by 8pm.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The sports football, rugby and cricket were all created in the United Kingdom.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217" y="4895850"/>
            <a:ext cx="1731910" cy="13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Starter Activity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6" y="2751437"/>
            <a:ext cx="2416514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1776" y="1352576"/>
            <a:ext cx="7508111" cy="1186248"/>
            <a:chOff x="801776" y="1352576"/>
            <a:chExt cx="7508111" cy="1186248"/>
          </a:xfrm>
        </p:grpSpPr>
        <p:sp>
          <p:nvSpPr>
            <p:cNvPr id="4" name="Rounded Rectangle 3"/>
            <p:cNvSpPr/>
            <p:nvPr/>
          </p:nvSpPr>
          <p:spPr>
            <a:xfrm>
              <a:off x="801776" y="1352576"/>
              <a:ext cx="7508111" cy="1186248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5016" y="1484035"/>
              <a:ext cx="7101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What do you already know about the United Kingdom?</a:t>
              </a:r>
            </a:p>
            <a:p>
              <a:pPr algn="ctr"/>
              <a:endParaRPr lang="en-GB" dirty="0"/>
            </a:p>
            <a:p>
              <a:pPr algn="ctr"/>
              <a:r>
                <a:rPr lang="en-GB" dirty="0"/>
                <a:t>Think, pair, share your ideas!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3341855" y="3025805"/>
            <a:ext cx="4968032" cy="3154632"/>
          </a:xfrm>
          <a:prstGeom prst="cloudCallout">
            <a:avLst>
              <a:gd name="adj1" fmla="val -61603"/>
              <a:gd name="adj2" fmla="val -408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20714398">
            <a:off x="5231701" y="3419655"/>
            <a:ext cx="11883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F9B000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 rot="159354">
            <a:off x="6209339" y="3084875"/>
            <a:ext cx="1188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>
                <a:solidFill>
                  <a:srgbClr val="EA516C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 rot="19798406">
            <a:off x="4200515" y="3451876"/>
            <a:ext cx="1188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>
                <a:solidFill>
                  <a:srgbClr val="25B7B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15" grpId="0"/>
      <p:bldP spid="15" grpId="1"/>
      <p:bldP spid="18" grpId="0"/>
      <p:bldP spid="1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11099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Plenary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1776" y="1605405"/>
            <a:ext cx="7508111" cy="2514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05016" y="1847029"/>
            <a:ext cx="7101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Share with your partner three new facts about the United Kingdom.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How many countries are there in the UK?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If you could go anywhere in the UK, where would you go and what would you do?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584" y="4361603"/>
            <a:ext cx="2653880" cy="172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8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86" y="1484035"/>
            <a:ext cx="7249297" cy="4687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Continents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1776" y="1352576"/>
            <a:ext cx="7508111" cy="649219"/>
            <a:chOff x="801776" y="1352576"/>
            <a:chExt cx="7508111" cy="649219"/>
          </a:xfrm>
        </p:grpSpPr>
        <p:sp>
          <p:nvSpPr>
            <p:cNvPr id="3" name="Rounded Rectangle 2"/>
            <p:cNvSpPr/>
            <p:nvPr/>
          </p:nvSpPr>
          <p:spPr>
            <a:xfrm>
              <a:off x="801776" y="1352576"/>
              <a:ext cx="7508111" cy="649219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016" y="1484035"/>
              <a:ext cx="7101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In which continent can the United Kingdom be found?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84887" y="5410981"/>
            <a:ext cx="4508930" cy="513276"/>
            <a:chOff x="-584887" y="5410981"/>
            <a:chExt cx="4508930" cy="513276"/>
          </a:xfrm>
        </p:grpSpPr>
        <p:grpSp>
          <p:nvGrpSpPr>
            <p:cNvPr id="11" name="Group 10"/>
            <p:cNvGrpSpPr/>
            <p:nvPr/>
          </p:nvGrpSpPr>
          <p:grpSpPr>
            <a:xfrm>
              <a:off x="-584887" y="5410981"/>
              <a:ext cx="4508930" cy="513276"/>
              <a:chOff x="-584887" y="5410981"/>
              <a:chExt cx="4508930" cy="51327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-584887" y="5410982"/>
                <a:ext cx="4300151" cy="513275"/>
              </a:xfrm>
              <a:prstGeom prst="roundRect">
                <a:avLst/>
              </a:prstGeom>
              <a:solidFill>
                <a:srgbClr val="00A8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10768" y="5410981"/>
                <a:ext cx="513275" cy="513275"/>
              </a:xfrm>
              <a:prstGeom prst="ellipse">
                <a:avLst/>
              </a:prstGeom>
              <a:solidFill>
                <a:srgbClr val="00A8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496558" y="5477534"/>
              <a:ext cx="2343666" cy="380168"/>
            </a:xfrm>
            <a:prstGeom prst="rect">
              <a:avLst/>
            </a:prstGeom>
            <a:solidFill>
              <a:srgbClr val="00A8E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Click me to find out!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4020065" y="2767914"/>
            <a:ext cx="502508" cy="502508"/>
          </a:xfrm>
          <a:prstGeom prst="ellipse">
            <a:avLst/>
          </a:prstGeom>
          <a:noFill/>
          <a:ln w="28575">
            <a:solidFill>
              <a:srgbClr val="D81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632386" y="1745050"/>
            <a:ext cx="3916696" cy="45102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270" y="1921079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750744"/>
            <a:ext cx="8220075" cy="994306"/>
          </a:xfrm>
        </p:spPr>
        <p:txBody>
          <a:bodyPr/>
          <a:lstStyle/>
          <a:p>
            <a:pPr algn="ctr"/>
            <a:r>
              <a:rPr lang="en-GB" sz="3200" dirty="0"/>
              <a:t>What Are The Four Countries Of </a:t>
            </a:r>
            <a:br>
              <a:rPr lang="en-GB" sz="3200" dirty="0"/>
            </a:br>
            <a:r>
              <a:rPr lang="en-GB" sz="3200" dirty="0"/>
              <a:t>The United Kingdom?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88474" y="4468030"/>
            <a:ext cx="2825064" cy="880704"/>
            <a:chOff x="801776" y="1352576"/>
            <a:chExt cx="7508111" cy="649219"/>
          </a:xfrm>
          <a:solidFill>
            <a:srgbClr val="00B0F0"/>
          </a:solidFill>
        </p:grpSpPr>
        <p:sp>
          <p:nvSpPr>
            <p:cNvPr id="3" name="Rounded Rectangle 2"/>
            <p:cNvSpPr/>
            <p:nvPr/>
          </p:nvSpPr>
          <p:spPr>
            <a:xfrm>
              <a:off x="801776" y="1352576"/>
              <a:ext cx="7508111" cy="649219"/>
            </a:xfrm>
            <a:prstGeom prst="roundRect">
              <a:avLst/>
            </a:prstGeom>
            <a:grpFill/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6143" y="1428985"/>
              <a:ext cx="5219893" cy="3761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Think, pair, share your ideas.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6738" y="5452387"/>
            <a:ext cx="175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Click to see each country.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72712" y="3096172"/>
            <a:ext cx="2381154" cy="3366414"/>
            <a:chOff x="2748360" y="3096172"/>
            <a:chExt cx="2381154" cy="3366414"/>
          </a:xfrm>
        </p:grpSpPr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England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90513" y="4493057"/>
            <a:ext cx="2570567" cy="1108336"/>
            <a:chOff x="2498902" y="4509835"/>
            <a:chExt cx="2570567" cy="1108336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498902" y="5248839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Wales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8754" y="1907092"/>
            <a:ext cx="2417949" cy="2059410"/>
            <a:chOff x="3788754" y="1907092"/>
            <a:chExt cx="2417949" cy="2059410"/>
          </a:xfrm>
        </p:grpSpPr>
        <p:pic>
          <p:nvPicPr>
            <p:cNvPr id="1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Scotland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83605" y="3011464"/>
            <a:ext cx="1729811" cy="1268018"/>
            <a:chOff x="2583605" y="3011464"/>
            <a:chExt cx="1729811" cy="1268018"/>
          </a:xfrm>
        </p:grpSpPr>
        <p:pic>
          <p:nvPicPr>
            <p:cNvPr id="24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Northern Ireland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3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750744"/>
            <a:ext cx="8220075" cy="994306"/>
          </a:xfrm>
        </p:spPr>
        <p:txBody>
          <a:bodyPr/>
          <a:lstStyle/>
          <a:p>
            <a:pPr algn="ctr"/>
            <a:r>
              <a:rPr lang="en-GB" sz="3200" dirty="0"/>
              <a:t>What Are The Physical </a:t>
            </a:r>
            <a:br>
              <a:rPr lang="en-GB" sz="3200" dirty="0"/>
            </a:br>
            <a:r>
              <a:rPr lang="en-GB" sz="3200" dirty="0"/>
              <a:t>And Human Features?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818" y="2533473"/>
            <a:ext cx="2602833" cy="25995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2000" y="2785297"/>
            <a:ext cx="2286000" cy="2188089"/>
            <a:chOff x="762000" y="1996733"/>
            <a:chExt cx="2286000" cy="2188089"/>
          </a:xfrm>
        </p:grpSpPr>
        <p:sp>
          <p:nvSpPr>
            <p:cNvPr id="45" name="Rounded Rectangle 44"/>
            <p:cNvSpPr/>
            <p:nvPr/>
          </p:nvSpPr>
          <p:spPr>
            <a:xfrm>
              <a:off x="762000" y="1996733"/>
              <a:ext cx="2286000" cy="21880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48406" y="2818561"/>
              <a:ext cx="21117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describe the natural environment of </a:t>
              </a:r>
              <a:br>
                <a:rPr lang="en-GB" dirty="0"/>
              </a:br>
              <a:r>
                <a:rPr lang="en-GB" dirty="0"/>
                <a:t>a place.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6469" y="1996733"/>
            <a:ext cx="2286000" cy="3784942"/>
            <a:chOff x="6086469" y="1996733"/>
            <a:chExt cx="2286000" cy="3784942"/>
          </a:xfrm>
        </p:grpSpPr>
        <p:sp>
          <p:nvSpPr>
            <p:cNvPr id="47" name="Rounded Rectangle 46"/>
            <p:cNvSpPr/>
            <p:nvPr/>
          </p:nvSpPr>
          <p:spPr>
            <a:xfrm>
              <a:off x="6086469" y="1996733"/>
              <a:ext cx="2286000" cy="378494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72875" y="2785297"/>
              <a:ext cx="211179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are ways in which people have made changes to the land. For example, a motorway, statue or pier are features built by humans which have altered the way it looks.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9775" y="2676087"/>
            <a:ext cx="2330597" cy="788565"/>
            <a:chOff x="739775" y="1887523"/>
            <a:chExt cx="2330597" cy="788565"/>
          </a:xfrm>
        </p:grpSpPr>
        <p:grpSp>
          <p:nvGrpSpPr>
            <p:cNvPr id="8" name="Group 7"/>
            <p:cNvGrpSpPr/>
            <p:nvPr/>
          </p:nvGrpSpPr>
          <p:grpSpPr>
            <a:xfrm>
              <a:off x="739775" y="1887523"/>
              <a:ext cx="2330597" cy="788565"/>
              <a:chOff x="762000" y="1887523"/>
              <a:chExt cx="2308372" cy="78856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62000" y="1887523"/>
                <a:ext cx="2308372" cy="788565"/>
              </a:xfrm>
              <a:prstGeom prst="roundRect">
                <a:avLst/>
              </a:prstGeom>
              <a:solidFill>
                <a:srgbClr val="00A8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62000" y="2489200"/>
                <a:ext cx="2308372" cy="186887"/>
              </a:xfrm>
              <a:prstGeom prst="rect">
                <a:avLst/>
              </a:prstGeom>
              <a:solidFill>
                <a:srgbClr val="00A8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848406" y="2097139"/>
              <a:ext cx="211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Physical Features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64244" y="1887523"/>
            <a:ext cx="2330597" cy="788565"/>
            <a:chOff x="6064244" y="1887523"/>
            <a:chExt cx="2330597" cy="788565"/>
          </a:xfrm>
        </p:grpSpPr>
        <p:grpSp>
          <p:nvGrpSpPr>
            <p:cNvPr id="49" name="Group 48"/>
            <p:cNvGrpSpPr/>
            <p:nvPr/>
          </p:nvGrpSpPr>
          <p:grpSpPr>
            <a:xfrm>
              <a:off x="6064244" y="1887523"/>
              <a:ext cx="2330597" cy="788565"/>
              <a:chOff x="762000" y="1887523"/>
              <a:chExt cx="2308372" cy="788565"/>
            </a:xfrm>
            <a:solidFill>
              <a:srgbClr val="F9B000"/>
            </a:solidFill>
          </p:grpSpPr>
          <p:sp>
            <p:nvSpPr>
              <p:cNvPr id="50" name="Rounded Rectangle 49"/>
              <p:cNvSpPr/>
              <p:nvPr/>
            </p:nvSpPr>
            <p:spPr>
              <a:xfrm>
                <a:off x="762000" y="1887523"/>
                <a:ext cx="2308372" cy="78856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2000" y="2489200"/>
                <a:ext cx="2308372" cy="1868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172875" y="2097139"/>
              <a:ext cx="211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Human 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6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869040" y="1387551"/>
            <a:ext cx="5408059" cy="4851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220" y="1706893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53662" y="2881986"/>
            <a:ext cx="2381154" cy="3366414"/>
            <a:chOff x="2748360" y="3096172"/>
            <a:chExt cx="2381154" cy="336641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England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71463" y="4278871"/>
            <a:ext cx="2570567" cy="1108336"/>
            <a:chOff x="2498902" y="4509835"/>
            <a:chExt cx="2570567" cy="1108336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498902" y="5248839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Wales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9704" y="1692906"/>
            <a:ext cx="2417949" cy="2059410"/>
            <a:chOff x="3788754" y="1907092"/>
            <a:chExt cx="2417949" cy="2059410"/>
          </a:xfrm>
        </p:grpSpPr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Scotland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4555" y="2797278"/>
            <a:ext cx="1729811" cy="1268018"/>
            <a:chOff x="2583605" y="3011464"/>
            <a:chExt cx="1729811" cy="1268018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Northern Ireland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England</a:t>
            </a:r>
          </a:p>
        </p:txBody>
      </p:sp>
      <p:sp>
        <p:nvSpPr>
          <p:cNvPr id="15" name="Oval 14"/>
          <p:cNvSpPr/>
          <p:nvPr/>
        </p:nvSpPr>
        <p:spPr>
          <a:xfrm>
            <a:off x="4719501" y="3600390"/>
            <a:ext cx="1594534" cy="2183694"/>
          </a:xfrm>
          <a:prstGeom prst="ellipse">
            <a:avLst/>
          </a:prstGeom>
          <a:noFill/>
          <a:ln w="38100">
            <a:solidFill>
              <a:srgbClr val="D81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Features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2" y="1473201"/>
            <a:ext cx="3989370" cy="26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426" y="3454766"/>
            <a:ext cx="3917618" cy="261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638899" y="1200017"/>
            <a:ext cx="3205946" cy="3205946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White Cliffs of Dover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Cliffs that form part of England’s coastline. The cliffs contain chalk and streaks of dark flint.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Karen Roe, </a:t>
            </a:r>
            <a:r>
              <a:rPr lang="en-GB" altLang="en-US" sz="800" dirty="0" err="1">
                <a:latin typeface="+mn-lt"/>
              </a:rPr>
              <a:t>kevgibbo</a:t>
            </a:r>
            <a:r>
              <a:rPr lang="en-GB" altLang="en-US" sz="800" dirty="0">
                <a:latin typeface="+mn-lt"/>
              </a:rPr>
              <a:t>, Steven's Transport Photos and Stuart Pinfold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0" y="3545912"/>
            <a:ext cx="2619905" cy="2619905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Cheddar Gorge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Britain's biggest Gorge with dramatic cliffs and caves and caverns.</a:t>
            </a:r>
          </a:p>
        </p:txBody>
      </p:sp>
    </p:spTree>
    <p:extLst>
      <p:ext uri="{BB962C8B-B14F-4D97-AF65-F5344CB8AC3E}">
        <p14:creationId xmlns:p14="http://schemas.microsoft.com/office/powerpoint/2010/main" val="36013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Features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Karen Roe, </a:t>
            </a:r>
            <a:r>
              <a:rPr lang="en-GB" altLang="en-US" sz="800" dirty="0" err="1">
                <a:latin typeface="+mn-lt"/>
              </a:rPr>
              <a:t>kevgibbo</a:t>
            </a:r>
            <a:r>
              <a:rPr lang="en-GB" altLang="en-US" sz="800" dirty="0">
                <a:latin typeface="+mn-lt"/>
              </a:rPr>
              <a:t>, Steven's Transport Photos and Stuart Pinfold (@flickr.com) granted under creative commons licence attribution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71" y="1431704"/>
            <a:ext cx="3908094" cy="293107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/>
          <p:cNvSpPr/>
          <p:nvPr/>
        </p:nvSpPr>
        <p:spPr>
          <a:xfrm>
            <a:off x="1132946" y="3955488"/>
            <a:ext cx="2229380" cy="2229380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Windsor Castle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Kings and Queens have lived 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69" y="3164023"/>
            <a:ext cx="3908094" cy="2931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638899" y="1200017"/>
            <a:ext cx="2862164" cy="2862164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London Eye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Ferris wheel allowing people to see views across the capital city of London.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983</Words>
  <Application>Microsoft Office PowerPoint</Application>
  <PresentationFormat>On-screen Show (4:3)</PresentationFormat>
  <Paragraphs>169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Twinkl</vt:lpstr>
      <vt:lpstr>Sassoon Infant Rg</vt:lpstr>
      <vt:lpstr>Calibri</vt:lpstr>
      <vt:lpstr>Office Theme</vt:lpstr>
      <vt:lpstr>PowerPoint Presentation</vt:lpstr>
      <vt:lpstr>PowerPoint Presentation</vt:lpstr>
      <vt:lpstr>Starter Activity</vt:lpstr>
      <vt:lpstr>Continents</vt:lpstr>
      <vt:lpstr>What Are The Four Countries Of  The United Kingdom?</vt:lpstr>
      <vt:lpstr>What Are The Physical  And Human Features?</vt:lpstr>
      <vt:lpstr>England</vt:lpstr>
      <vt:lpstr>Physical Features</vt:lpstr>
      <vt:lpstr>Human Features</vt:lpstr>
      <vt:lpstr>English Foods</vt:lpstr>
      <vt:lpstr>Wales</vt:lpstr>
      <vt:lpstr>Physical Features</vt:lpstr>
      <vt:lpstr>Human Features</vt:lpstr>
      <vt:lpstr>Welsh Foods</vt:lpstr>
      <vt:lpstr>Northern Ireland</vt:lpstr>
      <vt:lpstr>Physical Features</vt:lpstr>
      <vt:lpstr>Human Features</vt:lpstr>
      <vt:lpstr>Northern Ireland Foods</vt:lpstr>
      <vt:lpstr>Scotland</vt:lpstr>
      <vt:lpstr>Physical Features</vt:lpstr>
      <vt:lpstr>Human Features</vt:lpstr>
      <vt:lpstr>Scottish Foods</vt:lpstr>
      <vt:lpstr>Weather and Climate</vt:lpstr>
      <vt:lpstr>Seasons in the UK</vt:lpstr>
      <vt:lpstr>Flags</vt:lpstr>
      <vt:lpstr>Flags</vt:lpstr>
      <vt:lpstr>Flags</vt:lpstr>
      <vt:lpstr>Flags</vt:lpstr>
      <vt:lpstr>Interesting Facts About  The United Kingdom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Emma Canlin</dc:creator>
  <cp:lastModifiedBy>Lesley Brown</cp:lastModifiedBy>
  <cp:revision>30</cp:revision>
  <dcterms:created xsi:type="dcterms:W3CDTF">2019-07-04T08:21:02Z</dcterms:created>
  <dcterms:modified xsi:type="dcterms:W3CDTF">2020-05-14T10:16:47Z</dcterms:modified>
</cp:coreProperties>
</file>