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0" r:id="rId4"/>
    <p:sldId id="261" r:id="rId5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117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8D4AE-D2AE-460E-8E29-BD2AC2DCBCE2}" type="datetimeFigureOut">
              <a:rPr lang="en-GB" smtClean="0"/>
              <a:t>01/05/2020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A9556-CF29-4F08-A295-E3CB0BF063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5409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8D4AE-D2AE-460E-8E29-BD2AC2DCBCE2}" type="datetimeFigureOut">
              <a:rPr lang="en-GB" smtClean="0"/>
              <a:t>01/05/2020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A9556-CF29-4F08-A295-E3CB0BF063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5227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8D4AE-D2AE-460E-8E29-BD2AC2DCBCE2}" type="datetimeFigureOut">
              <a:rPr lang="en-GB" smtClean="0"/>
              <a:t>01/05/2020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A9556-CF29-4F08-A295-E3CB0BF063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572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8D4AE-D2AE-460E-8E29-BD2AC2DCBCE2}" type="datetimeFigureOut">
              <a:rPr lang="en-GB" smtClean="0"/>
              <a:t>01/05/2020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A9556-CF29-4F08-A295-E3CB0BF063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0465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8D4AE-D2AE-460E-8E29-BD2AC2DCBCE2}" type="datetimeFigureOut">
              <a:rPr lang="en-GB" smtClean="0"/>
              <a:t>01/05/2020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A9556-CF29-4F08-A295-E3CB0BF063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322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8D4AE-D2AE-460E-8E29-BD2AC2DCBCE2}" type="datetimeFigureOut">
              <a:rPr lang="en-GB" smtClean="0"/>
              <a:t>01/05/2020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A9556-CF29-4F08-A295-E3CB0BF063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2726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8D4AE-D2AE-460E-8E29-BD2AC2DCBCE2}" type="datetimeFigureOut">
              <a:rPr lang="en-GB" smtClean="0"/>
              <a:t>01/05/2020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A9556-CF29-4F08-A295-E3CB0BF063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4978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8D4AE-D2AE-460E-8E29-BD2AC2DCBCE2}" type="datetimeFigureOut">
              <a:rPr lang="en-GB" smtClean="0"/>
              <a:t>01/05/2020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A9556-CF29-4F08-A295-E3CB0BF063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4895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8D4AE-D2AE-460E-8E29-BD2AC2DCBCE2}" type="datetimeFigureOut">
              <a:rPr lang="en-GB" smtClean="0"/>
              <a:t>01/05/2020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A9556-CF29-4F08-A295-E3CB0BF063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5390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8D4AE-D2AE-460E-8E29-BD2AC2DCBCE2}" type="datetimeFigureOut">
              <a:rPr lang="en-GB" smtClean="0"/>
              <a:t>01/05/2020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A9556-CF29-4F08-A295-E3CB0BF063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7749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8D4AE-D2AE-460E-8E29-BD2AC2DCBCE2}" type="datetimeFigureOut">
              <a:rPr lang="en-GB" smtClean="0"/>
              <a:t>01/05/2020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A9556-CF29-4F08-A295-E3CB0BF063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345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F8D4AE-D2AE-460E-8E29-BD2AC2DCBCE2}" type="datetimeFigureOut">
              <a:rPr lang="en-GB" smtClean="0"/>
              <a:t>01/05/2020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9A9556-CF29-4F08-A295-E3CB0BF063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3176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site-fusion.co.uk/files/writeable/uploads/webfusion31514/image/ration-book-front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331"/>
          <a:stretch/>
        </p:blipFill>
        <p:spPr bwMode="auto">
          <a:xfrm rot="1753959">
            <a:off x="8454683" y="-56549"/>
            <a:ext cx="1335942" cy="1894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5955857"/>
              </p:ext>
            </p:extLst>
          </p:nvPr>
        </p:nvGraphicFramePr>
        <p:xfrm>
          <a:off x="67240" y="2570663"/>
          <a:ext cx="9798423" cy="2343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51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93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93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93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933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933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192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941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1933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1933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91933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831029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1</a:t>
                      </a:r>
                    </a:p>
                    <a:p>
                      <a:pPr algn="ctr"/>
                      <a:r>
                        <a:rPr lang="en-GB" sz="1400" dirty="0"/>
                        <a:t>Egg</a:t>
                      </a:r>
                    </a:p>
                    <a:p>
                      <a:pPr algn="ctr"/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Bacon/ ham</a:t>
                      </a:r>
                    </a:p>
                    <a:p>
                      <a:pPr algn="ctr"/>
                      <a:r>
                        <a:rPr lang="en-GB" sz="1400" dirty="0"/>
                        <a:t>110g</a:t>
                      </a:r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(4oz)  </a:t>
                      </a:r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Cheese  55g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(2oz)</a:t>
                      </a:r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Sugar 220g</a:t>
                      </a:r>
                    </a:p>
                    <a:p>
                      <a:pPr algn="ctr"/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(8oz)  </a:t>
                      </a:r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Meat</a:t>
                      </a:r>
                    </a:p>
                    <a:p>
                      <a:pPr algn="ctr"/>
                      <a:r>
                        <a:rPr lang="en-GB" sz="1400" dirty="0"/>
                        <a:t>110g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(4oz)  </a:t>
                      </a:r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Margarine 110g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(4oz)  </a:t>
                      </a:r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Tea</a:t>
                      </a:r>
                    </a:p>
                    <a:p>
                      <a:pPr algn="ctr"/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55g </a:t>
                      </a:r>
                    </a:p>
                    <a:p>
                      <a:pPr algn="ctr"/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(2oz)</a:t>
                      </a:r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Jam </a:t>
                      </a:r>
                    </a:p>
                    <a:p>
                      <a:pPr algn="ctr"/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220g (8oz)</a:t>
                      </a:r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Milk</a:t>
                      </a:r>
                    </a:p>
                    <a:p>
                      <a:pPr algn="ctr"/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 pints</a:t>
                      </a:r>
                    </a:p>
                    <a:p>
                      <a:pPr algn="ctr"/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(1800ml)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Sweets</a:t>
                      </a:r>
                    </a:p>
                    <a:p>
                      <a:pPr algn="ctr"/>
                      <a:r>
                        <a:rPr lang="en-GB" sz="1400" dirty="0"/>
                        <a:t>55g (2oz)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4726">
                <a:tc>
                  <a:txBody>
                    <a:bodyPr/>
                    <a:lstStyle/>
                    <a:p>
                      <a:pPr algn="ctr"/>
                      <a:r>
                        <a:rPr lang="en-GB" sz="1400" i="1" dirty="0"/>
                        <a:t>Cost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i="1" dirty="0"/>
                        <a:t>1 pence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i="1" dirty="0"/>
                        <a:t>1 ½ pence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i="1" dirty="0"/>
                        <a:t>1 pence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i="1" dirty="0"/>
                        <a:t>1</a:t>
                      </a:r>
                      <a:r>
                        <a:rPr lang="en-GB" sz="1400" i="1" baseline="0" dirty="0"/>
                        <a:t> pence</a:t>
                      </a:r>
                      <a:endParaRPr lang="en-GB" sz="14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i="1" dirty="0"/>
                        <a:t>1 ½</a:t>
                      </a:r>
                      <a:r>
                        <a:rPr lang="en-GB" sz="1400" i="1" baseline="0" dirty="0"/>
                        <a:t> </a:t>
                      </a:r>
                      <a:r>
                        <a:rPr lang="en-GB" sz="1400" i="1" dirty="0"/>
                        <a:t> pence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i="1" dirty="0"/>
                        <a:t>½  pence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i="1" dirty="0"/>
                        <a:t>1 pence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i="1" dirty="0"/>
                        <a:t>1 pence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pint</a:t>
                      </a:r>
                      <a:r>
                        <a:rPr lang="en-GB" sz="1400" i="1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= 4 pence</a:t>
                      </a:r>
                      <a:endParaRPr lang="en-GB" sz="14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i="1" dirty="0"/>
                        <a:t>1</a:t>
                      </a:r>
                      <a:r>
                        <a:rPr lang="en-GB" sz="1400" i="1" baseline="0" dirty="0"/>
                        <a:t> </a:t>
                      </a:r>
                      <a:r>
                        <a:rPr lang="en-GB" sz="1400" i="1" dirty="0"/>
                        <a:t>pence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5515">
                <a:tc rowSpan="2"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Week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4 eggs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440g/16oz</a:t>
                      </a:r>
                      <a:r>
                        <a:rPr lang="en-GB" sz="1600" baseline="0" dirty="0"/>
                        <a:t> 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551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4 pence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6 pence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0" y="5587385"/>
            <a:ext cx="9802906" cy="13311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dirty="0"/>
              <a:t>1 shilling = </a:t>
            </a:r>
            <a:r>
              <a:rPr lang="en-GB" sz="1400" b="1" dirty="0"/>
              <a:t>twelve pence</a:t>
            </a:r>
            <a:r>
              <a:rPr lang="en-GB" sz="1400" dirty="0"/>
              <a:t> (12d	£1 (</a:t>
            </a:r>
            <a:r>
              <a:rPr lang="en-GB" sz="1400" b="1" dirty="0"/>
              <a:t>one pound</a:t>
            </a:r>
            <a:r>
              <a:rPr lang="en-GB" sz="1400" dirty="0"/>
              <a:t>) = </a:t>
            </a:r>
            <a:r>
              <a:rPr lang="en-GB" sz="1400" b="1" dirty="0"/>
              <a:t>20</a:t>
            </a:r>
            <a:r>
              <a:rPr lang="en-GB" sz="1400" dirty="0"/>
              <a:t> </a:t>
            </a:r>
            <a:r>
              <a:rPr lang="en-GB" sz="1400" b="1" dirty="0"/>
              <a:t>shillings</a:t>
            </a:r>
            <a:r>
              <a:rPr lang="en-GB" sz="1400" dirty="0"/>
              <a:t> (20s or 20/-)	</a:t>
            </a:r>
            <a:r>
              <a:rPr lang="en-GB" sz="1400" b="1" dirty="0"/>
              <a:t>240 pennies</a:t>
            </a:r>
            <a:r>
              <a:rPr lang="en-GB" sz="1400" dirty="0"/>
              <a:t> ( 240d ) = £1</a:t>
            </a:r>
          </a:p>
          <a:p>
            <a:endParaRPr lang="en-GB" sz="1400" dirty="0"/>
          </a:p>
          <a:p>
            <a:endParaRPr lang="en-GB" sz="1050" b="1" u="sng" dirty="0"/>
          </a:p>
          <a:p>
            <a:r>
              <a:rPr lang="en-GB" sz="1400" b="1" u="sng" dirty="0"/>
              <a:t>Task 2: </a:t>
            </a:r>
            <a:r>
              <a:rPr lang="en-GB" sz="1400" dirty="0"/>
              <a:t>How much money would you spend  during a weekly shopping trip, if you bought all of the rationed items? </a:t>
            </a:r>
          </a:p>
          <a:p>
            <a:endParaRPr lang="en-GB" sz="1400" dirty="0"/>
          </a:p>
          <a:p>
            <a:r>
              <a:rPr lang="en-GB" sz="1400" dirty="0"/>
              <a:t>Clearly show your working out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0337" y="2178119"/>
            <a:ext cx="9906000" cy="38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1400" dirty="0"/>
              <a:t>A table to show items rationed during World War 2.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83212" y="0"/>
            <a:ext cx="7540283" cy="25391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You are a child during World War 2. You live with your </a:t>
            </a:r>
            <a:r>
              <a:rPr lang="en-GB" b="1" dirty="0"/>
              <a:t>mother, father and sibling</a:t>
            </a:r>
            <a:r>
              <a:rPr lang="en-GB" dirty="0"/>
              <a:t>. Everybody in your house was issued with a ration book to                     buy food products.</a:t>
            </a:r>
          </a:p>
          <a:p>
            <a:pPr algn="ctr"/>
            <a:endParaRPr lang="en-GB" sz="1400" dirty="0"/>
          </a:p>
          <a:p>
            <a:pPr algn="ctr"/>
            <a:endParaRPr lang="en-GB" sz="1400" b="1" u="sng" dirty="0"/>
          </a:p>
          <a:p>
            <a:pPr algn="ctr">
              <a:lnSpc>
                <a:spcPct val="150000"/>
              </a:lnSpc>
            </a:pPr>
            <a:r>
              <a:rPr lang="en-GB" sz="1400" b="1" u="sng" dirty="0"/>
              <a:t>Task 1: </a:t>
            </a:r>
            <a:r>
              <a:rPr lang="en-GB" sz="1400" dirty="0"/>
              <a:t> Work out how much of each item you buy each week with your ration books. </a:t>
            </a:r>
          </a:p>
          <a:p>
            <a:pPr algn="ctr">
              <a:lnSpc>
                <a:spcPct val="150000"/>
              </a:lnSpc>
            </a:pPr>
            <a:r>
              <a:rPr lang="en-GB" sz="1400" dirty="0"/>
              <a:t>Fill in the table with the amount you would get for your family of four. </a:t>
            </a:r>
          </a:p>
          <a:p>
            <a:pPr algn="ctr">
              <a:lnSpc>
                <a:spcPct val="150000"/>
              </a:lnSpc>
            </a:pPr>
            <a:r>
              <a:rPr lang="en-GB" sz="1400" i="1" dirty="0"/>
              <a:t>Eggs and bacon have been done for you.</a:t>
            </a:r>
          </a:p>
          <a:p>
            <a:pPr algn="ctr"/>
            <a:endParaRPr lang="en-GB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0" y="5218053"/>
            <a:ext cx="990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This is an explanation of old money.</a:t>
            </a:r>
          </a:p>
        </p:txBody>
      </p:sp>
      <p:pic>
        <p:nvPicPr>
          <p:cNvPr id="9" name="Picture 2" descr="http://www.site-fusion.co.uk/files/writeable/uploads/webfusion31514/image/ration-book-front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331"/>
          <a:stretch/>
        </p:blipFill>
        <p:spPr bwMode="auto">
          <a:xfrm rot="19319560">
            <a:off x="176150" y="-30628"/>
            <a:ext cx="1335942" cy="1894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6737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0678" y="98474"/>
            <a:ext cx="9664504" cy="634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u="sng" dirty="0"/>
              <a:t>Task 3 : </a:t>
            </a:r>
            <a:r>
              <a:rPr lang="en-GB" sz="1400" dirty="0"/>
              <a:t> </a:t>
            </a:r>
          </a:p>
          <a:p>
            <a:endParaRPr lang="en-GB" sz="1400" dirty="0"/>
          </a:p>
          <a:p>
            <a:r>
              <a:rPr lang="en-GB" sz="1400" dirty="0"/>
              <a:t>During World War 2, the average wage was four pounds and ten shillings. </a:t>
            </a:r>
          </a:p>
          <a:p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Use the recipes and decide on a menu for the week. </a:t>
            </a:r>
          </a:p>
          <a:p>
            <a:endParaRPr lang="en-GB" sz="1400" b="1" u="sng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Draw a table to show the different foods you will buy with your ration book and the amount you will spend.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Clearly show how you have worked it out. How much would you have left over from your weekly wage?</a:t>
            </a:r>
          </a:p>
          <a:p>
            <a:endParaRPr lang="en-GB" sz="1400" dirty="0"/>
          </a:p>
          <a:p>
            <a:r>
              <a:rPr lang="en-GB" sz="1400" dirty="0"/>
              <a:t>Add the items that you have grown in your garden – these would be free!</a:t>
            </a:r>
          </a:p>
          <a:p>
            <a:endParaRPr lang="en-GB" sz="1400" dirty="0"/>
          </a:p>
          <a:p>
            <a:pPr algn="ctr"/>
            <a:r>
              <a:rPr lang="en-GB" sz="1400" b="1" u="sng" dirty="0"/>
              <a:t>Make sure you don’t spend too much money because you need to keep some for your bills!</a:t>
            </a:r>
          </a:p>
          <a:p>
            <a:endParaRPr lang="en-GB" sz="1400" dirty="0"/>
          </a:p>
          <a:p>
            <a:r>
              <a:rPr lang="en-GB" sz="1400" b="1" u="sng" dirty="0"/>
              <a:t>Task 4</a:t>
            </a:r>
          </a:p>
          <a:p>
            <a:r>
              <a:rPr lang="en-GB" sz="1400" dirty="0"/>
              <a:t>If you used the same menu each week, what is the quantity of each rationed item you buy and the cost for four weeks? </a:t>
            </a:r>
          </a:p>
          <a:p>
            <a:endParaRPr lang="en-GB" sz="1400" dirty="0"/>
          </a:p>
          <a:p>
            <a:r>
              <a:rPr lang="en-GB" sz="1400" dirty="0"/>
              <a:t>Clearly show your working out. </a:t>
            </a:r>
          </a:p>
          <a:p>
            <a:endParaRPr lang="en-GB" sz="1400" dirty="0"/>
          </a:p>
          <a:p>
            <a:r>
              <a:rPr lang="en-GB" sz="1400" b="1" dirty="0"/>
              <a:t>Challenge: </a:t>
            </a:r>
            <a:r>
              <a:rPr lang="en-GB" sz="1400" dirty="0"/>
              <a:t>Can you work out the cost for 1 year? </a:t>
            </a:r>
          </a:p>
          <a:p>
            <a:endParaRPr lang="en-GB" sz="1400" dirty="0"/>
          </a:p>
          <a:p>
            <a:r>
              <a:rPr lang="en-GB" sz="1400" b="1" u="sng" dirty="0"/>
              <a:t>Task 5</a:t>
            </a:r>
          </a:p>
          <a:p>
            <a:r>
              <a:rPr lang="en-GB" sz="1400" dirty="0"/>
              <a:t>How can you make your menu cheaper? </a:t>
            </a:r>
          </a:p>
          <a:p>
            <a:endParaRPr lang="en-GB" sz="1400" dirty="0"/>
          </a:p>
          <a:p>
            <a:r>
              <a:rPr lang="en-GB" sz="1400" dirty="0"/>
              <a:t>Can you find any cheaper recipes? Work out the costs for different recipes to try and save some money.</a:t>
            </a:r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How much would you save each week? Work out a new weekly food shopping list (task 3)</a:t>
            </a:r>
          </a:p>
          <a:p>
            <a:r>
              <a:rPr lang="en-GB" sz="1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647709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site-fusion.co.uk/files/writeable/uploads/webfusion31514/image/ration-book-front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331"/>
          <a:stretch/>
        </p:blipFill>
        <p:spPr bwMode="auto">
          <a:xfrm rot="1753959">
            <a:off x="8454683" y="-56549"/>
            <a:ext cx="1335942" cy="1894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5831933"/>
              </p:ext>
            </p:extLst>
          </p:nvPr>
        </p:nvGraphicFramePr>
        <p:xfrm>
          <a:off x="67240" y="2570663"/>
          <a:ext cx="9798423" cy="2343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51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93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93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93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933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933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192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941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1933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1933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91933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831029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1</a:t>
                      </a:r>
                    </a:p>
                    <a:p>
                      <a:pPr algn="ctr"/>
                      <a:r>
                        <a:rPr lang="en-GB" sz="1400" dirty="0"/>
                        <a:t>Egg</a:t>
                      </a:r>
                    </a:p>
                    <a:p>
                      <a:pPr algn="ctr"/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Bacon/ ham</a:t>
                      </a:r>
                    </a:p>
                    <a:p>
                      <a:pPr algn="ctr"/>
                      <a:r>
                        <a:rPr lang="en-GB" sz="1400" dirty="0"/>
                        <a:t>110g</a:t>
                      </a:r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(4oz)  </a:t>
                      </a:r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Cheese  55g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(2oz)</a:t>
                      </a:r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Sugar 220g</a:t>
                      </a:r>
                    </a:p>
                    <a:p>
                      <a:pPr algn="ctr"/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(8oz)  </a:t>
                      </a:r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Meat</a:t>
                      </a:r>
                    </a:p>
                    <a:p>
                      <a:pPr algn="ctr"/>
                      <a:r>
                        <a:rPr lang="en-GB" sz="1400" dirty="0"/>
                        <a:t>110g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(4oz)  </a:t>
                      </a:r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Margarine 110g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(4oz)  </a:t>
                      </a:r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Tea</a:t>
                      </a:r>
                    </a:p>
                    <a:p>
                      <a:pPr algn="ctr"/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55g </a:t>
                      </a:r>
                    </a:p>
                    <a:p>
                      <a:pPr algn="ctr"/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(2oz)</a:t>
                      </a:r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Jam </a:t>
                      </a:r>
                    </a:p>
                    <a:p>
                      <a:pPr algn="ctr"/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220g (8oz)</a:t>
                      </a:r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Milk</a:t>
                      </a:r>
                    </a:p>
                    <a:p>
                      <a:pPr algn="ctr"/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 pints</a:t>
                      </a:r>
                    </a:p>
                    <a:p>
                      <a:pPr algn="ctr"/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(1800ml)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Sweets</a:t>
                      </a:r>
                    </a:p>
                    <a:p>
                      <a:pPr algn="ctr"/>
                      <a:r>
                        <a:rPr lang="en-GB" sz="1400" dirty="0"/>
                        <a:t>55g (2oz)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4726">
                <a:tc>
                  <a:txBody>
                    <a:bodyPr/>
                    <a:lstStyle/>
                    <a:p>
                      <a:pPr algn="ctr"/>
                      <a:r>
                        <a:rPr lang="en-GB" sz="1400" i="1" dirty="0"/>
                        <a:t>Cost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i="1" dirty="0"/>
                        <a:t>1 pence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i="1" dirty="0"/>
                        <a:t>1 ½ pence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i="1" dirty="0"/>
                        <a:t>1 pence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i="1" dirty="0"/>
                        <a:t>1</a:t>
                      </a:r>
                      <a:r>
                        <a:rPr lang="en-GB" sz="1400" i="1" baseline="0" dirty="0"/>
                        <a:t> pence</a:t>
                      </a:r>
                      <a:endParaRPr lang="en-GB" sz="14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i="1" dirty="0"/>
                        <a:t>1 ½</a:t>
                      </a:r>
                      <a:r>
                        <a:rPr lang="en-GB" sz="1400" i="1" baseline="0" dirty="0"/>
                        <a:t> </a:t>
                      </a:r>
                      <a:r>
                        <a:rPr lang="en-GB" sz="1400" i="1" dirty="0"/>
                        <a:t> pence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i="1" dirty="0"/>
                        <a:t>½  pence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i="1" dirty="0"/>
                        <a:t>1 pence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i="1" dirty="0"/>
                        <a:t>1 pence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pint</a:t>
                      </a:r>
                      <a:r>
                        <a:rPr lang="en-GB" sz="1400" i="1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= 4 pence</a:t>
                      </a:r>
                      <a:endParaRPr lang="en-GB" sz="14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i="1" dirty="0"/>
                        <a:t>1</a:t>
                      </a:r>
                      <a:r>
                        <a:rPr lang="en-GB" sz="1400" i="1" baseline="0" dirty="0"/>
                        <a:t> </a:t>
                      </a:r>
                      <a:r>
                        <a:rPr lang="en-GB" sz="1400" i="1" dirty="0"/>
                        <a:t>pence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5515">
                <a:tc rowSpan="2"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Week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4 eggs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440g/ 16oz</a:t>
                      </a:r>
                      <a:r>
                        <a:rPr lang="en-GB" sz="1600" baseline="0" dirty="0"/>
                        <a:t> 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551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4 pence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6 pence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0" y="5587385"/>
            <a:ext cx="9802906" cy="13311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dirty="0"/>
              <a:t>1 shilling = </a:t>
            </a:r>
            <a:r>
              <a:rPr lang="en-GB" sz="1400" b="1" dirty="0"/>
              <a:t>twelve pence</a:t>
            </a:r>
            <a:r>
              <a:rPr lang="en-GB" sz="1400" dirty="0"/>
              <a:t> (12d	£1 (</a:t>
            </a:r>
            <a:r>
              <a:rPr lang="en-GB" sz="1400" b="1" dirty="0"/>
              <a:t>one pound</a:t>
            </a:r>
            <a:r>
              <a:rPr lang="en-GB" sz="1400" dirty="0"/>
              <a:t>) = </a:t>
            </a:r>
            <a:r>
              <a:rPr lang="en-GB" sz="1400" b="1" dirty="0"/>
              <a:t>20</a:t>
            </a:r>
            <a:r>
              <a:rPr lang="en-GB" sz="1400" dirty="0"/>
              <a:t> </a:t>
            </a:r>
            <a:r>
              <a:rPr lang="en-GB" sz="1400" b="1" dirty="0"/>
              <a:t>shillings</a:t>
            </a:r>
            <a:r>
              <a:rPr lang="en-GB" sz="1400" dirty="0"/>
              <a:t> (20s or 20/-)	</a:t>
            </a:r>
            <a:r>
              <a:rPr lang="en-GB" sz="1400" b="1" dirty="0"/>
              <a:t>240 pennies</a:t>
            </a:r>
            <a:r>
              <a:rPr lang="en-GB" sz="1400" dirty="0"/>
              <a:t> ( 240d ) = £1</a:t>
            </a:r>
          </a:p>
          <a:p>
            <a:endParaRPr lang="en-GB" sz="1400" dirty="0"/>
          </a:p>
          <a:p>
            <a:endParaRPr lang="en-GB" sz="1050" b="1" u="sng" dirty="0"/>
          </a:p>
          <a:p>
            <a:r>
              <a:rPr lang="en-GB" sz="1400" b="1" u="sng" dirty="0"/>
              <a:t>Task 2: </a:t>
            </a:r>
            <a:r>
              <a:rPr lang="en-GB" sz="1400" dirty="0"/>
              <a:t>How much money would you spend  during a weekly shopping trip, if you bought all of the rationed items? </a:t>
            </a:r>
          </a:p>
          <a:p>
            <a:endParaRPr lang="en-GB" sz="1400" dirty="0"/>
          </a:p>
          <a:p>
            <a:r>
              <a:rPr lang="en-GB" sz="1400" dirty="0"/>
              <a:t>Clearly show your working out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0337" y="2178119"/>
            <a:ext cx="9906000" cy="38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1400" dirty="0"/>
              <a:t>A table to show items rationed during World War 2.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83212" y="0"/>
            <a:ext cx="7540283" cy="25391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You are a child during World War 2. You live with your </a:t>
            </a:r>
            <a:r>
              <a:rPr lang="en-GB" b="1" dirty="0"/>
              <a:t>mother, father and sibling</a:t>
            </a:r>
            <a:r>
              <a:rPr lang="en-GB" dirty="0"/>
              <a:t>. Everybody in your house was issued with a ration book to                     buy food products.</a:t>
            </a:r>
          </a:p>
          <a:p>
            <a:pPr algn="ctr"/>
            <a:endParaRPr lang="en-GB" sz="1400" dirty="0"/>
          </a:p>
          <a:p>
            <a:pPr algn="ctr"/>
            <a:endParaRPr lang="en-GB" sz="1400" b="1" u="sng" dirty="0"/>
          </a:p>
          <a:p>
            <a:pPr algn="ctr">
              <a:lnSpc>
                <a:spcPct val="150000"/>
              </a:lnSpc>
            </a:pPr>
            <a:r>
              <a:rPr lang="en-GB" sz="1400" b="1" u="sng" dirty="0"/>
              <a:t>Task 1: </a:t>
            </a:r>
            <a:r>
              <a:rPr lang="en-GB" sz="1400" dirty="0"/>
              <a:t> Work out how much of each item you buy each week with your ration books. </a:t>
            </a:r>
          </a:p>
          <a:p>
            <a:pPr algn="ctr">
              <a:lnSpc>
                <a:spcPct val="150000"/>
              </a:lnSpc>
            </a:pPr>
            <a:r>
              <a:rPr lang="en-GB" sz="1400" dirty="0"/>
              <a:t>Fill in the table with the amount you would get for your family of four. </a:t>
            </a:r>
          </a:p>
          <a:p>
            <a:pPr algn="ctr">
              <a:lnSpc>
                <a:spcPct val="150000"/>
              </a:lnSpc>
            </a:pPr>
            <a:r>
              <a:rPr lang="en-GB" sz="1400" i="1" dirty="0"/>
              <a:t>Eggs and bacon have been done for you.</a:t>
            </a:r>
          </a:p>
          <a:p>
            <a:pPr algn="ctr"/>
            <a:endParaRPr lang="en-GB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0" y="5218053"/>
            <a:ext cx="990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This is an explanation of old money.</a:t>
            </a:r>
          </a:p>
        </p:txBody>
      </p:sp>
      <p:pic>
        <p:nvPicPr>
          <p:cNvPr id="9" name="Picture 2" descr="http://www.site-fusion.co.uk/files/writeable/uploads/webfusion31514/image/ration-book-front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331"/>
          <a:stretch/>
        </p:blipFill>
        <p:spPr bwMode="auto">
          <a:xfrm rot="19319560">
            <a:off x="176150" y="-30628"/>
            <a:ext cx="1335942" cy="1894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49430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0678" y="98474"/>
            <a:ext cx="9664504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u="sng" dirty="0"/>
              <a:t>Task 3 : </a:t>
            </a:r>
            <a:r>
              <a:rPr lang="en-GB" sz="1400" dirty="0"/>
              <a:t> </a:t>
            </a:r>
          </a:p>
          <a:p>
            <a:endParaRPr lang="en-GB" sz="1400" dirty="0"/>
          </a:p>
          <a:p>
            <a:r>
              <a:rPr lang="en-GB" sz="1400" dirty="0"/>
              <a:t>During World War 2, the average wage was four pounds and ten shillings. Your weekly food would cost no more than one pound.</a:t>
            </a:r>
          </a:p>
          <a:p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Work out how much money you would have for 1 day.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Use the recipes and decide on a menu for a day – breakfast, lunch and dinner. </a:t>
            </a:r>
          </a:p>
          <a:p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Clearly show how you have worked it out. How much money would your three meals come to?</a:t>
            </a:r>
          </a:p>
          <a:p>
            <a:endParaRPr lang="en-GB" sz="1400" dirty="0"/>
          </a:p>
          <a:p>
            <a:r>
              <a:rPr lang="en-GB" sz="1400" dirty="0"/>
              <a:t>Add the items that you have grown in your garden – these would be free!</a:t>
            </a:r>
          </a:p>
          <a:p>
            <a:endParaRPr lang="en-GB" sz="1400" dirty="0"/>
          </a:p>
          <a:p>
            <a:pPr algn="ctr"/>
            <a:r>
              <a:rPr lang="en-GB" sz="1400" b="1" u="sng" dirty="0"/>
              <a:t>Make sure you don’t spend too much money because you need to keep some for your bills!</a:t>
            </a:r>
          </a:p>
          <a:p>
            <a:endParaRPr lang="en-GB" sz="1400" dirty="0"/>
          </a:p>
          <a:p>
            <a:r>
              <a:rPr lang="en-GB" sz="1400" b="1" u="sng" dirty="0"/>
              <a:t>Task 4</a:t>
            </a:r>
          </a:p>
          <a:p>
            <a:r>
              <a:rPr lang="en-GB" sz="1400" dirty="0"/>
              <a:t>If you used the same menu every day, what is the quantity of each rationed item you buy and the cost for a week? </a:t>
            </a:r>
          </a:p>
          <a:p>
            <a:endParaRPr lang="en-GB" sz="1400" dirty="0"/>
          </a:p>
          <a:p>
            <a:r>
              <a:rPr lang="en-GB" sz="1400" dirty="0"/>
              <a:t>Clearly show your working out. </a:t>
            </a:r>
          </a:p>
          <a:p>
            <a:endParaRPr lang="en-GB" sz="1400" dirty="0"/>
          </a:p>
          <a:p>
            <a:r>
              <a:rPr lang="en-GB" sz="1400" b="1" dirty="0"/>
              <a:t>Challenge: </a:t>
            </a:r>
            <a:r>
              <a:rPr lang="en-GB" sz="1400" dirty="0"/>
              <a:t>Can you work out the cost for 1 month (30 days) ? </a:t>
            </a:r>
          </a:p>
          <a:p>
            <a:endParaRPr lang="en-GB" sz="1400" dirty="0"/>
          </a:p>
          <a:p>
            <a:r>
              <a:rPr lang="en-GB" sz="1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22001944"/>
      </p:ext>
    </p:extLst>
  </p:cSld>
  <p:clrMapOvr>
    <a:masterClrMapping/>
  </p:clrMapOvr>
</p:sld>
</file>

<file path=ppt/theme/theme1.xml><?xml version="1.0" encoding="utf-8"?>
<a:theme xmlns:a="http://schemas.openxmlformats.org/drawingml/2006/main" name="new theme A4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ew theme A4" id="{78D6EFCD-3668-409F-A2FB-EAAD1E554D0F}" vid="{0DA5E84C-8C2E-4B68-AC9B-68B720EF74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1878</TotalTime>
  <Words>856</Words>
  <Application>Microsoft Office PowerPoint</Application>
  <PresentationFormat>A4 Paper (210x297 mm)</PresentationFormat>
  <Paragraphs>157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new theme A4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Caroline and Justin</dc:creator>
  <cp:lastModifiedBy>Handley</cp:lastModifiedBy>
  <cp:revision>18</cp:revision>
  <dcterms:created xsi:type="dcterms:W3CDTF">2013-12-28T17:49:46Z</dcterms:created>
  <dcterms:modified xsi:type="dcterms:W3CDTF">2020-05-01T11:15:30Z</dcterms:modified>
</cp:coreProperties>
</file>