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4" r:id="rId3"/>
    <p:sldId id="341" r:id="rId4"/>
    <p:sldId id="349" r:id="rId5"/>
    <p:sldId id="344" r:id="rId6"/>
    <p:sldId id="354" r:id="rId7"/>
    <p:sldId id="356" r:id="rId8"/>
    <p:sldId id="350" r:id="rId9"/>
    <p:sldId id="351" r:id="rId10"/>
    <p:sldId id="357" r:id="rId11"/>
    <p:sldId id="358" r:id="rId12"/>
    <p:sldId id="353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6">
          <p15:clr>
            <a:srgbClr val="A4A3A4"/>
          </p15:clr>
        </p15:guide>
        <p15:guide id="2" pos="71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AE661C"/>
    <a:srgbClr val="DCD116"/>
    <a:srgbClr val="F7FC83"/>
    <a:srgbClr val="7764D5"/>
    <a:srgbClr val="B643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373" autoAdjust="0"/>
  </p:normalViewPr>
  <p:slideViewPr>
    <p:cSldViewPr snapToGrid="0" snapToObjects="1">
      <p:cViewPr varScale="1">
        <p:scale>
          <a:sx n="66" d="100"/>
          <a:sy n="66" d="100"/>
        </p:scale>
        <p:origin x="1506" y="72"/>
      </p:cViewPr>
      <p:guideLst>
        <p:guide orient="horz" pos="2106"/>
        <p:guide pos="71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13A823-662A-1C4F-A185-69938885C5CC}" type="datetime1">
              <a:rPr lang="en-GB" smtClean="0"/>
              <a:t>03/05/2020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FD28A5-E1C8-F844-B698-DC7B6633C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1769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23343-F485-EE47-AC49-E027F3AD04C7}" type="datetime1">
              <a:rPr lang="en-GB" smtClean="0"/>
              <a:t>03/05/2020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00809-809D-ED43-B3E9-0FF968C97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7677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00809-809D-ED43-B3E9-0FF968C97F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299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BA12C-221A-F24A-A8E1-FCDEA32FC8A5}" type="datetime1">
              <a:rPr lang="en-GB" smtClean="0"/>
              <a:t>03/05/2020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Charlie Andrew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6609-56D0-F341-A2BA-FEC882F75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29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2985-3572-EB48-AFE0-92BB10D89089}" type="datetime1">
              <a:rPr lang="en-GB" smtClean="0"/>
              <a:t>03/05/2020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Charlie Andrew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6609-56D0-F341-A2BA-FEC882F75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832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6E1AF-A169-3349-9CC7-27061662D5F3}" type="datetime1">
              <a:rPr lang="en-GB" smtClean="0"/>
              <a:t>03/05/2020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Charlie Andrew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6609-56D0-F341-A2BA-FEC882F75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383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1893-115A-364D-9D73-756F7DB77085}" type="datetime1">
              <a:rPr lang="en-GB" smtClean="0"/>
              <a:t>03/05/2020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Charlie Andrew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6609-56D0-F341-A2BA-FEC882F75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329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0673-B61A-F049-95F4-2128A4B4F46A}" type="datetime1">
              <a:rPr lang="en-GB" smtClean="0"/>
              <a:t>03/05/2020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Charlie Andrew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6609-56D0-F341-A2BA-FEC882F75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452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559EF-C9B1-1242-B63C-87F1C864CFB7}" type="datetime1">
              <a:rPr lang="en-GB" smtClean="0"/>
              <a:t>03/05/2020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Charlie Andrew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6609-56D0-F341-A2BA-FEC882F75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598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9E2B5-44AD-5C4D-BEC8-A10624ED80BE}" type="datetime1">
              <a:rPr lang="en-GB" smtClean="0"/>
              <a:t>03/05/2020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Charlie Andrew 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6609-56D0-F341-A2BA-FEC882F75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28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FF1E0-1C8E-DC45-B9E8-A52AAD3504AA}" type="datetime1">
              <a:rPr lang="en-GB" smtClean="0"/>
              <a:t>03/05/2020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Charlie Andrew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6609-56D0-F341-A2BA-FEC882F75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07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87DA-BBD4-8049-AF2C-C75D64E66C0D}" type="datetime1">
              <a:rPr lang="en-GB" smtClean="0"/>
              <a:t>03/05/2020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Charlie Andrew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6609-56D0-F341-A2BA-FEC882F75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143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657D6-11C4-1F40-AB2D-110FE89AD0E7}" type="datetime1">
              <a:rPr lang="en-GB" smtClean="0"/>
              <a:t>03/05/2020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Charlie Andrew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6609-56D0-F341-A2BA-FEC882F75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543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8F99B-A893-3547-8B1C-026FE7E6145D}" type="datetime1">
              <a:rPr lang="en-GB" smtClean="0"/>
              <a:t>03/05/2020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Charlie Andrew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6609-56D0-F341-A2BA-FEC882F75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91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AB4C3-4DFB-FA4D-9330-2C271CD5E886}" type="datetime1">
              <a:rPr lang="en-GB" smtClean="0"/>
              <a:t>03/05/2020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Charlie Andrew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36609-56D0-F341-A2BA-FEC882F75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203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8.png"/><Relationship Id="rId7" Type="http://schemas.openxmlformats.org/officeDocument/2006/relationships/image" Target="../media/image5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32.png"/><Relationship Id="rId10" Type="http://schemas.openxmlformats.org/officeDocument/2006/relationships/image" Target="../media/image54.png"/><Relationship Id="rId4" Type="http://schemas.openxmlformats.org/officeDocument/2006/relationships/image" Target="../media/image49.png"/><Relationship Id="rId9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8.png"/><Relationship Id="rId7" Type="http://schemas.openxmlformats.org/officeDocument/2006/relationships/image" Target="../media/image5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32.png"/><Relationship Id="rId10" Type="http://schemas.openxmlformats.org/officeDocument/2006/relationships/image" Target="../media/image54.png"/><Relationship Id="rId4" Type="http://schemas.openxmlformats.org/officeDocument/2006/relationships/image" Target="../media/image49.png"/><Relationship Id="rId9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2.png"/><Relationship Id="rId7" Type="http://schemas.openxmlformats.org/officeDocument/2006/relationships/image" Target="../media/image27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2.png"/><Relationship Id="rId7" Type="http://schemas.openxmlformats.org/officeDocument/2006/relationships/image" Target="../media/image27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86923"/>
            <a:ext cx="7772400" cy="1470025"/>
          </a:xfrm>
        </p:spPr>
        <p:txBody>
          <a:bodyPr/>
          <a:lstStyle/>
          <a:p>
            <a:r>
              <a:rPr lang="en-US" b="1">
                <a:solidFill>
                  <a:schemeClr val="bg1">
                    <a:lumMod val="50000"/>
                  </a:schemeClr>
                </a:solidFill>
                <a:latin typeface="Herculanum"/>
                <a:cs typeface="Herculanum"/>
              </a:rPr>
              <a:t>maximum Classics –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Herculanum"/>
                <a:cs typeface="Herculanum"/>
              </a:rPr>
              <a:t>19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0844" y="4777503"/>
            <a:ext cx="6400800" cy="920338"/>
          </a:xfrm>
        </p:spPr>
        <p:txBody>
          <a:bodyPr>
            <a:normAutofit/>
          </a:bodyPr>
          <a:lstStyle/>
          <a:p>
            <a:r>
              <a:rPr lang="en-US" dirty="0">
                <a:latin typeface="Papyrus"/>
                <a:cs typeface="Papyrus"/>
              </a:rPr>
              <a:t>Guess who?</a:t>
            </a:r>
          </a:p>
        </p:txBody>
      </p:sp>
      <p:pic>
        <p:nvPicPr>
          <p:cNvPr id="4" name="Picture 3" descr="iucundus_large_colour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9020" y="710046"/>
            <a:ext cx="2949546" cy="3277273"/>
          </a:xfrm>
          <a:prstGeom prst="rect">
            <a:avLst/>
          </a:prstGeom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86791" y="6497765"/>
            <a:ext cx="1358313" cy="365125"/>
          </a:xfrm>
        </p:spPr>
        <p:txBody>
          <a:bodyPr/>
          <a:lstStyle/>
          <a:p>
            <a:r>
              <a:rPr lang="en-US" sz="800" dirty="0"/>
              <a:t>© Charlie Andrew 2016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832429" y="5570386"/>
            <a:ext cx="2848428" cy="113200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Language L.O. to recap ‘being’ verbs, Latin adjectives and the concept of agreement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770783" y="5555816"/>
            <a:ext cx="2615145" cy="114657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Culture L.O. To discover the Linnaean classification system</a:t>
            </a:r>
          </a:p>
        </p:txBody>
      </p:sp>
    </p:spTree>
    <p:extLst>
      <p:ext uri="{BB962C8B-B14F-4D97-AF65-F5344CB8AC3E}">
        <p14:creationId xmlns:p14="http://schemas.microsoft.com/office/powerpoint/2010/main" val="1309623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688" y="20724"/>
            <a:ext cx="7327197" cy="65608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A6A6A6"/>
                </a:solidFill>
                <a:latin typeface="Papyrus"/>
                <a:cs typeface="Papyrus"/>
              </a:rPr>
              <a:t>Matching quiz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81683" y="6367626"/>
            <a:ext cx="1384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panthera</a:t>
            </a:r>
            <a:r>
              <a:rPr lang="en-US" dirty="0"/>
              <a:t> </a:t>
            </a:r>
            <a:r>
              <a:rPr lang="en-US" dirty="0" err="1"/>
              <a:t>leo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6230" y="6367626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homo sapiens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4398" y="6367626"/>
            <a:ext cx="2430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homo </a:t>
            </a:r>
            <a:r>
              <a:rPr lang="en-US" dirty="0" err="1"/>
              <a:t>Neanderthalensis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55252" y="583010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canis</a:t>
            </a:r>
            <a:r>
              <a:rPr lang="en-US" dirty="0"/>
              <a:t> </a:t>
            </a:r>
            <a:r>
              <a:rPr lang="en-US" dirty="0" err="1"/>
              <a:t>familiaris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037288" y="6367626"/>
            <a:ext cx="1688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domesticus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891662" y="5830100"/>
            <a:ext cx="2088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solanum</a:t>
            </a:r>
            <a:r>
              <a:rPr lang="en-US" dirty="0"/>
              <a:t> </a:t>
            </a:r>
            <a:r>
              <a:rPr lang="en-US" dirty="0" err="1"/>
              <a:t>tuberosum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467120" y="5830100"/>
            <a:ext cx="1563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equus</a:t>
            </a:r>
            <a:r>
              <a:rPr lang="en-US" dirty="0"/>
              <a:t> </a:t>
            </a:r>
            <a:r>
              <a:rPr lang="en-US" dirty="0" err="1"/>
              <a:t>caballus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874293" y="5830100"/>
            <a:ext cx="1241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salmo</a:t>
            </a:r>
            <a:r>
              <a:rPr lang="en-US" dirty="0"/>
              <a:t> </a:t>
            </a:r>
            <a:r>
              <a:rPr lang="en-US" dirty="0" err="1"/>
              <a:t>salar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4553" y="4004035"/>
            <a:ext cx="1370324" cy="10108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230" y="4423940"/>
            <a:ext cx="1434462" cy="9563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9715" y="1564115"/>
            <a:ext cx="2607046" cy="11827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281"/>
          <a:stretch/>
        </p:blipFill>
        <p:spPr>
          <a:xfrm>
            <a:off x="7413455" y="1465912"/>
            <a:ext cx="1696596" cy="131949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3455" y="3403515"/>
            <a:ext cx="1267915" cy="191785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8300" y="3269680"/>
            <a:ext cx="1846192" cy="140331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747" y="2785408"/>
            <a:ext cx="2014081" cy="112239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10118" y="583010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rattus</a:t>
            </a:r>
            <a:r>
              <a:rPr lang="en-US" dirty="0"/>
              <a:t> </a:t>
            </a:r>
            <a:r>
              <a:rPr lang="en-US" dirty="0" err="1"/>
              <a:t>rattus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99911" y="1615799"/>
            <a:ext cx="1816053" cy="1131106"/>
          </a:xfrm>
          <a:prstGeom prst="rect">
            <a:avLst/>
          </a:prstGeom>
        </p:spPr>
      </p:pic>
      <p:sp>
        <p:nvSpPr>
          <p:cNvPr id="23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8182077" y="6098599"/>
            <a:ext cx="1696596" cy="365125"/>
          </a:xfrm>
        </p:spPr>
        <p:txBody>
          <a:bodyPr/>
          <a:lstStyle/>
          <a:p>
            <a:r>
              <a:rPr lang="en-US" sz="900" dirty="0"/>
              <a:t>© Charlie Andrew 2016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81429" y="686501"/>
            <a:ext cx="882862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Can you match the Latin Linnaean names at the bottom of this page to these pictures? Remember, that English words can often look a bit like their Latin root words (hint, hint!). One has been done to show you how. Answers on the next clicks!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2675583" y="2981605"/>
            <a:ext cx="232659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320207" y="2616915"/>
            <a:ext cx="1810634" cy="12215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5299911" y="2969390"/>
            <a:ext cx="1810634" cy="12215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7413455" y="3056645"/>
            <a:ext cx="1696596" cy="12216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281429" y="4111180"/>
            <a:ext cx="1810634" cy="12215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872273" y="5309153"/>
            <a:ext cx="1576027" cy="12216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3448300" y="4877085"/>
            <a:ext cx="1810634" cy="12215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581683" y="5334084"/>
            <a:ext cx="1409700" cy="3021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7115964" y="5638095"/>
            <a:ext cx="1810634" cy="12215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7115964" y="6367626"/>
            <a:ext cx="1512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trike="sngStrike" dirty="0" err="1"/>
              <a:t>mus</a:t>
            </a:r>
            <a:r>
              <a:rPr lang="en-US" strike="sngStrike" dirty="0"/>
              <a:t> </a:t>
            </a:r>
            <a:r>
              <a:rPr lang="en-US" strike="sngStrike" dirty="0" err="1"/>
              <a:t>musculus</a:t>
            </a:r>
            <a:endParaRPr lang="en-US" strike="sngStrike" dirty="0"/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198747" y="5675884"/>
            <a:ext cx="1450199" cy="1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1024" y="1357300"/>
            <a:ext cx="1081249" cy="1058053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452419" y="2360133"/>
            <a:ext cx="1659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Lucida Handwriting"/>
                <a:cs typeface="Lucida Handwriting"/>
              </a:rPr>
              <a:t>mus</a:t>
            </a:r>
            <a:r>
              <a:rPr lang="en-US" sz="1400" dirty="0">
                <a:latin typeface="Lucida Handwriting"/>
                <a:cs typeface="Lucida Handwriting"/>
              </a:rPr>
              <a:t> </a:t>
            </a:r>
            <a:r>
              <a:rPr lang="en-US" sz="1400" dirty="0" err="1">
                <a:latin typeface="Lucida Handwriting"/>
                <a:cs typeface="Lucida Handwriting"/>
              </a:rPr>
              <a:t>musculus</a:t>
            </a:r>
            <a:endParaRPr lang="en-US" sz="1400" dirty="0">
              <a:latin typeface="Lucida Handwriting"/>
              <a:cs typeface="Lucida Handwriting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6391" y="3737633"/>
            <a:ext cx="1504992" cy="1325772"/>
          </a:xfrm>
          <a:prstGeom prst="rect">
            <a:avLst/>
          </a:prstGeom>
        </p:spPr>
      </p:pic>
      <p:sp>
        <p:nvSpPr>
          <p:cNvPr id="47" name="Oval 46"/>
          <p:cNvSpPr/>
          <p:nvPr/>
        </p:nvSpPr>
        <p:spPr>
          <a:xfrm>
            <a:off x="614581" y="1384757"/>
            <a:ext cx="352885" cy="358715"/>
          </a:xfrm>
          <a:prstGeom prst="ellipse">
            <a:avLst/>
          </a:prstGeom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1</a:t>
            </a:r>
          </a:p>
        </p:txBody>
      </p:sp>
      <p:sp>
        <p:nvSpPr>
          <p:cNvPr id="48" name="Oval 47"/>
          <p:cNvSpPr/>
          <p:nvPr/>
        </p:nvSpPr>
        <p:spPr>
          <a:xfrm>
            <a:off x="2499140" y="1480954"/>
            <a:ext cx="352885" cy="358715"/>
          </a:xfrm>
          <a:prstGeom prst="ellipse">
            <a:avLst/>
          </a:prstGeom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2</a:t>
            </a:r>
          </a:p>
        </p:txBody>
      </p:sp>
      <p:sp>
        <p:nvSpPr>
          <p:cNvPr id="49" name="Oval 48"/>
          <p:cNvSpPr/>
          <p:nvPr/>
        </p:nvSpPr>
        <p:spPr>
          <a:xfrm>
            <a:off x="5451790" y="1480954"/>
            <a:ext cx="352885" cy="358715"/>
          </a:xfrm>
          <a:prstGeom prst="ellipse">
            <a:avLst/>
          </a:prstGeom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3</a:t>
            </a:r>
          </a:p>
        </p:txBody>
      </p:sp>
      <p:sp>
        <p:nvSpPr>
          <p:cNvPr id="50" name="Oval 49"/>
          <p:cNvSpPr/>
          <p:nvPr/>
        </p:nvSpPr>
        <p:spPr>
          <a:xfrm>
            <a:off x="7384481" y="1495996"/>
            <a:ext cx="352885" cy="358715"/>
          </a:xfrm>
          <a:prstGeom prst="ellipse">
            <a:avLst/>
          </a:prstGeom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4</a:t>
            </a:r>
          </a:p>
        </p:txBody>
      </p:sp>
      <p:sp>
        <p:nvSpPr>
          <p:cNvPr id="51" name="Oval 50"/>
          <p:cNvSpPr/>
          <p:nvPr/>
        </p:nvSpPr>
        <p:spPr>
          <a:xfrm>
            <a:off x="104986" y="2697930"/>
            <a:ext cx="352885" cy="358715"/>
          </a:xfrm>
          <a:prstGeom prst="ellipse">
            <a:avLst/>
          </a:prstGeom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5</a:t>
            </a:r>
          </a:p>
        </p:txBody>
      </p:sp>
      <p:sp>
        <p:nvSpPr>
          <p:cNvPr id="52" name="Oval 51"/>
          <p:cNvSpPr/>
          <p:nvPr/>
        </p:nvSpPr>
        <p:spPr>
          <a:xfrm>
            <a:off x="3291246" y="3175682"/>
            <a:ext cx="352885" cy="358715"/>
          </a:xfrm>
          <a:prstGeom prst="ellipse">
            <a:avLst/>
          </a:prstGeom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6</a:t>
            </a:r>
          </a:p>
        </p:txBody>
      </p:sp>
      <p:sp>
        <p:nvSpPr>
          <p:cNvPr id="53" name="Oval 52"/>
          <p:cNvSpPr/>
          <p:nvPr/>
        </p:nvSpPr>
        <p:spPr>
          <a:xfrm>
            <a:off x="5339030" y="3587360"/>
            <a:ext cx="352885" cy="358715"/>
          </a:xfrm>
          <a:prstGeom prst="ellipse">
            <a:avLst/>
          </a:prstGeom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7</a:t>
            </a:r>
          </a:p>
        </p:txBody>
      </p:sp>
      <p:sp>
        <p:nvSpPr>
          <p:cNvPr id="54" name="Oval 53"/>
          <p:cNvSpPr/>
          <p:nvPr/>
        </p:nvSpPr>
        <p:spPr>
          <a:xfrm>
            <a:off x="7237012" y="3228645"/>
            <a:ext cx="352885" cy="358715"/>
          </a:xfrm>
          <a:prstGeom prst="ellipse">
            <a:avLst/>
          </a:prstGeom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8</a:t>
            </a:r>
          </a:p>
        </p:txBody>
      </p:sp>
      <p:sp>
        <p:nvSpPr>
          <p:cNvPr id="55" name="Oval 54"/>
          <p:cNvSpPr/>
          <p:nvPr/>
        </p:nvSpPr>
        <p:spPr>
          <a:xfrm>
            <a:off x="60758" y="4314275"/>
            <a:ext cx="352885" cy="358715"/>
          </a:xfrm>
          <a:prstGeom prst="ellipse">
            <a:avLst/>
          </a:prstGeom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9</a:t>
            </a:r>
          </a:p>
        </p:txBody>
      </p:sp>
      <p:sp>
        <p:nvSpPr>
          <p:cNvPr id="57" name="Oval 56"/>
          <p:cNvSpPr/>
          <p:nvPr/>
        </p:nvSpPr>
        <p:spPr>
          <a:xfrm>
            <a:off x="2774582" y="4016696"/>
            <a:ext cx="352885" cy="358715"/>
          </a:xfrm>
          <a:prstGeom prst="ellipse">
            <a:avLst/>
          </a:prstGeom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2755893" y="4016696"/>
            <a:ext cx="392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589743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688" y="20724"/>
            <a:ext cx="7327197" cy="65608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A6A6A6"/>
                </a:solidFill>
                <a:latin typeface="Papyrus"/>
                <a:cs typeface="Papyrus"/>
              </a:rPr>
              <a:t>Matching quiz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48300" y="4582417"/>
            <a:ext cx="1524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4F81BD"/>
                </a:solidFill>
                <a:latin typeface="Comic Sans MS"/>
                <a:cs typeface="Comic Sans MS"/>
              </a:rPr>
              <a:t>panthera</a:t>
            </a:r>
            <a:r>
              <a:rPr lang="en-US" dirty="0">
                <a:solidFill>
                  <a:srgbClr val="4F81BD"/>
                </a:solidFill>
                <a:latin typeface="Comic Sans MS"/>
                <a:cs typeface="Comic Sans MS"/>
              </a:rPr>
              <a:t> </a:t>
            </a:r>
            <a:r>
              <a:rPr lang="en-US" dirty="0" err="1">
                <a:solidFill>
                  <a:srgbClr val="4F81BD"/>
                </a:solidFill>
                <a:latin typeface="Comic Sans MS"/>
                <a:cs typeface="Comic Sans MS"/>
              </a:rPr>
              <a:t>leo</a:t>
            </a:r>
            <a:endParaRPr lang="en-US" dirty="0">
              <a:solidFill>
                <a:srgbClr val="4F81BD"/>
              </a:solidFill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60944" y="5005312"/>
            <a:ext cx="1587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F81BD"/>
                </a:solidFill>
                <a:latin typeface="Comic Sans MS"/>
                <a:cs typeface="Comic Sans MS"/>
              </a:rPr>
              <a:t>homo sapiens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91572" y="5343427"/>
            <a:ext cx="2691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F81BD"/>
                </a:solidFill>
                <a:latin typeface="Comic Sans MS"/>
                <a:cs typeface="Comic Sans MS"/>
              </a:rPr>
              <a:t>homo </a:t>
            </a:r>
            <a:r>
              <a:rPr lang="en-US" dirty="0" err="1">
                <a:solidFill>
                  <a:srgbClr val="4F81BD"/>
                </a:solidFill>
                <a:latin typeface="Comic Sans MS"/>
                <a:cs typeface="Comic Sans MS"/>
              </a:rPr>
              <a:t>Neanderthalensis</a:t>
            </a:r>
            <a:endParaRPr lang="en-US" dirty="0">
              <a:solidFill>
                <a:srgbClr val="4F81BD"/>
              </a:solidFill>
              <a:latin typeface="Comic Sans MS"/>
              <a:cs typeface="Comic Sans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27068" y="4972745"/>
            <a:ext cx="1801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4F81BD"/>
                </a:solidFill>
                <a:latin typeface="Comic Sans MS"/>
                <a:cs typeface="Comic Sans MS"/>
              </a:rPr>
              <a:t>canis</a:t>
            </a:r>
            <a:r>
              <a:rPr lang="en-US" dirty="0">
                <a:solidFill>
                  <a:srgbClr val="4F81BD"/>
                </a:solidFill>
                <a:latin typeface="Comic Sans MS"/>
                <a:cs typeface="Comic Sans MS"/>
              </a:rPr>
              <a:t> </a:t>
            </a:r>
            <a:r>
              <a:rPr lang="en-US" dirty="0" err="1">
                <a:solidFill>
                  <a:srgbClr val="4F81BD"/>
                </a:solidFill>
                <a:latin typeface="Comic Sans MS"/>
                <a:cs typeface="Comic Sans MS"/>
              </a:rPr>
              <a:t>familiaris</a:t>
            </a:r>
            <a:endParaRPr lang="en-US" dirty="0">
              <a:solidFill>
                <a:srgbClr val="4F81BD"/>
              </a:solidFill>
              <a:latin typeface="Comic Sans MS"/>
              <a:cs typeface="Comic Sans M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03212" y="2732453"/>
            <a:ext cx="2225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4F81BD"/>
                </a:solidFill>
                <a:latin typeface="Comic Sans MS"/>
                <a:cs typeface="Comic Sans MS"/>
              </a:rPr>
              <a:t>solanum</a:t>
            </a:r>
            <a:r>
              <a:rPr lang="en-US" dirty="0">
                <a:solidFill>
                  <a:srgbClr val="4F81BD"/>
                </a:solidFill>
                <a:latin typeface="Comic Sans MS"/>
                <a:cs typeface="Comic Sans MS"/>
              </a:rPr>
              <a:t> </a:t>
            </a:r>
            <a:r>
              <a:rPr lang="en-US" dirty="0" err="1">
                <a:solidFill>
                  <a:srgbClr val="4F81BD"/>
                </a:solidFill>
                <a:latin typeface="Comic Sans MS"/>
                <a:cs typeface="Comic Sans MS"/>
              </a:rPr>
              <a:t>tuberosum</a:t>
            </a:r>
            <a:endParaRPr lang="en-US" dirty="0">
              <a:solidFill>
                <a:srgbClr val="4F81BD"/>
              </a:solidFill>
              <a:latin typeface="Comic Sans MS"/>
              <a:cs typeface="Comic Sans M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5854" y="5337105"/>
            <a:ext cx="1703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4F81BD"/>
                </a:solidFill>
                <a:latin typeface="Comic Sans MS"/>
                <a:cs typeface="Comic Sans MS"/>
              </a:rPr>
              <a:t>equus</a:t>
            </a:r>
            <a:r>
              <a:rPr lang="en-US" dirty="0">
                <a:solidFill>
                  <a:srgbClr val="4F81BD"/>
                </a:solidFill>
                <a:latin typeface="Comic Sans MS"/>
                <a:cs typeface="Comic Sans MS"/>
              </a:rPr>
              <a:t> </a:t>
            </a:r>
            <a:r>
              <a:rPr lang="en-US" dirty="0" err="1">
                <a:solidFill>
                  <a:srgbClr val="4F81BD"/>
                </a:solidFill>
                <a:latin typeface="Comic Sans MS"/>
                <a:cs typeface="Comic Sans MS"/>
              </a:rPr>
              <a:t>caballus</a:t>
            </a:r>
            <a:endParaRPr lang="en-US" dirty="0">
              <a:solidFill>
                <a:srgbClr val="4F81BD"/>
              </a:solidFill>
              <a:latin typeface="Comic Sans MS"/>
              <a:cs typeface="Comic Sans M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48549" y="2642490"/>
            <a:ext cx="13708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4F81BD"/>
                </a:solidFill>
                <a:latin typeface="Comic Sans MS"/>
                <a:cs typeface="Comic Sans MS"/>
              </a:rPr>
              <a:t>salmo</a:t>
            </a:r>
            <a:r>
              <a:rPr lang="en-US" dirty="0">
                <a:solidFill>
                  <a:srgbClr val="4F81BD"/>
                </a:solidFill>
                <a:latin typeface="Comic Sans MS"/>
                <a:cs typeface="Comic Sans MS"/>
              </a:rPr>
              <a:t> </a:t>
            </a:r>
            <a:r>
              <a:rPr lang="en-US" dirty="0" err="1">
                <a:solidFill>
                  <a:srgbClr val="4F81BD"/>
                </a:solidFill>
                <a:latin typeface="Comic Sans MS"/>
                <a:cs typeface="Comic Sans MS"/>
              </a:rPr>
              <a:t>salar</a:t>
            </a:r>
            <a:endParaRPr lang="en-US" dirty="0">
              <a:solidFill>
                <a:srgbClr val="4F81BD"/>
              </a:solidFill>
              <a:latin typeface="Comic Sans MS"/>
              <a:cs typeface="Comic Sans M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4553" y="4004035"/>
            <a:ext cx="1370324" cy="10108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230" y="4423940"/>
            <a:ext cx="1434462" cy="9563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9715" y="1564115"/>
            <a:ext cx="2607046" cy="11827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281"/>
          <a:stretch/>
        </p:blipFill>
        <p:spPr>
          <a:xfrm>
            <a:off x="7413455" y="1465912"/>
            <a:ext cx="1696596" cy="131949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3455" y="3403515"/>
            <a:ext cx="1267915" cy="191785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8300" y="3269680"/>
            <a:ext cx="1846192" cy="140331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747" y="2785408"/>
            <a:ext cx="2014081" cy="112239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476368" y="2618040"/>
            <a:ext cx="1611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4F81BD"/>
                </a:solidFill>
                <a:latin typeface="Comic Sans MS"/>
                <a:cs typeface="Comic Sans MS"/>
              </a:rPr>
              <a:t>rattus</a:t>
            </a:r>
            <a:r>
              <a:rPr lang="en-US" dirty="0">
                <a:solidFill>
                  <a:srgbClr val="4F81BD"/>
                </a:solidFill>
                <a:latin typeface="Comic Sans MS"/>
                <a:cs typeface="Comic Sans MS"/>
              </a:rPr>
              <a:t> </a:t>
            </a:r>
            <a:r>
              <a:rPr lang="en-US" dirty="0" err="1">
                <a:solidFill>
                  <a:srgbClr val="4F81BD"/>
                </a:solidFill>
                <a:latin typeface="Comic Sans MS"/>
                <a:cs typeface="Comic Sans MS"/>
              </a:rPr>
              <a:t>rattus</a:t>
            </a:r>
            <a:endParaRPr lang="en-US" dirty="0">
              <a:solidFill>
                <a:srgbClr val="4F81BD"/>
              </a:solidFill>
              <a:latin typeface="Comic Sans MS"/>
              <a:cs typeface="Comic Sans MS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99911" y="1615799"/>
            <a:ext cx="1816053" cy="1131106"/>
          </a:xfrm>
          <a:prstGeom prst="rect">
            <a:avLst/>
          </a:prstGeom>
        </p:spPr>
      </p:pic>
      <p:sp>
        <p:nvSpPr>
          <p:cNvPr id="23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8182077" y="6098599"/>
            <a:ext cx="1696596" cy="365125"/>
          </a:xfrm>
        </p:spPr>
        <p:txBody>
          <a:bodyPr/>
          <a:lstStyle/>
          <a:p>
            <a:r>
              <a:rPr lang="en-US" sz="900" dirty="0"/>
              <a:t>© Charlie Andrew 2016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81429" y="686501"/>
            <a:ext cx="88286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Can you match the Latin Linnaean names at the bottom of this page to these pictures? Remember, that English words can often look a bit like their Latin root words (hint, hint!). One has been done to show you how.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2675583" y="2981605"/>
            <a:ext cx="232659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320207" y="2616915"/>
            <a:ext cx="1810634" cy="12215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5299911" y="2969390"/>
            <a:ext cx="1810634" cy="12215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7413455" y="3056645"/>
            <a:ext cx="1696596" cy="12216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281429" y="4141062"/>
            <a:ext cx="1810634" cy="12215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872273" y="5309153"/>
            <a:ext cx="1576027" cy="12216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3448300" y="4906967"/>
            <a:ext cx="1810634" cy="12215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581683" y="5334084"/>
            <a:ext cx="1409700" cy="3021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7115964" y="5638095"/>
            <a:ext cx="1810634" cy="12215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98747" y="5682877"/>
            <a:ext cx="1450199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1024" y="1357300"/>
            <a:ext cx="1081249" cy="1058053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452419" y="2360133"/>
            <a:ext cx="1659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Lucida Handwriting"/>
                <a:cs typeface="Lucida Handwriting"/>
              </a:rPr>
              <a:t>mus</a:t>
            </a:r>
            <a:r>
              <a:rPr lang="en-US" sz="1400" dirty="0">
                <a:latin typeface="Lucida Handwriting"/>
                <a:cs typeface="Lucida Handwriting"/>
              </a:rPr>
              <a:t> </a:t>
            </a:r>
            <a:r>
              <a:rPr lang="en-US" sz="1400" dirty="0" err="1">
                <a:latin typeface="Lucida Handwriting"/>
                <a:cs typeface="Lucida Handwriting"/>
              </a:rPr>
              <a:t>musculus</a:t>
            </a:r>
            <a:endParaRPr lang="en-US" sz="1400" dirty="0">
              <a:latin typeface="Lucida Handwriting"/>
              <a:cs typeface="Lucida Handwriting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6391" y="3737633"/>
            <a:ext cx="1504992" cy="1325772"/>
          </a:xfrm>
          <a:prstGeom prst="rect">
            <a:avLst/>
          </a:prstGeom>
        </p:spPr>
      </p:pic>
      <p:sp>
        <p:nvSpPr>
          <p:cNvPr id="47" name="Oval 46"/>
          <p:cNvSpPr/>
          <p:nvPr/>
        </p:nvSpPr>
        <p:spPr>
          <a:xfrm>
            <a:off x="614581" y="1384757"/>
            <a:ext cx="352885" cy="358715"/>
          </a:xfrm>
          <a:prstGeom prst="ellipse">
            <a:avLst/>
          </a:prstGeom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1</a:t>
            </a:r>
          </a:p>
        </p:txBody>
      </p:sp>
      <p:sp>
        <p:nvSpPr>
          <p:cNvPr id="48" name="Oval 47"/>
          <p:cNvSpPr/>
          <p:nvPr/>
        </p:nvSpPr>
        <p:spPr>
          <a:xfrm>
            <a:off x="2499140" y="1480954"/>
            <a:ext cx="352885" cy="358715"/>
          </a:xfrm>
          <a:prstGeom prst="ellipse">
            <a:avLst/>
          </a:prstGeom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2</a:t>
            </a:r>
          </a:p>
        </p:txBody>
      </p:sp>
      <p:sp>
        <p:nvSpPr>
          <p:cNvPr id="49" name="Oval 48"/>
          <p:cNvSpPr/>
          <p:nvPr/>
        </p:nvSpPr>
        <p:spPr>
          <a:xfrm>
            <a:off x="5451790" y="1480954"/>
            <a:ext cx="352885" cy="358715"/>
          </a:xfrm>
          <a:prstGeom prst="ellipse">
            <a:avLst/>
          </a:prstGeom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3</a:t>
            </a:r>
          </a:p>
        </p:txBody>
      </p:sp>
      <p:sp>
        <p:nvSpPr>
          <p:cNvPr id="50" name="Oval 49"/>
          <p:cNvSpPr/>
          <p:nvPr/>
        </p:nvSpPr>
        <p:spPr>
          <a:xfrm>
            <a:off x="7384481" y="1495996"/>
            <a:ext cx="352885" cy="358715"/>
          </a:xfrm>
          <a:prstGeom prst="ellipse">
            <a:avLst/>
          </a:prstGeom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4</a:t>
            </a:r>
          </a:p>
        </p:txBody>
      </p:sp>
      <p:sp>
        <p:nvSpPr>
          <p:cNvPr id="51" name="Oval 50"/>
          <p:cNvSpPr/>
          <p:nvPr/>
        </p:nvSpPr>
        <p:spPr>
          <a:xfrm>
            <a:off x="104986" y="2697930"/>
            <a:ext cx="352885" cy="358715"/>
          </a:xfrm>
          <a:prstGeom prst="ellipse">
            <a:avLst/>
          </a:prstGeom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5</a:t>
            </a:r>
          </a:p>
        </p:txBody>
      </p:sp>
      <p:sp>
        <p:nvSpPr>
          <p:cNvPr id="52" name="Oval 51"/>
          <p:cNvSpPr/>
          <p:nvPr/>
        </p:nvSpPr>
        <p:spPr>
          <a:xfrm>
            <a:off x="3291246" y="3175682"/>
            <a:ext cx="352885" cy="358715"/>
          </a:xfrm>
          <a:prstGeom prst="ellipse">
            <a:avLst/>
          </a:prstGeom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6</a:t>
            </a:r>
          </a:p>
        </p:txBody>
      </p:sp>
      <p:sp>
        <p:nvSpPr>
          <p:cNvPr id="53" name="Oval 52"/>
          <p:cNvSpPr/>
          <p:nvPr/>
        </p:nvSpPr>
        <p:spPr>
          <a:xfrm>
            <a:off x="5339030" y="3587360"/>
            <a:ext cx="352885" cy="358715"/>
          </a:xfrm>
          <a:prstGeom prst="ellipse">
            <a:avLst/>
          </a:prstGeom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7</a:t>
            </a:r>
          </a:p>
        </p:txBody>
      </p:sp>
      <p:sp>
        <p:nvSpPr>
          <p:cNvPr id="54" name="Oval 53"/>
          <p:cNvSpPr/>
          <p:nvPr/>
        </p:nvSpPr>
        <p:spPr>
          <a:xfrm>
            <a:off x="7237012" y="3228645"/>
            <a:ext cx="352885" cy="358715"/>
          </a:xfrm>
          <a:prstGeom prst="ellipse">
            <a:avLst/>
          </a:prstGeom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8</a:t>
            </a:r>
          </a:p>
        </p:txBody>
      </p:sp>
      <p:sp>
        <p:nvSpPr>
          <p:cNvPr id="55" name="Oval 54"/>
          <p:cNvSpPr/>
          <p:nvPr/>
        </p:nvSpPr>
        <p:spPr>
          <a:xfrm>
            <a:off x="60758" y="4314275"/>
            <a:ext cx="352885" cy="358715"/>
          </a:xfrm>
          <a:prstGeom prst="ellipse">
            <a:avLst/>
          </a:prstGeom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9</a:t>
            </a:r>
          </a:p>
        </p:txBody>
      </p:sp>
      <p:sp>
        <p:nvSpPr>
          <p:cNvPr id="57" name="Oval 56"/>
          <p:cNvSpPr/>
          <p:nvPr/>
        </p:nvSpPr>
        <p:spPr>
          <a:xfrm>
            <a:off x="2774582" y="4016696"/>
            <a:ext cx="352885" cy="358715"/>
          </a:xfrm>
          <a:prstGeom prst="ellipse">
            <a:avLst/>
          </a:prstGeom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2755893" y="4016696"/>
            <a:ext cx="392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5816" y="3832030"/>
            <a:ext cx="1937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4F81BD"/>
                </a:solidFill>
                <a:latin typeface="Comic Sans MS"/>
                <a:cs typeface="Comic Sans MS"/>
              </a:rPr>
              <a:t>felis</a:t>
            </a:r>
            <a:r>
              <a:rPr lang="en-US" dirty="0">
                <a:solidFill>
                  <a:srgbClr val="4F81BD"/>
                </a:solidFill>
                <a:latin typeface="Comic Sans MS"/>
                <a:cs typeface="Comic Sans MS"/>
              </a:rPr>
              <a:t> </a:t>
            </a:r>
            <a:r>
              <a:rPr lang="en-US" dirty="0" err="1">
                <a:solidFill>
                  <a:srgbClr val="4F81BD"/>
                </a:solidFill>
                <a:latin typeface="Comic Sans MS"/>
                <a:cs typeface="Comic Sans MS"/>
              </a:rPr>
              <a:t>domesticus</a:t>
            </a:r>
            <a:endParaRPr lang="en-US" dirty="0">
              <a:solidFill>
                <a:srgbClr val="4F81BD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5721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  <p:bldP spid="12" grpId="0"/>
      <p:bldP spid="21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Herculanum"/>
                <a:cs typeface="Herculanum"/>
              </a:rPr>
              <a:t>Plenary</a:t>
            </a:r>
          </a:p>
        </p:txBody>
      </p:sp>
      <p:pic>
        <p:nvPicPr>
          <p:cNvPr id="5" name="Picture 4" descr="iucundus_large_colour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788" y="969472"/>
            <a:ext cx="1747892" cy="1884319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2785702" y="1253778"/>
            <a:ext cx="5680649" cy="1676886"/>
          </a:xfrm>
          <a:prstGeom prst="wedgeEllipseCallout">
            <a:avLst>
              <a:gd name="adj1" fmla="val -61323"/>
              <a:gd name="adj2" fmla="val -679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24200" y="1580925"/>
            <a:ext cx="50059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7F7F7F"/>
                </a:solidFill>
                <a:latin typeface="Papyrus"/>
                <a:cs typeface="Papyrus"/>
              </a:rPr>
              <a:t>Put your hand up if you have </a:t>
            </a:r>
            <a:r>
              <a:rPr lang="en-US" sz="2800" dirty="0" err="1">
                <a:solidFill>
                  <a:srgbClr val="7F7F7F"/>
                </a:solidFill>
                <a:latin typeface="Papyrus"/>
                <a:cs typeface="Papyrus"/>
              </a:rPr>
              <a:t>oculos</a:t>
            </a:r>
            <a:r>
              <a:rPr lang="en-US" sz="2800" dirty="0">
                <a:solidFill>
                  <a:srgbClr val="7F7F7F"/>
                </a:solidFill>
                <a:latin typeface="Papyrus"/>
                <a:cs typeface="Papyrus"/>
              </a:rPr>
              <a:t> </a:t>
            </a:r>
            <a:r>
              <a:rPr lang="en-US" sz="2800" dirty="0" err="1">
                <a:solidFill>
                  <a:srgbClr val="7F7F7F"/>
                </a:solidFill>
                <a:latin typeface="Papyrus"/>
                <a:cs typeface="Papyrus"/>
              </a:rPr>
              <a:t>brunos</a:t>
            </a:r>
            <a:r>
              <a:rPr lang="en-US" sz="2800" dirty="0">
                <a:solidFill>
                  <a:srgbClr val="7F7F7F"/>
                </a:solidFill>
                <a:latin typeface="Papyrus"/>
                <a:cs typeface="Papyrus"/>
              </a:rPr>
              <a:t>!</a:t>
            </a:r>
          </a:p>
        </p:txBody>
      </p:sp>
      <p:pic>
        <p:nvPicPr>
          <p:cNvPr id="8" name="Picture 7" descr="iucundus_large_colour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164194" y="3989335"/>
            <a:ext cx="1739129" cy="1884319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 flipH="1">
            <a:off x="327726" y="3242553"/>
            <a:ext cx="7332951" cy="1219858"/>
          </a:xfrm>
          <a:prstGeom prst="wedgeEllipseCallout">
            <a:avLst>
              <a:gd name="adj1" fmla="val -45494"/>
              <a:gd name="adj2" fmla="val 41420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0794" y="3590872"/>
            <a:ext cx="649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7F7F7F"/>
                </a:solidFill>
                <a:latin typeface="Papyrus"/>
                <a:cs typeface="Papyrus"/>
              </a:rPr>
              <a:t>What does ‘</a:t>
            </a:r>
            <a:r>
              <a:rPr lang="en-US" sz="2800" dirty="0" err="1">
                <a:solidFill>
                  <a:srgbClr val="7F7F7F"/>
                </a:solidFill>
                <a:latin typeface="Papyrus"/>
                <a:cs typeface="Papyrus"/>
              </a:rPr>
              <a:t>est</a:t>
            </a:r>
            <a:r>
              <a:rPr lang="en-US" sz="2800" dirty="0">
                <a:solidFill>
                  <a:srgbClr val="7F7F7F"/>
                </a:solidFill>
                <a:latin typeface="Papyrus"/>
                <a:cs typeface="Papyrus"/>
              </a:rPr>
              <a:t>’ mean in English?</a:t>
            </a:r>
          </a:p>
        </p:txBody>
      </p:sp>
      <p:sp>
        <p:nvSpPr>
          <p:cNvPr id="11" name="Oval Callout 10"/>
          <p:cNvSpPr/>
          <p:nvPr/>
        </p:nvSpPr>
        <p:spPr>
          <a:xfrm flipH="1">
            <a:off x="139550" y="4830935"/>
            <a:ext cx="5526170" cy="1428868"/>
          </a:xfrm>
          <a:prstGeom prst="wedgeEllipseCallout">
            <a:avLst>
              <a:gd name="adj1" fmla="val -81956"/>
              <a:gd name="adj2" fmla="val -37404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99146" y="5112770"/>
            <a:ext cx="53665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rgbClr val="7F7F7F"/>
                </a:solidFill>
                <a:latin typeface="Papyrus"/>
                <a:cs typeface="Papyrus"/>
              </a:rPr>
              <a:t>Do you have a </a:t>
            </a:r>
            <a:r>
              <a:rPr lang="en-GB" sz="2800" i="1" dirty="0" err="1">
                <a:solidFill>
                  <a:srgbClr val="7F7F7F"/>
                </a:solidFill>
                <a:latin typeface="Papyrus"/>
                <a:cs typeface="Papyrus"/>
              </a:rPr>
              <a:t>canis</a:t>
            </a:r>
            <a:r>
              <a:rPr lang="en-GB" sz="2800" i="1" dirty="0">
                <a:solidFill>
                  <a:srgbClr val="7F7F7F"/>
                </a:solidFill>
                <a:latin typeface="Papyrus"/>
                <a:cs typeface="Papyrus"/>
              </a:rPr>
              <a:t> </a:t>
            </a:r>
            <a:r>
              <a:rPr lang="en-GB" sz="2800" i="1" dirty="0" err="1">
                <a:solidFill>
                  <a:srgbClr val="7F7F7F"/>
                </a:solidFill>
                <a:latin typeface="Papyrus"/>
                <a:cs typeface="Papyrus"/>
              </a:rPr>
              <a:t>familiaris</a:t>
            </a:r>
            <a:r>
              <a:rPr lang="en-GB" sz="2800" i="1" dirty="0">
                <a:solidFill>
                  <a:srgbClr val="7F7F7F"/>
                </a:solidFill>
                <a:latin typeface="Papyrus"/>
                <a:cs typeface="Papyrus"/>
              </a:rPr>
              <a:t> </a:t>
            </a:r>
            <a:r>
              <a:rPr lang="en-GB" sz="2800" dirty="0">
                <a:solidFill>
                  <a:srgbClr val="7F7F7F"/>
                </a:solidFill>
                <a:latin typeface="Papyrus"/>
                <a:cs typeface="Papyrus"/>
              </a:rPr>
              <a:t>or a </a:t>
            </a:r>
            <a:r>
              <a:rPr lang="en-GB" sz="2800" i="1" dirty="0" err="1">
                <a:solidFill>
                  <a:srgbClr val="7F7F7F"/>
                </a:solidFill>
                <a:latin typeface="Papyrus"/>
                <a:cs typeface="Papyrus"/>
              </a:rPr>
              <a:t>felis</a:t>
            </a:r>
            <a:r>
              <a:rPr lang="en-GB" sz="2800" i="1" dirty="0">
                <a:solidFill>
                  <a:srgbClr val="7F7F7F"/>
                </a:solidFill>
                <a:latin typeface="Papyrus"/>
                <a:cs typeface="Papyrus"/>
              </a:rPr>
              <a:t> </a:t>
            </a:r>
            <a:r>
              <a:rPr lang="en-GB" sz="2800" i="1" dirty="0" err="1">
                <a:solidFill>
                  <a:srgbClr val="7F7F7F"/>
                </a:solidFill>
                <a:latin typeface="Papyrus"/>
                <a:cs typeface="Papyrus"/>
              </a:rPr>
              <a:t>domesticus</a:t>
            </a:r>
            <a:r>
              <a:rPr lang="en-GB" sz="2800" i="1" dirty="0">
                <a:solidFill>
                  <a:srgbClr val="7F7F7F"/>
                </a:solidFill>
                <a:latin typeface="Papyrus"/>
                <a:cs typeface="Papyrus"/>
              </a:rPr>
              <a:t> </a:t>
            </a:r>
            <a:r>
              <a:rPr lang="en-GB" sz="2800" dirty="0">
                <a:solidFill>
                  <a:srgbClr val="7F7F7F"/>
                </a:solidFill>
                <a:latin typeface="Papyrus"/>
                <a:cs typeface="Papyrus"/>
              </a:rPr>
              <a:t>at home?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86791" y="6497765"/>
            <a:ext cx="1358313" cy="365125"/>
          </a:xfrm>
        </p:spPr>
        <p:txBody>
          <a:bodyPr/>
          <a:lstStyle/>
          <a:p>
            <a:r>
              <a:rPr lang="en-US" sz="800" dirty="0"/>
              <a:t>© Charlie Andrew 2016</a:t>
            </a:r>
          </a:p>
        </p:txBody>
      </p:sp>
    </p:spTree>
    <p:extLst>
      <p:ext uri="{BB962C8B-B14F-4D97-AF65-F5344CB8AC3E}">
        <p14:creationId xmlns:p14="http://schemas.microsoft.com/office/powerpoint/2010/main" val="15032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  <p:bldP spid="10" grpId="0"/>
      <p:bldP spid="11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763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Papyrus"/>
                <a:cs typeface="Papyrus"/>
              </a:rPr>
              <a:t>Verb endings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73300" y="3479413"/>
            <a:ext cx="1549400" cy="11674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816" y="1417030"/>
            <a:ext cx="5941584" cy="347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312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3458" y="4811666"/>
            <a:ext cx="1817325" cy="6867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 err="1">
                <a:solidFill>
                  <a:schemeClr val="accent2"/>
                </a:solidFill>
              </a:rPr>
              <a:t>sunt</a:t>
            </a:r>
            <a:endParaRPr lang="en-US" sz="4000" b="1" dirty="0">
              <a:solidFill>
                <a:schemeClr val="accent2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440783" y="4811666"/>
            <a:ext cx="2800350" cy="7779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4000" dirty="0"/>
              <a:t>they are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81680" cy="79653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7F7F7F"/>
                </a:solidFill>
                <a:latin typeface="Papyrus"/>
                <a:cs typeface="Papyrus"/>
              </a:rPr>
              <a:t>‘being’ verbs</a:t>
            </a:r>
            <a:endParaRPr lang="en-US" dirty="0"/>
          </a:p>
        </p:txBody>
      </p:sp>
      <p:pic>
        <p:nvPicPr>
          <p:cNvPr id="12" name="Picture 11" descr="mouse-305459_960_720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48326"/>
            <a:ext cx="1980936" cy="1956480"/>
          </a:xfrm>
          <a:prstGeom prst="rect">
            <a:avLst/>
          </a:prstGeom>
        </p:spPr>
      </p:pic>
      <p:pic>
        <p:nvPicPr>
          <p:cNvPr id="16" name="Picture 15" descr="viking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861869"/>
            <a:ext cx="2259103" cy="2711316"/>
          </a:xfrm>
          <a:prstGeom prst="rect">
            <a:avLst/>
          </a:prstGeom>
        </p:spPr>
      </p:pic>
      <p:sp>
        <p:nvSpPr>
          <p:cNvPr id="20" name="Content Placeholder 2"/>
          <p:cNvSpPr txBox="1">
            <a:spLocks/>
          </p:cNvSpPr>
          <p:nvPr/>
        </p:nvSpPr>
        <p:spPr>
          <a:xfrm>
            <a:off x="3623458" y="1155715"/>
            <a:ext cx="1817325" cy="7061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4000" b="1" dirty="0">
                <a:solidFill>
                  <a:schemeClr val="accent1"/>
                </a:solidFill>
              </a:rPr>
              <a:t>sum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440783" y="1153983"/>
            <a:ext cx="10853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I am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440783" y="1861869"/>
            <a:ext cx="17526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you are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623458" y="1861869"/>
            <a:ext cx="6475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chemeClr val="accent3"/>
                </a:solidFill>
              </a:rPr>
              <a:t>es</a:t>
            </a:r>
            <a:endParaRPr lang="en-US" sz="4000" dirty="0"/>
          </a:p>
        </p:txBody>
      </p:sp>
      <p:sp>
        <p:nvSpPr>
          <p:cNvPr id="24" name="Rectangle 23"/>
          <p:cNvSpPr/>
          <p:nvPr/>
        </p:nvSpPr>
        <p:spPr>
          <a:xfrm>
            <a:off x="3623458" y="2565580"/>
            <a:ext cx="8253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chemeClr val="accent2"/>
                </a:solidFill>
              </a:rPr>
              <a:t>est</a:t>
            </a:r>
            <a:endParaRPr lang="en-US" sz="4000" dirty="0"/>
          </a:p>
        </p:txBody>
      </p:sp>
      <p:sp>
        <p:nvSpPr>
          <p:cNvPr id="25" name="Rectangle 24"/>
          <p:cNvSpPr/>
          <p:nvPr/>
        </p:nvSpPr>
        <p:spPr>
          <a:xfrm>
            <a:off x="3623458" y="3326566"/>
            <a:ext cx="15617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4F81BD"/>
                </a:solidFill>
              </a:rPr>
              <a:t>sumus</a:t>
            </a:r>
            <a:endParaRPr lang="en-US" sz="4000" dirty="0"/>
          </a:p>
        </p:txBody>
      </p:sp>
      <p:sp>
        <p:nvSpPr>
          <p:cNvPr id="26" name="Rectangle 25"/>
          <p:cNvSpPr/>
          <p:nvPr/>
        </p:nvSpPr>
        <p:spPr>
          <a:xfrm>
            <a:off x="3623458" y="4065871"/>
            <a:ext cx="11524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9BBB59"/>
                </a:solidFill>
              </a:rPr>
              <a:t>estis</a:t>
            </a:r>
            <a:endParaRPr lang="en-US" sz="4000" dirty="0"/>
          </a:p>
        </p:txBody>
      </p:sp>
      <p:sp>
        <p:nvSpPr>
          <p:cNvPr id="27" name="Rectangle 26"/>
          <p:cNvSpPr/>
          <p:nvPr/>
        </p:nvSpPr>
        <p:spPr>
          <a:xfrm>
            <a:off x="5440783" y="2565580"/>
            <a:ext cx="25548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he/she/it is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440783" y="3326566"/>
            <a:ext cx="16023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we are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440783" y="4034452"/>
            <a:ext cx="18217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y’all are</a:t>
            </a:r>
          </a:p>
        </p:txBody>
      </p:sp>
      <p:pic>
        <p:nvPicPr>
          <p:cNvPr id="14" name="Picture 13" descr="eye-312398__18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601" y="2279848"/>
            <a:ext cx="2283702" cy="2024958"/>
          </a:xfrm>
          <a:prstGeom prst="rect">
            <a:avLst/>
          </a:prstGeom>
        </p:spPr>
      </p:pic>
      <p:pic>
        <p:nvPicPr>
          <p:cNvPr id="15" name="Picture 14" descr="tired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2215" y="2034777"/>
            <a:ext cx="2584109" cy="2583578"/>
          </a:xfrm>
          <a:prstGeom prst="rect">
            <a:avLst/>
          </a:prstGeom>
        </p:spPr>
      </p:pic>
      <p:pic>
        <p:nvPicPr>
          <p:cNvPr id="13" name="Picture 12" descr="emoticon-25532__18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601" y="2152582"/>
            <a:ext cx="2143742" cy="258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50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8"/>
            <a:ext cx="7422591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7F7F7F"/>
                </a:solidFill>
                <a:latin typeface="Papyrus"/>
                <a:cs typeface="Papyrus"/>
              </a:rPr>
              <a:t>Quick fire verbs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93811" y="1628173"/>
            <a:ext cx="12944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habere</a:t>
            </a:r>
            <a:endParaRPr lang="en-US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4060" y="2475950"/>
            <a:ext cx="12862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+mj-lt"/>
                <a:cs typeface="Comic Sans MS"/>
              </a:rPr>
              <a:t>am</a:t>
            </a:r>
            <a:r>
              <a:rPr lang="en-US" sz="4000" b="1" dirty="0" err="1">
                <a:solidFill>
                  <a:schemeClr val="accent2"/>
                </a:solidFill>
                <a:latin typeface="+mj-lt"/>
                <a:cs typeface="Comic Sans MS"/>
              </a:rPr>
              <a:t>at</a:t>
            </a:r>
            <a:endParaRPr lang="en-US" sz="4000" b="1" dirty="0">
              <a:solidFill>
                <a:schemeClr val="accent2"/>
              </a:solidFill>
              <a:latin typeface="+mj-lt"/>
              <a:cs typeface="Comic Sans M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94996" y="5512361"/>
            <a:ext cx="15224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+mj-lt"/>
                <a:cs typeface="Comic Sans MS"/>
              </a:rPr>
              <a:t>habe</a:t>
            </a:r>
            <a:r>
              <a:rPr lang="en-US" sz="4000" b="1" dirty="0" err="1">
                <a:solidFill>
                  <a:srgbClr val="4F81BD"/>
                </a:solidFill>
                <a:latin typeface="+mj-lt"/>
                <a:cs typeface="Comic Sans MS"/>
              </a:rPr>
              <a:t>o</a:t>
            </a:r>
            <a:endParaRPr lang="en-US" sz="4000" b="1" dirty="0">
              <a:solidFill>
                <a:srgbClr val="4F81BD"/>
              </a:solidFill>
              <a:latin typeface="+mj-lt"/>
              <a:cs typeface="Comic Sans M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9621" y="4781855"/>
            <a:ext cx="8253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+mj-lt"/>
                <a:cs typeface="Comic Sans MS"/>
              </a:rPr>
              <a:t>es</a:t>
            </a:r>
            <a:r>
              <a:rPr lang="en-US" sz="4000" b="1" dirty="0" err="1">
                <a:solidFill>
                  <a:srgbClr val="C0504D"/>
                </a:solidFill>
                <a:latin typeface="+mj-lt"/>
                <a:cs typeface="Comic Sans MS"/>
              </a:rPr>
              <a:t>t</a:t>
            </a:r>
            <a:endParaRPr lang="en-US" sz="4000" b="1" dirty="0">
              <a:solidFill>
                <a:srgbClr val="C0504D"/>
              </a:solidFill>
              <a:latin typeface="+mj-lt"/>
              <a:cs typeface="Comic Sans M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08323" y="3469642"/>
            <a:ext cx="15614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+mj-lt"/>
                <a:cs typeface="Comic Sans MS"/>
              </a:rPr>
              <a:t>ama</a:t>
            </a:r>
            <a:r>
              <a:rPr lang="en-US" sz="4000" b="1" dirty="0" err="1">
                <a:solidFill>
                  <a:srgbClr val="C0504D"/>
                </a:solidFill>
                <a:latin typeface="+mj-lt"/>
                <a:cs typeface="Comic Sans MS"/>
              </a:rPr>
              <a:t>nt</a:t>
            </a:r>
            <a:endParaRPr lang="en-US" sz="4000" b="1" dirty="0">
              <a:solidFill>
                <a:srgbClr val="C0504D"/>
              </a:solidFill>
              <a:latin typeface="+mj-lt"/>
              <a:cs typeface="Comic Sans M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33536" y="3660299"/>
            <a:ext cx="11309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+mj-lt"/>
                <a:cs typeface="Comic Sans MS"/>
              </a:rPr>
              <a:t>am</a:t>
            </a:r>
            <a:r>
              <a:rPr lang="en-US" sz="4000" b="1" dirty="0" err="1">
                <a:solidFill>
                  <a:schemeClr val="accent1"/>
                </a:solidFill>
                <a:latin typeface="+mj-lt"/>
                <a:cs typeface="Comic Sans MS"/>
              </a:rPr>
              <a:t>o</a:t>
            </a:r>
            <a:endParaRPr lang="en-US" sz="4000" b="1" dirty="0">
              <a:solidFill>
                <a:schemeClr val="accent1"/>
              </a:solidFill>
              <a:latin typeface="+mj-lt"/>
              <a:cs typeface="Comic Sans M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18739" y="2475950"/>
            <a:ext cx="16997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+mj-lt"/>
                <a:cs typeface="Comic Sans MS"/>
              </a:rPr>
              <a:t>habe</a:t>
            </a:r>
            <a:r>
              <a:rPr lang="en-US" sz="4000" b="1" dirty="0" err="1">
                <a:solidFill>
                  <a:srgbClr val="C0504D"/>
                </a:solidFill>
                <a:latin typeface="+mj-lt"/>
                <a:cs typeface="Comic Sans MS"/>
              </a:rPr>
              <a:t>nt</a:t>
            </a:r>
            <a:endParaRPr lang="en-US" sz="4000" b="1" dirty="0">
              <a:solidFill>
                <a:srgbClr val="C0504D"/>
              </a:solidFill>
              <a:latin typeface="+mj-lt"/>
              <a:cs typeface="Comic Sans M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04762" y="1626162"/>
            <a:ext cx="896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esse</a:t>
            </a:r>
            <a:endParaRPr lang="en-US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71125" y="5375037"/>
            <a:ext cx="14244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+mj-lt"/>
                <a:cs typeface="Comic Sans MS"/>
              </a:rPr>
              <a:t>habe</a:t>
            </a:r>
            <a:r>
              <a:rPr lang="en-US" sz="4000" b="1" dirty="0" err="1">
                <a:solidFill>
                  <a:srgbClr val="C0504D"/>
                </a:solidFill>
                <a:latin typeface="+mj-lt"/>
                <a:cs typeface="Comic Sans MS"/>
              </a:rPr>
              <a:t>t</a:t>
            </a:r>
            <a:endParaRPr lang="en-US" sz="4000" b="1" dirty="0">
              <a:solidFill>
                <a:srgbClr val="C0504D"/>
              </a:solidFill>
              <a:latin typeface="+mj-lt"/>
              <a:cs typeface="Comic Sans M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95479" y="4427912"/>
            <a:ext cx="10818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+mj-lt"/>
                <a:cs typeface="Comic Sans MS"/>
              </a:rPr>
              <a:t>sum</a:t>
            </a:r>
            <a:endParaRPr lang="en-US" sz="4000" b="1" dirty="0">
              <a:solidFill>
                <a:srgbClr val="4F81BD"/>
              </a:solidFill>
              <a:latin typeface="+mj-lt"/>
              <a:cs typeface="Comic Sans MS"/>
            </a:endParaRPr>
          </a:p>
        </p:txBody>
      </p:sp>
      <p:sp>
        <p:nvSpPr>
          <p:cNvPr id="3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86791" y="6497765"/>
            <a:ext cx="1358313" cy="365125"/>
          </a:xfrm>
        </p:spPr>
        <p:txBody>
          <a:bodyPr/>
          <a:lstStyle/>
          <a:p>
            <a:r>
              <a:rPr lang="en-US" sz="800" dirty="0"/>
              <a:t>© Charlie Andrew 2016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33860" y="1626162"/>
            <a:ext cx="1222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amare</a:t>
            </a:r>
            <a:endParaRPr lang="en-US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871" y="1130209"/>
            <a:ext cx="1327902" cy="99592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5134" y="1214438"/>
            <a:ext cx="890846" cy="8395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0446" y="1113596"/>
            <a:ext cx="1289506" cy="107614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769818" y="4450244"/>
            <a:ext cx="11524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+mj-lt"/>
                <a:cs typeface="Comic Sans MS"/>
              </a:rPr>
              <a:t>es</a:t>
            </a:r>
            <a:r>
              <a:rPr lang="en-US" sz="4000" b="1" dirty="0" err="1">
                <a:solidFill>
                  <a:schemeClr val="accent3"/>
                </a:solidFill>
                <a:latin typeface="+mj-lt"/>
                <a:cs typeface="Comic Sans MS"/>
              </a:rPr>
              <a:t>tis</a:t>
            </a:r>
            <a:endParaRPr lang="en-US" sz="4000" b="1" dirty="0">
              <a:solidFill>
                <a:schemeClr val="accent3"/>
              </a:solidFill>
              <a:latin typeface="+mj-lt"/>
              <a:cs typeface="Comic Sans M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18580" y="2761756"/>
            <a:ext cx="15617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+mj-lt"/>
                <a:cs typeface="Comic Sans MS"/>
              </a:rPr>
              <a:t>su</a:t>
            </a:r>
            <a:r>
              <a:rPr lang="en-US" sz="4000" b="1" dirty="0" err="1">
                <a:solidFill>
                  <a:schemeClr val="accent1"/>
                </a:solidFill>
                <a:latin typeface="+mj-lt"/>
                <a:cs typeface="Comic Sans MS"/>
              </a:rPr>
              <a:t>mus</a:t>
            </a:r>
            <a:endParaRPr lang="en-US" sz="4000" b="1" dirty="0">
              <a:solidFill>
                <a:schemeClr val="accent1"/>
              </a:solidFill>
              <a:latin typeface="+mj-lt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74675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loud Callout 91"/>
          <p:cNvSpPr/>
          <p:nvPr/>
        </p:nvSpPr>
        <p:spPr>
          <a:xfrm>
            <a:off x="5852297" y="4653584"/>
            <a:ext cx="2850384" cy="1214487"/>
          </a:xfrm>
          <a:prstGeom prst="cloudCallout">
            <a:avLst>
              <a:gd name="adj1" fmla="val -73555"/>
              <a:gd name="adj2" fmla="val -349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1" name="Cloud Callout 90"/>
          <p:cNvSpPr/>
          <p:nvPr/>
        </p:nvSpPr>
        <p:spPr>
          <a:xfrm>
            <a:off x="5543028" y="3396553"/>
            <a:ext cx="2771988" cy="1083120"/>
          </a:xfrm>
          <a:prstGeom prst="cloudCallout">
            <a:avLst>
              <a:gd name="adj1" fmla="val -65768"/>
              <a:gd name="adj2" fmla="val -151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0" name="Cloud Callout 89"/>
          <p:cNvSpPr/>
          <p:nvPr/>
        </p:nvSpPr>
        <p:spPr>
          <a:xfrm>
            <a:off x="5002179" y="1849348"/>
            <a:ext cx="4003680" cy="1290904"/>
          </a:xfrm>
          <a:prstGeom prst="cloudCallout">
            <a:avLst>
              <a:gd name="adj1" fmla="val -61968"/>
              <a:gd name="adj2" fmla="val -133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9" name="Cloud Callout 88"/>
          <p:cNvSpPr/>
          <p:nvPr/>
        </p:nvSpPr>
        <p:spPr>
          <a:xfrm>
            <a:off x="4024063" y="423420"/>
            <a:ext cx="912216" cy="760355"/>
          </a:xfrm>
          <a:prstGeom prst="cloudCallout">
            <a:avLst>
              <a:gd name="adj1" fmla="val -85157"/>
              <a:gd name="adj2" fmla="val 2525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0"/>
            <a:ext cx="9005859" cy="6453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400" b="1" u="sng" dirty="0"/>
              <a:t>Describe yourself in Latin- </a:t>
            </a:r>
            <a:r>
              <a:rPr lang="en-US" sz="1400" b="1" dirty="0"/>
              <a:t>recap last lesson, can you make a few sentences to describe yourself?</a:t>
            </a:r>
            <a:endParaRPr lang="en-US" sz="1400" b="1" u="sng" dirty="0"/>
          </a:p>
          <a:p>
            <a:pPr marL="0" indent="0">
              <a:buNone/>
            </a:pPr>
            <a:r>
              <a:rPr lang="en-US" sz="1050" dirty="0"/>
              <a:t>Fill in the gaps, then translate the sentence. You’ll see a mixture of doing and being verbs being used, as well as some adjectives. Make sure you remember if you’re a boy or a girl when describing yourself!</a:t>
            </a:r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8314483" y="5938869"/>
            <a:ext cx="1501108" cy="365125"/>
          </a:xfrm>
        </p:spPr>
        <p:txBody>
          <a:bodyPr/>
          <a:lstStyle/>
          <a:p>
            <a:pPr algn="l"/>
            <a:r>
              <a:rPr lang="en-US" sz="600" dirty="0"/>
              <a:t>© Charlie Andrew 2016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48077" y="479549"/>
            <a:ext cx="4884070" cy="934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1. </a:t>
            </a:r>
            <a:r>
              <a:rPr lang="en-US" dirty="0" err="1"/>
              <a:t>mihi</a:t>
            </a:r>
            <a:r>
              <a:rPr lang="en-US" dirty="0"/>
              <a:t> ………………….. </a:t>
            </a:r>
            <a:r>
              <a:rPr lang="en-US" dirty="0" err="1"/>
              <a:t>nomen</a:t>
            </a:r>
            <a:r>
              <a:rPr lang="en-US" dirty="0"/>
              <a:t> est. </a:t>
            </a:r>
            <a:r>
              <a:rPr lang="en-US" sz="3200" dirty="0"/>
              <a:t>			</a:t>
            </a:r>
          </a:p>
          <a:p>
            <a:pPr>
              <a:lnSpc>
                <a:spcPct val="110000"/>
              </a:lnSpc>
            </a:pPr>
            <a:r>
              <a:rPr lang="en-US" dirty="0"/>
              <a:t>translation: …………………………………………………………..</a:t>
            </a:r>
            <a:endParaRPr lang="en-US" sz="1400" dirty="0">
              <a:latin typeface="Lucida Handwriting"/>
              <a:cs typeface="Lucida Handwriting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37477" y="2197860"/>
            <a:ext cx="4884070" cy="934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3. in </a:t>
            </a:r>
            <a:r>
              <a:rPr lang="en-US" dirty="0" err="1"/>
              <a:t>familia</a:t>
            </a:r>
            <a:r>
              <a:rPr lang="en-US" dirty="0"/>
              <a:t> mea ………………….. sum. </a:t>
            </a:r>
            <a:r>
              <a:rPr lang="en-US" sz="3200" dirty="0"/>
              <a:t>		</a:t>
            </a:r>
          </a:p>
          <a:p>
            <a:pPr>
              <a:lnSpc>
                <a:spcPct val="110000"/>
              </a:lnSpc>
            </a:pPr>
            <a:r>
              <a:rPr lang="en-US" dirty="0"/>
              <a:t>translation: …………………………………………………………..</a:t>
            </a:r>
            <a:endParaRPr lang="en-US" sz="1400" dirty="0">
              <a:latin typeface="Lucida Handwriting"/>
              <a:cs typeface="Lucida Handwriting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47026" y="3161324"/>
            <a:ext cx="4884070" cy="934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4. </a:t>
            </a:r>
            <a:r>
              <a:rPr lang="en-US" dirty="0" err="1"/>
              <a:t>capillos</a:t>
            </a:r>
            <a:r>
              <a:rPr lang="en-US" dirty="0"/>
              <a:t> ………………….. </a:t>
            </a:r>
            <a:r>
              <a:rPr lang="en-US" dirty="0" err="1"/>
              <a:t>habeo</a:t>
            </a:r>
            <a:r>
              <a:rPr lang="en-US" dirty="0"/>
              <a:t>. </a:t>
            </a:r>
            <a:r>
              <a:rPr lang="en-US" sz="3200" dirty="0"/>
              <a:t>		</a:t>
            </a:r>
          </a:p>
          <a:p>
            <a:pPr>
              <a:lnSpc>
                <a:spcPct val="110000"/>
              </a:lnSpc>
            </a:pPr>
            <a:r>
              <a:rPr lang="en-US" dirty="0"/>
              <a:t>translation: …………………………………………………………..</a:t>
            </a:r>
            <a:endParaRPr lang="en-US" sz="1400" dirty="0">
              <a:latin typeface="Lucida Handwriting"/>
              <a:cs typeface="Lucida Handwriting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47026" y="4102231"/>
            <a:ext cx="4884070" cy="934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5. </a:t>
            </a:r>
            <a:r>
              <a:rPr lang="en-US" dirty="0" err="1"/>
              <a:t>oculos</a:t>
            </a:r>
            <a:r>
              <a:rPr lang="en-US" dirty="0"/>
              <a:t> ………………….. </a:t>
            </a:r>
            <a:r>
              <a:rPr lang="en-US" dirty="0" err="1"/>
              <a:t>habeo</a:t>
            </a:r>
            <a:r>
              <a:rPr lang="en-US" dirty="0"/>
              <a:t>. </a:t>
            </a:r>
            <a:r>
              <a:rPr lang="en-US" sz="3200" dirty="0"/>
              <a:t>		</a:t>
            </a:r>
          </a:p>
          <a:p>
            <a:pPr>
              <a:lnSpc>
                <a:spcPct val="110000"/>
              </a:lnSpc>
            </a:pPr>
            <a:r>
              <a:rPr lang="en-US" dirty="0"/>
              <a:t>translation: …………………………………………………………..</a:t>
            </a:r>
            <a:endParaRPr lang="en-US" sz="1400" dirty="0">
              <a:latin typeface="Lucida Handwriting"/>
              <a:cs typeface="Lucida Handwriting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56575" y="5000858"/>
            <a:ext cx="4884070" cy="934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6. ………………….. </a:t>
            </a:r>
            <a:r>
              <a:rPr lang="en-US" dirty="0" err="1"/>
              <a:t>amo</a:t>
            </a:r>
            <a:r>
              <a:rPr lang="en-US" dirty="0"/>
              <a:t>. </a:t>
            </a:r>
            <a:r>
              <a:rPr lang="en-US" sz="3200" dirty="0"/>
              <a:t>		</a:t>
            </a:r>
          </a:p>
          <a:p>
            <a:pPr>
              <a:lnSpc>
                <a:spcPct val="110000"/>
              </a:lnSpc>
            </a:pPr>
            <a:r>
              <a:rPr lang="en-US" dirty="0"/>
              <a:t>translation: …………………………………………………………..</a:t>
            </a:r>
            <a:endParaRPr lang="en-US" sz="1400" dirty="0">
              <a:latin typeface="Lucida Handwriting"/>
              <a:cs typeface="Lucida Handwriting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4986" y="565852"/>
            <a:ext cx="657907" cy="45101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5416893" y="2091956"/>
            <a:ext cx="14260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Lucida Handwriting"/>
                <a:cs typeface="Lucida Handwriting"/>
              </a:rPr>
              <a:t>primus/prima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245781" y="2671956"/>
            <a:ext cx="18235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Lucida Handwriting"/>
                <a:cs typeface="Lucida Handwriting"/>
              </a:rPr>
              <a:t>secundus</a:t>
            </a:r>
            <a:r>
              <a:rPr lang="en-US" sz="1200" dirty="0">
                <a:latin typeface="Lucida Handwriting"/>
                <a:cs typeface="Lucida Handwriting"/>
              </a:rPr>
              <a:t>/</a:t>
            </a:r>
            <a:r>
              <a:rPr lang="en-US" sz="1200" dirty="0" err="1">
                <a:latin typeface="Lucida Handwriting"/>
                <a:cs typeface="Lucida Handwriting"/>
              </a:rPr>
              <a:t>secunda</a:t>
            </a:r>
            <a:endParaRPr lang="en-US" sz="1200" dirty="0">
              <a:latin typeface="Lucida Handwriting"/>
              <a:cs typeface="Lucida Handwriting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557302" y="1974305"/>
            <a:ext cx="1361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Lucida Handwriting"/>
                <a:cs typeface="Lucida Handwriting"/>
              </a:rPr>
              <a:t>tertius</a:t>
            </a:r>
            <a:r>
              <a:rPr lang="en-US" sz="1200" dirty="0">
                <a:latin typeface="Lucida Handwriting"/>
                <a:cs typeface="Lucida Handwriting"/>
              </a:rPr>
              <a:t>/</a:t>
            </a:r>
            <a:r>
              <a:rPr lang="en-US" sz="1200" dirty="0" err="1">
                <a:latin typeface="Lucida Handwriting"/>
                <a:cs typeface="Lucida Handwriting"/>
              </a:rPr>
              <a:t>tertia</a:t>
            </a:r>
            <a:endParaRPr lang="en-US" sz="1200" dirty="0">
              <a:latin typeface="Lucida Handwriting"/>
              <a:cs typeface="Lucida Handwriting"/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960433" y="2091956"/>
            <a:ext cx="231811" cy="48011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166778" y="2167578"/>
            <a:ext cx="191200" cy="396008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57978" y="2236534"/>
            <a:ext cx="157907" cy="327052"/>
          </a:xfrm>
          <a:prstGeom prst="rect">
            <a:avLst/>
          </a:prstGeom>
        </p:spPr>
      </p:pic>
      <p:cxnSp>
        <p:nvCxnSpPr>
          <p:cNvPr id="65" name="Straight Arrow Connector 64"/>
          <p:cNvCxnSpPr/>
          <p:nvPr/>
        </p:nvCxnSpPr>
        <p:spPr>
          <a:xfrm>
            <a:off x="6723465" y="2187358"/>
            <a:ext cx="236968" cy="491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7277489" y="2553583"/>
            <a:ext cx="0" cy="2468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endCxn id="63" idx="1"/>
          </p:cNvCxnSpPr>
          <p:nvPr/>
        </p:nvCxnSpPr>
        <p:spPr>
          <a:xfrm flipH="1">
            <a:off x="7515885" y="2236534"/>
            <a:ext cx="178407" cy="1635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0" name="Picture 6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1756" y="3565840"/>
            <a:ext cx="809777" cy="809777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6586867" y="3478646"/>
            <a:ext cx="15414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Lucida Handwriting"/>
                <a:cs typeface="Lucida Handwriting"/>
              </a:rPr>
              <a:t>brunos</a:t>
            </a:r>
            <a:r>
              <a:rPr lang="en-US" sz="1200" dirty="0">
                <a:latin typeface="Lucida Handwriting"/>
                <a:cs typeface="Lucida Handwriting"/>
              </a:rPr>
              <a:t> =brown</a:t>
            </a:r>
          </a:p>
          <a:p>
            <a:r>
              <a:rPr lang="en-US" sz="1200" dirty="0" err="1">
                <a:latin typeface="Lucida Handwriting"/>
                <a:cs typeface="Lucida Handwriting"/>
              </a:rPr>
              <a:t>atros</a:t>
            </a:r>
            <a:r>
              <a:rPr lang="en-US" sz="1200" dirty="0">
                <a:latin typeface="Lucida Handwriting"/>
                <a:cs typeface="Lucida Handwriting"/>
              </a:rPr>
              <a:t> = black</a:t>
            </a:r>
          </a:p>
          <a:p>
            <a:r>
              <a:rPr lang="en-US" sz="1200" dirty="0" err="1">
                <a:latin typeface="Lucida Handwriting"/>
                <a:cs typeface="Lucida Handwriting"/>
              </a:rPr>
              <a:t>flavos</a:t>
            </a:r>
            <a:r>
              <a:rPr lang="en-US" sz="1200" dirty="0">
                <a:latin typeface="Lucida Handwriting"/>
                <a:cs typeface="Lucida Handwriting"/>
              </a:rPr>
              <a:t> = blonde</a:t>
            </a:r>
          </a:p>
          <a:p>
            <a:r>
              <a:rPr lang="en-US" sz="1200" dirty="0" err="1">
                <a:latin typeface="Lucida Handwriting"/>
                <a:cs typeface="Lucida Handwriting"/>
              </a:rPr>
              <a:t>rufos</a:t>
            </a:r>
            <a:r>
              <a:rPr lang="en-US" sz="1200" dirty="0">
                <a:latin typeface="Lucida Handwriting"/>
                <a:cs typeface="Lucida Handwriting"/>
              </a:rPr>
              <a:t> = red</a:t>
            </a:r>
          </a:p>
          <a:p>
            <a:endParaRPr lang="en-US" sz="1200" dirty="0">
              <a:latin typeface="Lucida Handwriting"/>
              <a:cs typeface="Lucida Handwriting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956049" y="4755414"/>
            <a:ext cx="16440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Lucida Handwriting"/>
                <a:cs typeface="Lucida Handwriting"/>
              </a:rPr>
              <a:t>brunos</a:t>
            </a:r>
            <a:r>
              <a:rPr lang="en-US" sz="1200" dirty="0">
                <a:latin typeface="Lucida Handwriting"/>
                <a:cs typeface="Lucida Handwriting"/>
              </a:rPr>
              <a:t> =brown</a:t>
            </a:r>
          </a:p>
          <a:p>
            <a:r>
              <a:rPr lang="en-US" sz="1200" dirty="0" err="1">
                <a:latin typeface="Lucida Handwriting"/>
                <a:cs typeface="Lucida Handwriting"/>
              </a:rPr>
              <a:t>caeruleos</a:t>
            </a:r>
            <a:r>
              <a:rPr lang="en-US" sz="1200" dirty="0">
                <a:latin typeface="Lucida Handwriting"/>
                <a:cs typeface="Lucida Handwriting"/>
              </a:rPr>
              <a:t> = blue</a:t>
            </a:r>
          </a:p>
          <a:p>
            <a:r>
              <a:rPr lang="en-US" sz="1200" dirty="0" err="1">
                <a:latin typeface="Lucida Handwriting"/>
                <a:cs typeface="Lucida Handwriting"/>
              </a:rPr>
              <a:t>virides</a:t>
            </a:r>
            <a:r>
              <a:rPr lang="en-US" sz="1200" dirty="0">
                <a:latin typeface="Lucida Handwriting"/>
                <a:cs typeface="Lucida Handwriting"/>
              </a:rPr>
              <a:t> = green</a:t>
            </a:r>
          </a:p>
          <a:p>
            <a:r>
              <a:rPr lang="en-US" sz="1200" dirty="0" err="1">
                <a:latin typeface="Lucida Handwriting"/>
                <a:cs typeface="Lucida Handwriting"/>
              </a:rPr>
              <a:t>ravos</a:t>
            </a:r>
            <a:r>
              <a:rPr lang="en-US" sz="1200" dirty="0">
                <a:latin typeface="Lucida Handwriting"/>
                <a:cs typeface="Lucida Handwriting"/>
              </a:rPr>
              <a:t> = grey</a:t>
            </a:r>
          </a:p>
          <a:p>
            <a:endParaRPr lang="en-US" sz="1200" dirty="0">
              <a:latin typeface="Lucida Handwriting"/>
              <a:cs typeface="Lucida Handwriting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37477" y="6509277"/>
            <a:ext cx="11695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Lucida Handwriting"/>
                <a:cs typeface="Lucida Handwriting"/>
              </a:rPr>
              <a:t>pediludere</a:t>
            </a:r>
            <a:endParaRPr lang="en-US" sz="1200" dirty="0">
              <a:latin typeface="Lucida Handwriting"/>
              <a:cs typeface="Lucida Handwriting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751863" y="6509277"/>
            <a:ext cx="7591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Lucida Handwriting"/>
                <a:cs typeface="Lucida Handwriting"/>
              </a:rPr>
              <a:t>legere</a:t>
            </a:r>
            <a:endParaRPr lang="en-US" sz="1200" dirty="0">
              <a:latin typeface="Lucida Handwriting"/>
              <a:cs typeface="Lucida Handwriting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009191" y="6499153"/>
            <a:ext cx="9258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Lucida Handwriting"/>
                <a:cs typeface="Lucida Handwriting"/>
              </a:rPr>
              <a:t>cantare</a:t>
            </a:r>
            <a:endParaRPr lang="en-US" sz="1200" dirty="0">
              <a:latin typeface="Lucida Handwriting"/>
              <a:cs typeface="Lucida Handwriting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334125" y="6499582"/>
            <a:ext cx="8874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Lucida Handwriting"/>
                <a:cs typeface="Lucida Handwriting"/>
              </a:rPr>
              <a:t>pingere</a:t>
            </a:r>
            <a:endParaRPr lang="en-US" sz="1200" dirty="0">
              <a:latin typeface="Lucida Handwriting"/>
              <a:cs typeface="Lucida Handwriting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576975" y="6509277"/>
            <a:ext cx="8745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Lucida Handwriting"/>
                <a:cs typeface="Lucida Handwriting"/>
              </a:rPr>
              <a:t>currere</a:t>
            </a:r>
            <a:endParaRPr lang="en-US" sz="1200" dirty="0">
              <a:latin typeface="Lucida Handwriting"/>
              <a:cs typeface="Lucida Handwriting"/>
            </a:endParaRPr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749" y="5974460"/>
            <a:ext cx="684619" cy="599924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9191" y="6055095"/>
            <a:ext cx="876335" cy="496105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3835369" y="5807403"/>
            <a:ext cx="249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ＭＳ ゴシック"/>
                <a:ea typeface="ＭＳ ゴシック"/>
                <a:cs typeface="ＭＳ ゴシック"/>
              </a:rPr>
              <a:t>♬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3340939" y="5820573"/>
            <a:ext cx="33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♫</a:t>
            </a:r>
          </a:p>
        </p:txBody>
      </p:sp>
      <p:pic>
        <p:nvPicPr>
          <p:cNvPr id="85" name="Picture 8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7073" y="5934960"/>
            <a:ext cx="615106" cy="580934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7001" y="6011625"/>
            <a:ext cx="692454" cy="539575"/>
          </a:xfrm>
          <a:prstGeom prst="rect">
            <a:avLst/>
          </a:prstGeom>
        </p:spPr>
      </p:pic>
      <p:sp>
        <p:nvSpPr>
          <p:cNvPr id="87" name="TextBox 86"/>
          <p:cNvSpPr txBox="1"/>
          <p:nvPr/>
        </p:nvSpPr>
        <p:spPr>
          <a:xfrm>
            <a:off x="7206039" y="6509277"/>
            <a:ext cx="17209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Lucida Handwriting"/>
                <a:cs typeface="Lucida Handwriting"/>
              </a:rPr>
              <a:t>animalia</a:t>
            </a:r>
            <a:r>
              <a:rPr lang="en-US" sz="1200" dirty="0">
                <a:latin typeface="Lucida Handwriting"/>
                <a:cs typeface="Lucida Handwriting"/>
              </a:rPr>
              <a:t> curare</a:t>
            </a:r>
          </a:p>
        </p:txBody>
      </p:sp>
      <p:pic>
        <p:nvPicPr>
          <p:cNvPr id="88" name="Picture 87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7081" y="5934960"/>
            <a:ext cx="528958" cy="7922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2368" y="672209"/>
            <a:ext cx="9743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Comic Sans MS"/>
                <a:cs typeface="Comic Sans MS"/>
              </a:rPr>
              <a:t>Carlotta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517628" y="993886"/>
            <a:ext cx="21389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Comic Sans MS"/>
                <a:cs typeface="Comic Sans MS"/>
              </a:rPr>
              <a:t>My name is Carlotta.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042758" y="2386890"/>
            <a:ext cx="714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Comic Sans MS"/>
                <a:cs typeface="Comic Sans MS"/>
              </a:rPr>
              <a:t>prima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555585" y="2717540"/>
            <a:ext cx="35382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Comic Sans MS"/>
                <a:cs typeface="Comic Sans MS"/>
              </a:rPr>
              <a:t>In my family I am the first/oldest.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507028" y="3359637"/>
            <a:ext cx="8268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chemeClr val="accent1"/>
                </a:solidFill>
                <a:latin typeface="Comic Sans MS"/>
                <a:cs typeface="Comic Sans MS"/>
              </a:rPr>
              <a:t>brunos</a:t>
            </a:r>
            <a:endParaRPr lang="en-US" sz="1600" dirty="0">
              <a:solidFill>
                <a:schemeClr val="accent1"/>
              </a:solidFill>
              <a:latin typeface="Comic Sans MS"/>
              <a:cs typeface="Comic Sans M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555585" y="3698191"/>
            <a:ext cx="19231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Comic Sans MS"/>
                <a:cs typeface="Comic Sans MS"/>
              </a:rPr>
              <a:t>I have brown hair.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507028" y="4272241"/>
            <a:ext cx="8268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chemeClr val="accent1"/>
                </a:solidFill>
                <a:latin typeface="Comic Sans MS"/>
                <a:cs typeface="Comic Sans MS"/>
              </a:rPr>
              <a:t>brunos</a:t>
            </a:r>
            <a:endParaRPr lang="en-US" sz="1600" dirty="0">
              <a:solidFill>
                <a:schemeClr val="accent1"/>
              </a:solidFill>
              <a:latin typeface="Comic Sans MS"/>
              <a:cs typeface="Comic Sans MS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555585" y="4623124"/>
            <a:ext cx="19750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Comic Sans MS"/>
                <a:cs typeface="Comic Sans MS"/>
              </a:rPr>
              <a:t>I have brown eyes.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98333" y="5199790"/>
            <a:ext cx="7855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chemeClr val="accent1"/>
                </a:solidFill>
                <a:latin typeface="Comic Sans MS"/>
                <a:cs typeface="Comic Sans MS"/>
              </a:rPr>
              <a:t>legere</a:t>
            </a:r>
            <a:endParaRPr lang="en-US" sz="1600" dirty="0">
              <a:solidFill>
                <a:schemeClr val="accent1"/>
              </a:solidFill>
              <a:latin typeface="Comic Sans MS"/>
              <a:cs typeface="Comic Sans M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499965" y="5529517"/>
            <a:ext cx="1509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Comic Sans MS"/>
                <a:cs typeface="Comic Sans MS"/>
              </a:rPr>
              <a:t>I like to read.</a:t>
            </a:r>
          </a:p>
        </p:txBody>
      </p:sp>
      <p:pic>
        <p:nvPicPr>
          <p:cNvPr id="6" name="Picture 5" descr="book-146700__180.png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4852" y="6081555"/>
            <a:ext cx="987163" cy="493582"/>
          </a:xfrm>
          <a:prstGeom prst="rect">
            <a:avLst/>
          </a:prstGeom>
        </p:spPr>
      </p:pic>
      <p:sp>
        <p:nvSpPr>
          <p:cNvPr id="56" name="Rectangle 55"/>
          <p:cNvSpPr/>
          <p:nvPr/>
        </p:nvSpPr>
        <p:spPr>
          <a:xfrm>
            <a:off x="354619" y="1329531"/>
            <a:ext cx="4884070" cy="934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2. ………………….. sum! </a:t>
            </a:r>
            <a:r>
              <a:rPr lang="en-US" sz="3200" dirty="0"/>
              <a:t>			</a:t>
            </a:r>
          </a:p>
          <a:p>
            <a:pPr>
              <a:lnSpc>
                <a:spcPct val="110000"/>
              </a:lnSpc>
            </a:pPr>
            <a:r>
              <a:rPr lang="en-US" dirty="0"/>
              <a:t>translation: …………………………………………………………..</a:t>
            </a:r>
            <a:endParaRPr lang="en-US" sz="1400" dirty="0">
              <a:latin typeface="Lucida Handwriting"/>
              <a:cs typeface="Lucida Handwriting"/>
            </a:endParaRPr>
          </a:p>
        </p:txBody>
      </p:sp>
      <p:sp>
        <p:nvSpPr>
          <p:cNvPr id="57" name="Cloud Callout 56"/>
          <p:cNvSpPr/>
          <p:nvPr/>
        </p:nvSpPr>
        <p:spPr>
          <a:xfrm>
            <a:off x="5093833" y="733653"/>
            <a:ext cx="2921897" cy="1083120"/>
          </a:xfrm>
          <a:prstGeom prst="cloudCallout">
            <a:avLst>
              <a:gd name="adj1" fmla="val -67102"/>
              <a:gd name="adj2" fmla="val 4743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355559" y="862239"/>
            <a:ext cx="12607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Lucida Handwriting"/>
                <a:cs typeface="Lucida Handwriting"/>
              </a:rPr>
              <a:t>bonus/bona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616326" y="862239"/>
            <a:ext cx="13106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Lucida Handwriting"/>
                <a:cs typeface="Lucida Handwriting"/>
              </a:rPr>
              <a:t>malus</a:t>
            </a:r>
            <a:r>
              <a:rPr lang="en-US" sz="1200" dirty="0">
                <a:latin typeface="Lucida Handwriting"/>
                <a:cs typeface="Lucida Handwriting"/>
              </a:rPr>
              <a:t>/mala</a:t>
            </a:r>
          </a:p>
        </p:txBody>
      </p:sp>
      <p:pic>
        <p:nvPicPr>
          <p:cNvPr id="9" name="Picture 8" descr="devilish-98451__180.pn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6383" y="1139239"/>
            <a:ext cx="630033" cy="547855"/>
          </a:xfrm>
          <a:prstGeom prst="rect">
            <a:avLst/>
          </a:prstGeom>
        </p:spPr>
      </p:pic>
      <p:pic>
        <p:nvPicPr>
          <p:cNvPr id="10" name="Picture 9" descr="innocent-98449__180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0302" y="1067224"/>
            <a:ext cx="568561" cy="651853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660507" y="1499954"/>
            <a:ext cx="626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Comic Sans MS"/>
                <a:cs typeface="Comic Sans MS"/>
              </a:rPr>
              <a:t>bona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575973" y="1838508"/>
            <a:ext cx="1726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Comic Sans MS"/>
                <a:cs typeface="Comic Sans MS"/>
              </a:rPr>
              <a:t>I am a good girl!</a:t>
            </a:r>
          </a:p>
        </p:txBody>
      </p:sp>
      <p:pic>
        <p:nvPicPr>
          <p:cNvPr id="11" name="Picture 10" descr="eye-1185237__180.png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5756" y="5000858"/>
            <a:ext cx="990627" cy="49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274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4600604" y="5396014"/>
            <a:ext cx="4197805" cy="12881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68023" y="5402943"/>
            <a:ext cx="4197805" cy="12881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579257" y="3929192"/>
            <a:ext cx="4197805" cy="12881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9052" y="3937000"/>
            <a:ext cx="4197805" cy="12881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057570" y="6492875"/>
            <a:ext cx="2086429" cy="365125"/>
          </a:xfrm>
        </p:spPr>
        <p:txBody>
          <a:bodyPr/>
          <a:lstStyle/>
          <a:p>
            <a:r>
              <a:rPr lang="en-US" sz="800" dirty="0"/>
              <a:t>© Charlie Andrew 2016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7600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Papyrus"/>
                <a:cs typeface="Papyrus"/>
              </a:rPr>
              <a:t>Guess who?</a:t>
            </a:r>
          </a:p>
          <a:p>
            <a:pPr algn="l"/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Papyrus"/>
                <a:cs typeface="Papyrus"/>
              </a:rPr>
              <a:t>See how the rules work for this game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Papyrus"/>
              <a:cs typeface="Papyrus"/>
            </a:endParaRPr>
          </a:p>
          <a:p>
            <a:pPr algn="l"/>
            <a:endParaRPr lang="en-US" sz="1200" dirty="0">
              <a:solidFill>
                <a:schemeClr val="bg1">
                  <a:lumMod val="50000"/>
                </a:schemeClr>
              </a:solidFill>
              <a:latin typeface="Papyrus"/>
              <a:cs typeface="Papyru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9503" y="985117"/>
            <a:ext cx="6076067" cy="764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/>
              <a:t>3. in </a:t>
            </a:r>
            <a:r>
              <a:rPr lang="en-US" sz="2000" dirty="0" err="1"/>
              <a:t>familia</a:t>
            </a:r>
            <a:r>
              <a:rPr lang="en-US" sz="2000" dirty="0"/>
              <a:t> mea ………………….. sum. 		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translation: …………………………………………………………..</a:t>
            </a:r>
            <a:endParaRPr lang="en-US" sz="2000" dirty="0">
              <a:latin typeface="Lucida Handwriting"/>
              <a:cs typeface="Lucida Handwriting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12202" y="941814"/>
            <a:ext cx="8474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Comic Sans MS"/>
                <a:cs typeface="Comic Sans MS"/>
              </a:rPr>
              <a:t>prima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37612" y="1287700"/>
            <a:ext cx="50426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Comic Sans MS"/>
                <a:cs typeface="Comic Sans MS"/>
              </a:rPr>
              <a:t>In my family I am the first/oldest (girl).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7257" y="4559356"/>
            <a:ext cx="3493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Comic Sans MS"/>
                <a:cs typeface="Comic Sans MS"/>
              </a:rPr>
              <a:t>in </a:t>
            </a:r>
            <a:r>
              <a:rPr lang="en-US" sz="2400" dirty="0" err="1">
                <a:solidFill>
                  <a:schemeClr val="accent2"/>
                </a:solidFill>
                <a:latin typeface="Comic Sans MS"/>
                <a:cs typeface="Comic Sans MS"/>
              </a:rPr>
              <a:t>sua</a:t>
            </a:r>
            <a:r>
              <a:rPr lang="en-US" sz="2400" dirty="0">
                <a:solidFill>
                  <a:schemeClr val="accent2"/>
                </a:solidFill>
                <a:latin typeface="Comic Sans MS"/>
                <a:cs typeface="Comic Sans MS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Comic Sans MS"/>
                <a:cs typeface="Comic Sans MS"/>
              </a:rPr>
              <a:t>familia</a:t>
            </a:r>
            <a:r>
              <a:rPr lang="en-US" sz="2400" dirty="0">
                <a:solidFill>
                  <a:schemeClr val="accent2"/>
                </a:solidFill>
                <a:latin typeface="Comic Sans MS"/>
                <a:cs typeface="Comic Sans MS"/>
              </a:rPr>
              <a:t> prima </a:t>
            </a:r>
            <a:r>
              <a:rPr lang="en-US" sz="2400" dirty="0" err="1">
                <a:solidFill>
                  <a:schemeClr val="accent2"/>
                </a:solidFill>
                <a:latin typeface="Comic Sans MS"/>
                <a:cs typeface="Comic Sans MS"/>
              </a:rPr>
              <a:t>est</a:t>
            </a:r>
            <a:endParaRPr lang="en-US" sz="2400" dirty="0">
              <a:solidFill>
                <a:schemeClr val="accent2"/>
              </a:solidFill>
              <a:latin typeface="Comic Sans MS"/>
              <a:cs typeface="Comic Sans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9504" y="1704091"/>
            <a:ext cx="5876496" cy="764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/>
              <a:t>4. </a:t>
            </a:r>
            <a:r>
              <a:rPr lang="en-US" sz="2000" dirty="0" err="1"/>
              <a:t>capillos</a:t>
            </a:r>
            <a:r>
              <a:rPr lang="en-US" sz="2000" dirty="0"/>
              <a:t> ………………….. </a:t>
            </a:r>
            <a:r>
              <a:rPr lang="en-US" sz="2000" dirty="0" err="1"/>
              <a:t>habeo</a:t>
            </a:r>
            <a:r>
              <a:rPr lang="en-US" sz="2000" dirty="0"/>
              <a:t>. 		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translation: …………………………………………………………..</a:t>
            </a:r>
            <a:endParaRPr lang="en-US" sz="2000" dirty="0">
              <a:latin typeface="Lucida Handwriting"/>
              <a:cs typeface="Lucida Handwriting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9503" y="2383208"/>
            <a:ext cx="5876496" cy="764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/>
              <a:t>5. </a:t>
            </a:r>
            <a:r>
              <a:rPr lang="en-US" sz="2000" dirty="0" err="1"/>
              <a:t>oculos</a:t>
            </a:r>
            <a:r>
              <a:rPr lang="en-US" sz="2000" dirty="0"/>
              <a:t> ………………….. </a:t>
            </a:r>
            <a:r>
              <a:rPr lang="en-US" sz="2000" dirty="0" err="1"/>
              <a:t>habeo</a:t>
            </a:r>
            <a:r>
              <a:rPr lang="en-US" sz="2000" dirty="0"/>
              <a:t>. 		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translation: …………………………………………………………..</a:t>
            </a:r>
            <a:endParaRPr lang="en-US" sz="2000" dirty="0">
              <a:latin typeface="Lucida Handwriting"/>
              <a:cs typeface="Lucida Handwriting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9052" y="2999335"/>
            <a:ext cx="6066517" cy="764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/>
              <a:t>6. ………………….. </a:t>
            </a:r>
            <a:r>
              <a:rPr lang="en-US" sz="2000" dirty="0" err="1"/>
              <a:t>amo</a:t>
            </a:r>
            <a:r>
              <a:rPr lang="en-US" sz="2000" dirty="0"/>
              <a:t>. 		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translation: …………………………………………………………..</a:t>
            </a:r>
            <a:endParaRPr lang="en-US" sz="2000" dirty="0">
              <a:latin typeface="Lucida Handwriting"/>
              <a:cs typeface="Lucida Handwriting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79506" y="1649662"/>
            <a:ext cx="9874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chemeClr val="accent1"/>
                </a:solidFill>
                <a:latin typeface="Comic Sans MS"/>
                <a:cs typeface="Comic Sans MS"/>
              </a:rPr>
              <a:t>brunos</a:t>
            </a:r>
            <a:endParaRPr lang="en-US" sz="2000" dirty="0">
              <a:solidFill>
                <a:schemeClr val="accent1"/>
              </a:solidFill>
              <a:latin typeface="Comic Sans MS"/>
              <a:cs typeface="Comic Sans M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6206" y="2005099"/>
            <a:ext cx="2357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Comic Sans MS"/>
                <a:cs typeface="Comic Sans MS"/>
              </a:rPr>
              <a:t>I have brown hair.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79506" y="2325147"/>
            <a:ext cx="9874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chemeClr val="accent1"/>
                </a:solidFill>
                <a:latin typeface="Comic Sans MS"/>
                <a:cs typeface="Comic Sans MS"/>
              </a:rPr>
              <a:t>brunos</a:t>
            </a:r>
            <a:endParaRPr lang="en-US" sz="2000" dirty="0">
              <a:solidFill>
                <a:schemeClr val="accent1"/>
              </a:solidFill>
              <a:latin typeface="Comic Sans MS"/>
              <a:cs typeface="Comic Sans M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28063" y="2676030"/>
            <a:ext cx="2422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Comic Sans MS"/>
                <a:cs typeface="Comic Sans MS"/>
              </a:rPr>
              <a:t>I have brown eyes.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0811" y="2962408"/>
            <a:ext cx="935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chemeClr val="accent1"/>
                </a:solidFill>
                <a:latin typeface="Comic Sans MS"/>
                <a:cs typeface="Comic Sans MS"/>
              </a:rPr>
              <a:t>legere</a:t>
            </a:r>
            <a:endParaRPr lang="en-US" sz="2000" dirty="0">
              <a:solidFill>
                <a:schemeClr val="accent1"/>
              </a:solidFill>
              <a:latin typeface="Comic Sans MS"/>
              <a:cs typeface="Comic Sans M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45015" y="3310278"/>
            <a:ext cx="1841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Comic Sans MS"/>
                <a:cs typeface="Comic Sans MS"/>
              </a:rPr>
              <a:t>I like to read.</a:t>
            </a:r>
          </a:p>
        </p:txBody>
      </p:sp>
      <p:pic>
        <p:nvPicPr>
          <p:cNvPr id="2" name="Picture 1" descr="question-mark-1020165__18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2343" y="0"/>
            <a:ext cx="2064457" cy="206445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928488" y="4559356"/>
            <a:ext cx="32101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accent2"/>
                </a:solidFill>
                <a:latin typeface="Comic Sans MS"/>
                <a:cs typeface="Comic Sans MS"/>
              </a:rPr>
              <a:t>capillos</a:t>
            </a:r>
            <a:r>
              <a:rPr lang="en-US" sz="2400" dirty="0">
                <a:solidFill>
                  <a:schemeClr val="accent2"/>
                </a:solidFill>
                <a:latin typeface="Comic Sans MS"/>
                <a:cs typeface="Comic Sans MS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Comic Sans MS"/>
                <a:cs typeface="Comic Sans MS"/>
              </a:rPr>
              <a:t>brunos</a:t>
            </a:r>
            <a:r>
              <a:rPr lang="en-US" sz="2400" dirty="0">
                <a:solidFill>
                  <a:schemeClr val="accent2"/>
                </a:solidFill>
                <a:latin typeface="Comic Sans MS"/>
                <a:cs typeface="Comic Sans MS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Comic Sans MS"/>
                <a:cs typeface="Comic Sans MS"/>
              </a:rPr>
              <a:t>habet</a:t>
            </a:r>
            <a:endParaRPr lang="en-US" sz="2400" dirty="0">
              <a:solidFill>
                <a:schemeClr val="accent2"/>
              </a:solidFill>
              <a:latin typeface="Comic Sans MS"/>
              <a:cs typeface="Comic Sans M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00" y="5987876"/>
            <a:ext cx="3039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accent2"/>
                </a:solidFill>
                <a:latin typeface="Comic Sans MS"/>
                <a:cs typeface="Comic Sans MS"/>
              </a:rPr>
              <a:t>oculos</a:t>
            </a:r>
            <a:r>
              <a:rPr lang="en-US" sz="2400" dirty="0">
                <a:solidFill>
                  <a:schemeClr val="accent2"/>
                </a:solidFill>
                <a:latin typeface="Comic Sans MS"/>
                <a:cs typeface="Comic Sans MS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Comic Sans MS"/>
                <a:cs typeface="Comic Sans MS"/>
              </a:rPr>
              <a:t>brunos</a:t>
            </a:r>
            <a:r>
              <a:rPr lang="en-US" sz="2400" dirty="0">
                <a:solidFill>
                  <a:schemeClr val="accent2"/>
                </a:solidFill>
                <a:latin typeface="Comic Sans MS"/>
                <a:cs typeface="Comic Sans MS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Comic Sans MS"/>
                <a:cs typeface="Comic Sans MS"/>
              </a:rPr>
              <a:t>habet</a:t>
            </a:r>
            <a:endParaRPr lang="en-US" sz="2400" dirty="0">
              <a:solidFill>
                <a:schemeClr val="accent2"/>
              </a:solidFill>
              <a:latin typeface="Comic Sans MS"/>
              <a:cs typeface="Comic Sans M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16334" y="5933019"/>
            <a:ext cx="1877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accent2"/>
                </a:solidFill>
                <a:latin typeface="Comic Sans MS"/>
                <a:cs typeface="Comic Sans MS"/>
              </a:rPr>
              <a:t>legere</a:t>
            </a:r>
            <a:r>
              <a:rPr lang="en-US" sz="2400" dirty="0">
                <a:solidFill>
                  <a:schemeClr val="accent2"/>
                </a:solidFill>
                <a:latin typeface="Comic Sans MS"/>
                <a:cs typeface="Comic Sans MS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Comic Sans MS"/>
                <a:cs typeface="Comic Sans MS"/>
              </a:rPr>
              <a:t>amat</a:t>
            </a:r>
            <a:endParaRPr lang="en-US" sz="2400" dirty="0">
              <a:solidFill>
                <a:schemeClr val="accent2"/>
              </a:solidFill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7784" y="3998713"/>
            <a:ext cx="1125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/>
              <a:t>clue 1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93085" y="4034999"/>
            <a:ext cx="555452" cy="480119"/>
            <a:chOff x="6960433" y="2091956"/>
            <a:chExt cx="555452" cy="480119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960433" y="2091956"/>
              <a:ext cx="231811" cy="480119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166778" y="2167578"/>
              <a:ext cx="191200" cy="396008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357978" y="2236534"/>
              <a:ext cx="157907" cy="327052"/>
            </a:xfrm>
            <a:prstGeom prst="rect">
              <a:avLst/>
            </a:prstGeom>
          </p:spPr>
        </p:pic>
      </p:grpSp>
      <p:sp>
        <p:nvSpPr>
          <p:cNvPr id="29" name="TextBox 28"/>
          <p:cNvSpPr txBox="1"/>
          <p:nvPr/>
        </p:nvSpPr>
        <p:spPr>
          <a:xfrm>
            <a:off x="5333644" y="3983409"/>
            <a:ext cx="1125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/>
              <a:t>clue 2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3226" y="3970729"/>
            <a:ext cx="660776" cy="66077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096755" y="5464656"/>
            <a:ext cx="1125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/>
              <a:t>clue 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429336" y="5457727"/>
            <a:ext cx="1125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/>
              <a:t>clue 4</a:t>
            </a:r>
          </a:p>
        </p:txBody>
      </p:sp>
      <p:pic>
        <p:nvPicPr>
          <p:cNvPr id="35" name="Picture 34" descr="eye-1185237__180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783" y="5515348"/>
            <a:ext cx="882287" cy="44114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2950" y="5515348"/>
            <a:ext cx="620694" cy="584947"/>
          </a:xfrm>
          <a:prstGeom prst="rect">
            <a:avLst/>
          </a:prstGeom>
        </p:spPr>
      </p:pic>
      <p:sp>
        <p:nvSpPr>
          <p:cNvPr id="37" name="Cloud Callout 36"/>
          <p:cNvSpPr/>
          <p:nvPr/>
        </p:nvSpPr>
        <p:spPr>
          <a:xfrm>
            <a:off x="6554902" y="2064457"/>
            <a:ext cx="2443955" cy="1509686"/>
          </a:xfrm>
          <a:prstGeom prst="cloudCallout">
            <a:avLst>
              <a:gd name="adj1" fmla="val -11925"/>
              <a:gd name="adj2" fmla="val -120168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accent1"/>
                </a:solidFill>
                <a:latin typeface="Comic Sans MS"/>
                <a:cs typeface="Comic Sans MS"/>
              </a:rPr>
              <a:t>quis</a:t>
            </a:r>
            <a:r>
              <a:rPr lang="en-US" sz="3200" b="1" dirty="0">
                <a:solidFill>
                  <a:schemeClr val="accent1"/>
                </a:solidFill>
                <a:latin typeface="Comic Sans MS"/>
                <a:cs typeface="Comic Sans MS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Comic Sans MS"/>
                <a:cs typeface="Comic Sans MS"/>
              </a:rPr>
              <a:t>est</a:t>
            </a:r>
            <a:r>
              <a:rPr lang="en-US" sz="3200" b="1" dirty="0">
                <a:solidFill>
                  <a:schemeClr val="accent1"/>
                </a:solidFill>
                <a:latin typeface="Comic Sans MS"/>
                <a:cs typeface="Comic Sans M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0915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/>
      <p:bldP spid="23" grpId="0"/>
      <p:bldP spid="8" grpId="0"/>
      <p:bldP spid="10" grpId="0"/>
      <p:bldP spid="11" grpId="0"/>
      <p:bldP spid="12" grpId="0"/>
      <p:bldP spid="13" grpId="0"/>
      <p:bldP spid="14" grpId="0"/>
      <p:bldP spid="17" grpId="0"/>
      <p:bldP spid="18" grpId="0"/>
      <p:bldP spid="19" grpId="0"/>
      <p:bldP spid="21" grpId="0"/>
      <p:bldP spid="22" grpId="0"/>
      <p:bldP spid="24" grpId="0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4656844" y="3791635"/>
            <a:ext cx="4197805" cy="12881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24263" y="3798564"/>
            <a:ext cx="4197805" cy="12881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635497" y="2324813"/>
            <a:ext cx="4197805" cy="12881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85292" y="2332621"/>
            <a:ext cx="4197805" cy="12881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13810" y="6492875"/>
            <a:ext cx="2086429" cy="365125"/>
          </a:xfrm>
        </p:spPr>
        <p:txBody>
          <a:bodyPr/>
          <a:lstStyle/>
          <a:p>
            <a:r>
              <a:rPr lang="en-US" sz="800" dirty="0"/>
              <a:t>© Charlie Andrew 2016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47638"/>
            <a:ext cx="364308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Papyrus"/>
                <a:cs typeface="Papyrus"/>
              </a:rPr>
              <a:t>Guess who?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3497" y="2954977"/>
            <a:ext cx="3529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Comic Sans MS"/>
                <a:cs typeface="Comic Sans MS"/>
              </a:rPr>
              <a:t>in </a:t>
            </a:r>
            <a:r>
              <a:rPr lang="en-US" sz="2400" dirty="0" err="1">
                <a:solidFill>
                  <a:schemeClr val="accent2"/>
                </a:solidFill>
                <a:latin typeface="Comic Sans MS"/>
                <a:cs typeface="Comic Sans MS"/>
              </a:rPr>
              <a:t>sua</a:t>
            </a:r>
            <a:r>
              <a:rPr lang="en-US" sz="2400" dirty="0">
                <a:solidFill>
                  <a:schemeClr val="accent2"/>
                </a:solidFill>
                <a:latin typeface="Comic Sans MS"/>
                <a:cs typeface="Comic Sans MS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Comic Sans MS"/>
                <a:cs typeface="Comic Sans MS"/>
              </a:rPr>
              <a:t>familia</a:t>
            </a:r>
            <a:r>
              <a:rPr lang="en-US" sz="2400" dirty="0">
                <a:solidFill>
                  <a:schemeClr val="accent2"/>
                </a:solidFill>
                <a:latin typeface="Comic Sans MS"/>
                <a:cs typeface="Comic Sans MS"/>
              </a:rPr>
              <a:t> </a:t>
            </a:r>
            <a:r>
              <a:rPr lang="mr-IN" sz="2400" dirty="0">
                <a:solidFill>
                  <a:schemeClr val="accent2"/>
                </a:solidFill>
                <a:latin typeface="Comic Sans MS"/>
                <a:cs typeface="Comic Sans MS"/>
              </a:rPr>
              <a:t>…………</a:t>
            </a:r>
            <a:r>
              <a:rPr lang="en-GB" sz="2400" dirty="0">
                <a:solidFill>
                  <a:schemeClr val="accent2"/>
                </a:solidFill>
                <a:latin typeface="Comic Sans MS"/>
                <a:cs typeface="Comic Sans MS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Comic Sans MS"/>
                <a:cs typeface="Comic Sans MS"/>
              </a:rPr>
              <a:t>est</a:t>
            </a:r>
            <a:endParaRPr lang="en-US" sz="2400" dirty="0">
              <a:solidFill>
                <a:schemeClr val="accent2"/>
              </a:solidFill>
              <a:latin typeface="Comic Sans MS"/>
              <a:cs typeface="Comic Sans MS"/>
            </a:endParaRPr>
          </a:p>
        </p:txBody>
      </p:sp>
      <p:pic>
        <p:nvPicPr>
          <p:cNvPr id="2" name="Picture 1" descr="question-mark-1020165__18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2343" y="0"/>
            <a:ext cx="2064457" cy="206445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984728" y="2954977"/>
            <a:ext cx="3078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accent2"/>
                </a:solidFill>
                <a:latin typeface="Comic Sans MS"/>
                <a:cs typeface="Comic Sans MS"/>
              </a:rPr>
              <a:t>capillos</a:t>
            </a:r>
            <a:r>
              <a:rPr lang="en-US" sz="2400" dirty="0">
                <a:solidFill>
                  <a:schemeClr val="accent2"/>
                </a:solidFill>
                <a:latin typeface="Comic Sans MS"/>
                <a:cs typeface="Comic Sans MS"/>
              </a:rPr>
              <a:t> </a:t>
            </a:r>
            <a:r>
              <a:rPr lang="mr-IN" sz="2400" dirty="0">
                <a:solidFill>
                  <a:schemeClr val="accent2"/>
                </a:solidFill>
                <a:latin typeface="Comic Sans MS"/>
                <a:cs typeface="Comic Sans MS"/>
              </a:rPr>
              <a:t>…………</a:t>
            </a:r>
            <a:r>
              <a:rPr lang="en-GB" sz="2400" dirty="0">
                <a:solidFill>
                  <a:schemeClr val="accent2"/>
                </a:solidFill>
                <a:latin typeface="Comic Sans MS"/>
                <a:cs typeface="Comic Sans MS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Comic Sans MS"/>
                <a:cs typeface="Comic Sans MS"/>
              </a:rPr>
              <a:t>habet</a:t>
            </a:r>
            <a:endParaRPr lang="en-US" sz="2400" dirty="0">
              <a:solidFill>
                <a:schemeClr val="accent2"/>
              </a:solidFill>
              <a:latin typeface="Comic Sans MS"/>
              <a:cs typeface="Comic Sans M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3440" y="4383497"/>
            <a:ext cx="2907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accent2"/>
                </a:solidFill>
                <a:latin typeface="Comic Sans MS"/>
                <a:cs typeface="Comic Sans MS"/>
              </a:rPr>
              <a:t>oculos</a:t>
            </a:r>
            <a:r>
              <a:rPr lang="en-US" sz="2400" dirty="0">
                <a:solidFill>
                  <a:schemeClr val="accent2"/>
                </a:solidFill>
                <a:latin typeface="Comic Sans MS"/>
                <a:cs typeface="Comic Sans MS"/>
              </a:rPr>
              <a:t> </a:t>
            </a:r>
            <a:r>
              <a:rPr lang="mr-IN" sz="2400" dirty="0">
                <a:solidFill>
                  <a:schemeClr val="accent2"/>
                </a:solidFill>
                <a:latin typeface="Comic Sans MS"/>
                <a:cs typeface="Comic Sans MS"/>
              </a:rPr>
              <a:t>…………</a:t>
            </a:r>
            <a:r>
              <a:rPr lang="en-GB" sz="2400" dirty="0">
                <a:solidFill>
                  <a:schemeClr val="accent2"/>
                </a:solidFill>
                <a:latin typeface="Comic Sans MS"/>
                <a:cs typeface="Comic Sans MS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Comic Sans MS"/>
                <a:cs typeface="Comic Sans MS"/>
              </a:rPr>
              <a:t>habet</a:t>
            </a:r>
            <a:endParaRPr lang="en-US" sz="2400" dirty="0">
              <a:solidFill>
                <a:schemeClr val="accent2"/>
              </a:solidFill>
              <a:latin typeface="Comic Sans MS"/>
              <a:cs typeface="Comic Sans M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72574" y="4328640"/>
            <a:ext cx="1877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2400" dirty="0">
                <a:solidFill>
                  <a:schemeClr val="accent2"/>
                </a:solidFill>
                <a:latin typeface="Comic Sans MS"/>
                <a:cs typeface="Comic Sans MS"/>
              </a:rPr>
              <a:t>…………</a:t>
            </a:r>
            <a:r>
              <a:rPr lang="en-GB" sz="2400" dirty="0">
                <a:solidFill>
                  <a:schemeClr val="accent2"/>
                </a:solidFill>
                <a:latin typeface="Comic Sans MS"/>
                <a:cs typeface="Comic Sans MS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Comic Sans MS"/>
                <a:cs typeface="Comic Sans MS"/>
              </a:rPr>
              <a:t>amat</a:t>
            </a:r>
            <a:endParaRPr lang="en-US" sz="2400" dirty="0">
              <a:solidFill>
                <a:schemeClr val="accent2"/>
              </a:solidFill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4024" y="2394334"/>
            <a:ext cx="1125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/>
              <a:t>clue 1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49325" y="2430620"/>
            <a:ext cx="555452" cy="480119"/>
            <a:chOff x="6960433" y="2091956"/>
            <a:chExt cx="555452" cy="480119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960433" y="2091956"/>
              <a:ext cx="231811" cy="480119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166778" y="2167578"/>
              <a:ext cx="191200" cy="396008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357978" y="2236534"/>
              <a:ext cx="157907" cy="327052"/>
            </a:xfrm>
            <a:prstGeom prst="rect">
              <a:avLst/>
            </a:prstGeom>
          </p:spPr>
        </p:pic>
      </p:grpSp>
      <p:sp>
        <p:nvSpPr>
          <p:cNvPr id="29" name="TextBox 28"/>
          <p:cNvSpPr txBox="1"/>
          <p:nvPr/>
        </p:nvSpPr>
        <p:spPr>
          <a:xfrm>
            <a:off x="5389884" y="2379030"/>
            <a:ext cx="1125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/>
              <a:t>clue 2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9466" y="2366350"/>
            <a:ext cx="660776" cy="66077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152995" y="3860277"/>
            <a:ext cx="1125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/>
              <a:t>clue 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485576" y="3853348"/>
            <a:ext cx="1125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/>
              <a:t>clue 4</a:t>
            </a:r>
          </a:p>
        </p:txBody>
      </p:sp>
      <p:pic>
        <p:nvPicPr>
          <p:cNvPr id="35" name="Picture 34" descr="eye-1185237__180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023" y="3910969"/>
            <a:ext cx="882287" cy="44114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9190" y="3910969"/>
            <a:ext cx="620694" cy="584947"/>
          </a:xfrm>
          <a:prstGeom prst="rect">
            <a:avLst/>
          </a:prstGeom>
        </p:spPr>
      </p:pic>
      <p:sp>
        <p:nvSpPr>
          <p:cNvPr id="37" name="Cloud Callout 36"/>
          <p:cNvSpPr/>
          <p:nvPr/>
        </p:nvSpPr>
        <p:spPr>
          <a:xfrm>
            <a:off x="3860862" y="147638"/>
            <a:ext cx="2443955" cy="1509686"/>
          </a:xfrm>
          <a:prstGeom prst="cloudCallout">
            <a:avLst>
              <a:gd name="adj1" fmla="val 74189"/>
              <a:gd name="adj2" fmla="val 601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accent1"/>
                </a:solidFill>
                <a:latin typeface="Comic Sans MS"/>
                <a:cs typeface="Comic Sans MS"/>
              </a:rPr>
              <a:t>quis</a:t>
            </a:r>
            <a:r>
              <a:rPr lang="en-US" sz="3200" b="1" dirty="0">
                <a:solidFill>
                  <a:schemeClr val="accent1"/>
                </a:solidFill>
                <a:latin typeface="Comic Sans MS"/>
                <a:cs typeface="Comic Sans MS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Comic Sans MS"/>
                <a:cs typeface="Comic Sans MS"/>
              </a:rPr>
              <a:t>est</a:t>
            </a:r>
            <a:r>
              <a:rPr lang="en-US" sz="3200" b="1" dirty="0">
                <a:solidFill>
                  <a:schemeClr val="accent1"/>
                </a:solidFill>
                <a:latin typeface="Comic Sans MS"/>
                <a:cs typeface="Comic Sans MS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9C5C8E-746F-45B8-A179-3446611CCD8A}"/>
              </a:ext>
            </a:extLst>
          </p:cNvPr>
          <p:cNvSpPr txBox="1"/>
          <p:nvPr/>
        </p:nvSpPr>
        <p:spPr>
          <a:xfrm>
            <a:off x="268023" y="1290638"/>
            <a:ext cx="343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Now make your own clues for your family</a:t>
            </a:r>
          </a:p>
        </p:txBody>
      </p:sp>
    </p:spTree>
    <p:extLst>
      <p:ext uri="{BB962C8B-B14F-4D97-AF65-F5344CB8AC3E}">
        <p14:creationId xmlns:p14="http://schemas.microsoft.com/office/powerpoint/2010/main" val="104791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507" y="103587"/>
            <a:ext cx="7800021" cy="11430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7F7F7F"/>
                </a:solidFill>
                <a:latin typeface="Papyrus"/>
                <a:cs typeface="Papyrus"/>
              </a:rPr>
              <a:t>How would you group these?</a:t>
            </a:r>
            <a:br>
              <a:rPr lang="en-US" dirty="0">
                <a:solidFill>
                  <a:srgbClr val="7F7F7F"/>
                </a:solidFill>
                <a:latin typeface="Papyrus"/>
                <a:cs typeface="Papyrus"/>
              </a:rPr>
            </a:br>
            <a:r>
              <a:rPr lang="en-US" sz="2200" dirty="0">
                <a:solidFill>
                  <a:srgbClr val="7F7F7F"/>
                </a:solidFill>
                <a:latin typeface="Papyrus"/>
                <a:cs typeface="Papyrus"/>
              </a:rPr>
              <a:t>((       (Think Science)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484861" y="6556428"/>
            <a:ext cx="1659139" cy="365125"/>
          </a:xfrm>
        </p:spPr>
        <p:txBody>
          <a:bodyPr/>
          <a:lstStyle/>
          <a:p>
            <a:r>
              <a:rPr lang="en-US" sz="800"/>
              <a:t>© Charlie Andrew 2016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9809" y="1035345"/>
            <a:ext cx="2441067" cy="159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867" y="1277883"/>
            <a:ext cx="2289466" cy="1688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36" y="3274890"/>
            <a:ext cx="1575469" cy="17083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2286" y="4670970"/>
            <a:ext cx="2257118" cy="15047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9692" y="1617046"/>
            <a:ext cx="1621518" cy="12526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5333" y="3308823"/>
            <a:ext cx="1524252" cy="10161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37270" y="2869721"/>
            <a:ext cx="1173585" cy="15764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0801" y="5126634"/>
            <a:ext cx="1794931" cy="13690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9585" y="4632189"/>
            <a:ext cx="1505310" cy="9888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3339" y="2128053"/>
            <a:ext cx="1803111" cy="14833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663" y="86139"/>
            <a:ext cx="850703" cy="11917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02801" y="32760"/>
            <a:ext cx="784748" cy="124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361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135" y="1621233"/>
            <a:ext cx="1773863" cy="1956222"/>
          </a:xfrm>
          <a:prstGeom prst="rect">
            <a:avLst/>
          </a:prstGeom>
        </p:spPr>
      </p:pic>
      <p:sp>
        <p:nvSpPr>
          <p:cNvPr id="23" name="Cloud Callout 22"/>
          <p:cNvSpPr/>
          <p:nvPr/>
        </p:nvSpPr>
        <p:spPr>
          <a:xfrm>
            <a:off x="1313926" y="901635"/>
            <a:ext cx="7769959" cy="1599675"/>
          </a:xfrm>
          <a:prstGeom prst="cloudCallout">
            <a:avLst>
              <a:gd name="adj1" fmla="val -48016"/>
              <a:gd name="adj2" fmla="val 45493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254"/>
            <a:ext cx="8229600" cy="105574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Papyrus"/>
                <a:cs typeface="Papyrus"/>
              </a:rPr>
              <a:t>Linnaean classification (Latin!)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413455" y="6492875"/>
            <a:ext cx="1696596" cy="365125"/>
          </a:xfrm>
        </p:spPr>
        <p:txBody>
          <a:bodyPr/>
          <a:lstStyle/>
          <a:p>
            <a:r>
              <a:rPr lang="en-US" sz="900" dirty="0"/>
              <a:t>© Charlie Andrew 2016</a:t>
            </a:r>
          </a:p>
        </p:txBody>
      </p:sp>
      <p:sp>
        <p:nvSpPr>
          <p:cNvPr id="6" name="Rectangle 5"/>
          <p:cNvSpPr/>
          <p:nvPr/>
        </p:nvSpPr>
        <p:spPr>
          <a:xfrm>
            <a:off x="3725582" y="5609519"/>
            <a:ext cx="17303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narcissus </a:t>
            </a:r>
          </a:p>
          <a:p>
            <a:pPr algn="ctr"/>
            <a:r>
              <a:rPr lang="en-US" dirty="0" err="1"/>
              <a:t>pseudonarcissus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698167" y="5564840"/>
            <a:ext cx="14542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hippocampus </a:t>
            </a:r>
          </a:p>
          <a:p>
            <a:pPr algn="ctr"/>
            <a:r>
              <a:rPr lang="en-US" dirty="0" err="1"/>
              <a:t>histrix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22341" y="4213321"/>
            <a:ext cx="1522888" cy="13848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7879" y="4213321"/>
            <a:ext cx="1423258" cy="140034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956383" y="5574446"/>
            <a:ext cx="1486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equus</a:t>
            </a:r>
            <a:r>
              <a:rPr lang="en-US" dirty="0"/>
              <a:t> </a:t>
            </a:r>
            <a:r>
              <a:rPr lang="en-US" dirty="0" err="1"/>
              <a:t>quagga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8667" y="4256276"/>
            <a:ext cx="1792486" cy="132232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356661" y="5595225"/>
            <a:ext cx="1525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mus</a:t>
            </a:r>
            <a:r>
              <a:rPr lang="en-US" dirty="0"/>
              <a:t> </a:t>
            </a:r>
            <a:r>
              <a:rPr lang="en-US" dirty="0" err="1"/>
              <a:t>musculus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302"/>
          <a:stretch/>
        </p:blipFill>
        <p:spPr>
          <a:xfrm>
            <a:off x="7413455" y="4175425"/>
            <a:ext cx="1419876" cy="138941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87383" y="5578601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quercus</a:t>
            </a:r>
            <a:r>
              <a:rPr lang="en-US" dirty="0"/>
              <a:t> </a:t>
            </a:r>
            <a:r>
              <a:rPr lang="en-US" dirty="0" err="1"/>
              <a:t>robor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135" y="4383251"/>
            <a:ext cx="1489260" cy="1116945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1747427" y="1555536"/>
            <a:ext cx="1037483" cy="346852"/>
          </a:xfrm>
          <a:prstGeom prst="roundRect">
            <a:avLst/>
          </a:prstGeom>
          <a:solidFill>
            <a:schemeClr val="accent4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kingdom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840396" y="1555536"/>
            <a:ext cx="1037483" cy="346852"/>
          </a:xfrm>
          <a:prstGeom prst="roundRect">
            <a:avLst/>
          </a:prstGeom>
          <a:solidFill>
            <a:srgbClr val="7764D5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phylum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940579" y="1555536"/>
            <a:ext cx="799858" cy="34685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class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820796" y="1555536"/>
            <a:ext cx="811502" cy="34685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order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805764" y="1555536"/>
            <a:ext cx="862303" cy="346852"/>
          </a:xfrm>
          <a:prstGeom prst="roundRect">
            <a:avLst/>
          </a:prstGeom>
          <a:solidFill>
            <a:schemeClr val="accent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genus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735065" y="1555536"/>
            <a:ext cx="951736" cy="346852"/>
          </a:xfrm>
          <a:prstGeom prst="roundRect">
            <a:avLst/>
          </a:prstGeom>
          <a:solidFill>
            <a:schemeClr val="accent2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species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698167" y="1555536"/>
            <a:ext cx="1037483" cy="346852"/>
          </a:xfrm>
          <a:prstGeom prst="roundRect">
            <a:avLst/>
          </a:prstGeom>
          <a:solidFill>
            <a:srgbClr val="F7FC8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BFBFBF"/>
                </a:solidFill>
              </a:rPr>
              <a:t>family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42958" y="3208123"/>
            <a:ext cx="2877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/>
                <a:cs typeface="Comic Sans MS"/>
              </a:rPr>
              <a:t>Carl Linnaeus, 1707-1778</a:t>
            </a:r>
          </a:p>
        </p:txBody>
      </p:sp>
      <p:cxnSp>
        <p:nvCxnSpPr>
          <p:cNvPr id="27" name="Curved Connector 26"/>
          <p:cNvCxnSpPr>
            <a:stCxn id="25" idx="1"/>
            <a:endCxn id="16" idx="3"/>
          </p:cNvCxnSpPr>
          <p:nvPr/>
        </p:nvCxnSpPr>
        <p:spPr>
          <a:xfrm rot="10800000">
            <a:off x="2015998" y="2599345"/>
            <a:ext cx="826960" cy="793445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93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6" grpId="0"/>
      <p:bldP spid="6" grpId="1"/>
      <p:bldP spid="7" grpId="0"/>
      <p:bldP spid="10" grpId="0"/>
      <p:bldP spid="12" grpId="0"/>
      <p:bldP spid="14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17695</TotalTime>
  <Words>723</Words>
  <Application>Microsoft Office PowerPoint</Application>
  <PresentationFormat>On-screen Show (4:3)</PresentationFormat>
  <Paragraphs>194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ＭＳ ゴシック</vt:lpstr>
      <vt:lpstr>Arial</vt:lpstr>
      <vt:lpstr>Calibri</vt:lpstr>
      <vt:lpstr>Comic Sans MS</vt:lpstr>
      <vt:lpstr>Herculanum</vt:lpstr>
      <vt:lpstr>Lucida Handwriting</vt:lpstr>
      <vt:lpstr>Papyrus</vt:lpstr>
      <vt:lpstr>Office Theme</vt:lpstr>
      <vt:lpstr>maximum Classics – 19</vt:lpstr>
      <vt:lpstr>Verb endings</vt:lpstr>
      <vt:lpstr>‘being’ verbs</vt:lpstr>
      <vt:lpstr>Quick fire verbs</vt:lpstr>
      <vt:lpstr>PowerPoint Presentation</vt:lpstr>
      <vt:lpstr>PowerPoint Presentation</vt:lpstr>
      <vt:lpstr>PowerPoint Presentation</vt:lpstr>
      <vt:lpstr>How would you group these? ((       (Think Science)</vt:lpstr>
      <vt:lpstr>Linnaean classification (Latin!)</vt:lpstr>
      <vt:lpstr>Matching quiz</vt:lpstr>
      <vt:lpstr>Matching quiz</vt:lpstr>
      <vt:lpstr>Plenary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Classics Club Junior - I</dc:title>
  <dc:subject/>
  <dc:creator>Charlie Andrew</dc:creator>
  <cp:keywords/>
  <dc:description/>
  <cp:lastModifiedBy>Emma Danzey</cp:lastModifiedBy>
  <cp:revision>410</cp:revision>
  <cp:lastPrinted>2016-09-20T19:27:29Z</cp:lastPrinted>
  <dcterms:created xsi:type="dcterms:W3CDTF">2016-02-20T14:57:23Z</dcterms:created>
  <dcterms:modified xsi:type="dcterms:W3CDTF">2020-05-03T09:06:25Z</dcterms:modified>
  <cp:category/>
</cp:coreProperties>
</file>