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54" r:id="rId4"/>
    <p:sldId id="355" r:id="rId5"/>
    <p:sldId id="357" r:id="rId6"/>
    <p:sldId id="373" r:id="rId7"/>
    <p:sldId id="374" r:id="rId8"/>
    <p:sldId id="375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62" r:id="rId18"/>
    <p:sldId id="338" r:id="rId19"/>
    <p:sldId id="371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>
          <p15:clr>
            <a:srgbClr val="A4A3A4"/>
          </p15:clr>
        </p15:guide>
        <p15:guide id="2" pos="7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661C"/>
    <a:srgbClr val="DCD116"/>
    <a:srgbClr val="F7FC83"/>
    <a:srgbClr val="7764D5"/>
    <a:srgbClr val="B6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06"/>
        <p:guide pos="7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A823-662A-1C4F-A185-69938885C5CC}" type="datetime1">
              <a:rPr lang="en-GB" smtClean="0"/>
              <a:t>10/05/2020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28A5-E1C8-F844-B698-DC7B6633C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6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3343-F485-EE47-AC49-E027F3AD04C7}" type="datetime1">
              <a:rPr lang="en-GB" smtClean="0"/>
              <a:t>10/05/2020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0809-809D-ED43-B3E9-0FF968C97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00809-809D-ED43-B3E9-0FF968C97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A12C-221A-F24A-A8E1-FCDEA32FC8A5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2985-3572-EB48-AFE0-92BB10D89089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E1AF-A169-3349-9CC7-27061662D5F3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1893-115A-364D-9D73-756F7DB77085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0673-B61A-F049-95F4-2128A4B4F46A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EF-C9B1-1242-B63C-87F1C864CFB7}" type="datetime1">
              <a:rPr lang="en-GB" smtClean="0"/>
              <a:t>10/05/2020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E2B5-44AD-5C4D-BEC8-A10624ED80BE}" type="datetime1">
              <a:rPr lang="en-GB" smtClean="0"/>
              <a:t>10/05/2020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F1E0-1C8E-DC45-B9E8-A52AAD3504AA}" type="datetime1">
              <a:rPr lang="en-GB" smtClean="0"/>
              <a:t>10/05/2020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7DA-BBD4-8049-AF2C-C75D64E66C0D}" type="datetime1">
              <a:rPr lang="en-GB" smtClean="0"/>
              <a:t>10/05/2020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57D6-11C4-1F40-AB2D-110FE89AD0E7}" type="datetime1">
              <a:rPr lang="en-GB" smtClean="0"/>
              <a:t>10/05/2020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F99B-A893-3547-8B1C-026FE7E6145D}" type="datetime1">
              <a:rPr lang="en-GB" smtClean="0"/>
              <a:t>10/05/2020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B4C3-4DFB-FA4D-9330-2C271CD5E886}" type="datetime1">
              <a:rPr lang="en-GB" smtClean="0"/>
              <a:t>10/05/2020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Charlie Andrew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6609-56D0-F341-A2BA-FEC882F7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923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maximum Classics –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844" y="4777503"/>
            <a:ext cx="6400800" cy="920338"/>
          </a:xfrm>
        </p:spPr>
        <p:txBody>
          <a:bodyPr>
            <a:normAutofit/>
          </a:bodyPr>
          <a:lstStyle/>
          <a:p>
            <a:r>
              <a:rPr lang="en-US" dirty="0">
                <a:latin typeface="Papyrus"/>
                <a:cs typeface="Papyrus"/>
              </a:rPr>
              <a:t>Epic!</a:t>
            </a:r>
          </a:p>
        </p:txBody>
      </p:sp>
      <p:pic>
        <p:nvPicPr>
          <p:cNvPr id="4" name="Picture 3" descr="iucundus_large_colou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20" y="710046"/>
            <a:ext cx="2949546" cy="3277273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15636" y="5547643"/>
            <a:ext cx="3137709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Language L.O. to recap adjectival agreement in gender and to introduce agreement in number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99397" y="5557301"/>
            <a:ext cx="3137709" cy="11320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Culture L.O. to encounter stories and characters from Homer’s Iliad and Odyssey</a:t>
            </a:r>
          </a:p>
        </p:txBody>
      </p:sp>
    </p:spTree>
    <p:extLst>
      <p:ext uri="{BB962C8B-B14F-4D97-AF65-F5344CB8AC3E}">
        <p14:creationId xmlns:p14="http://schemas.microsoft.com/office/powerpoint/2010/main" val="130962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669159" y="3341315"/>
            <a:ext cx="187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porcus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18434" y="3351068"/>
            <a:ext cx="1731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bon</a:t>
            </a:r>
            <a:r>
              <a:rPr lang="en-US" sz="4800" b="1" dirty="0"/>
              <a:t>us</a:t>
            </a:r>
          </a:p>
        </p:txBody>
      </p:sp>
      <p:pic>
        <p:nvPicPr>
          <p:cNvPr id="20" name="Picture 19" descr="porcus_bonu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490" y="2815469"/>
            <a:ext cx="1845794" cy="178966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773586" y="3637442"/>
            <a:ext cx="719225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08329" y="3637442"/>
            <a:ext cx="723067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73586" y="4212073"/>
            <a:ext cx="2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look for the rhyme!</a:t>
            </a:r>
          </a:p>
        </p:txBody>
      </p:sp>
    </p:spTree>
    <p:extLst>
      <p:ext uri="{BB962C8B-B14F-4D97-AF65-F5344CB8AC3E}">
        <p14:creationId xmlns:p14="http://schemas.microsoft.com/office/powerpoint/2010/main" val="26604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9" grpId="0" animBg="1"/>
      <p:bldP spid="21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pic>
        <p:nvPicPr>
          <p:cNvPr id="20" name="Picture 19" descr="vacca_bon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53598" y="3001796"/>
            <a:ext cx="2423056" cy="23605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3658" y="3713024"/>
            <a:ext cx="157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63285" y="3711126"/>
            <a:ext cx="145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bon</a:t>
            </a:r>
            <a:r>
              <a:rPr lang="en-US" sz="4800" b="1" dirty="0"/>
              <a:t>a</a:t>
            </a:r>
          </a:p>
        </p:txBody>
      </p:sp>
      <p:sp>
        <p:nvSpPr>
          <p:cNvPr id="2" name="Oval 1"/>
          <p:cNvSpPr/>
          <p:nvPr/>
        </p:nvSpPr>
        <p:spPr>
          <a:xfrm>
            <a:off x="4942895" y="3967492"/>
            <a:ext cx="549916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64307" y="3967492"/>
            <a:ext cx="549916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3586" y="4542123"/>
            <a:ext cx="2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look for the rhyme!</a:t>
            </a:r>
          </a:p>
        </p:txBody>
      </p:sp>
    </p:spTree>
    <p:extLst>
      <p:ext uri="{BB962C8B-B14F-4D97-AF65-F5344CB8AC3E}">
        <p14:creationId xmlns:p14="http://schemas.microsoft.com/office/powerpoint/2010/main" val="5205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 animBg="1"/>
      <p:bldP spid="1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pic>
        <p:nvPicPr>
          <p:cNvPr id="12" name="Picture 11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0827" y="2613845"/>
            <a:ext cx="2159164" cy="223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4379" y="3352966"/>
            <a:ext cx="157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64006" y="3351068"/>
            <a:ext cx="141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mal</a:t>
            </a:r>
            <a:r>
              <a:rPr lang="en-US" sz="4800" b="1" dirty="0"/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4598388" y="3624348"/>
            <a:ext cx="549916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9800" y="3624348"/>
            <a:ext cx="549916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29079" y="4198979"/>
            <a:ext cx="2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look for the rhyme!</a:t>
            </a:r>
          </a:p>
        </p:txBody>
      </p:sp>
    </p:spTree>
    <p:extLst>
      <p:ext uri="{BB962C8B-B14F-4D97-AF65-F5344CB8AC3E}">
        <p14:creationId xmlns:p14="http://schemas.microsoft.com/office/powerpoint/2010/main" val="16576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pic>
        <p:nvPicPr>
          <p:cNvPr id="20" name="Picture 19" descr="vacca_bon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44290" y="2850335"/>
            <a:ext cx="2423056" cy="23605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19116" y="3713024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68391" y="3711126"/>
            <a:ext cx="1769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bon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pic>
        <p:nvPicPr>
          <p:cNvPr id="19" name="Picture 18" descr="vacca_bon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420" y="2990147"/>
            <a:ext cx="2192821" cy="21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pic>
        <p:nvPicPr>
          <p:cNvPr id="12" name="Picture 11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029" y="2613845"/>
            <a:ext cx="2159164" cy="2232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7346" y="3352966"/>
            <a:ext cx="1891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vacc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928273" y="3351068"/>
            <a:ext cx="1726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mal</a:t>
            </a:r>
            <a:r>
              <a:rPr lang="en-US" sz="4800" b="1" dirty="0" err="1"/>
              <a:t>ae</a:t>
            </a:r>
            <a:endParaRPr lang="en-US" sz="4800" b="1" dirty="0"/>
          </a:p>
        </p:txBody>
      </p:sp>
      <p:pic>
        <p:nvPicPr>
          <p:cNvPr id="19" name="Picture 18" descr="vacca_mal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14873" y="2613845"/>
            <a:ext cx="2159164" cy="22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pic>
        <p:nvPicPr>
          <p:cNvPr id="9" name="Picture 8" descr="porcus_malu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75" y="2831164"/>
            <a:ext cx="2021572" cy="1550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7346" y="3248108"/>
            <a:ext cx="144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porci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16874" y="3248108"/>
            <a:ext cx="126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mal</a:t>
            </a:r>
            <a:r>
              <a:rPr lang="en-US" sz="4800" b="1" dirty="0" err="1"/>
              <a:t>i</a:t>
            </a:r>
            <a:endParaRPr lang="en-US" sz="4800" b="1" dirty="0"/>
          </a:p>
        </p:txBody>
      </p:sp>
      <p:pic>
        <p:nvPicPr>
          <p:cNvPr id="19" name="Picture 18" descr="porcus_malu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44961" y="3887156"/>
            <a:ext cx="2087761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592056" y="3331562"/>
            <a:ext cx="1448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porci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66551" y="3341315"/>
            <a:ext cx="1307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bon</a:t>
            </a:r>
            <a:r>
              <a:rPr lang="en-US" sz="4800" b="1" dirty="0" err="1"/>
              <a:t>i</a:t>
            </a:r>
            <a:endParaRPr lang="en-US" sz="4800" b="1" dirty="0"/>
          </a:p>
        </p:txBody>
      </p:sp>
      <p:pic>
        <p:nvPicPr>
          <p:cNvPr id="20" name="Picture 19" descr="porcus_bonu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406" y="2815469"/>
            <a:ext cx="1845794" cy="1789668"/>
          </a:xfrm>
          <a:prstGeom prst="rect">
            <a:avLst/>
          </a:prstGeom>
        </p:spPr>
      </p:pic>
      <p:pic>
        <p:nvPicPr>
          <p:cNvPr id="19" name="Picture 18" descr="porcus_bonu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262" y="4182065"/>
            <a:ext cx="1845794" cy="1789668"/>
          </a:xfrm>
          <a:prstGeom prst="rect">
            <a:avLst/>
          </a:prstGeom>
        </p:spPr>
      </p:pic>
      <p:pic>
        <p:nvPicPr>
          <p:cNvPr id="21" name="Picture 20" descr="porcus_bonus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1420" y="4605137"/>
            <a:ext cx="1690168" cy="17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7463"/>
              </p:ext>
            </p:extLst>
          </p:nvPr>
        </p:nvGraphicFramePr>
        <p:xfrm>
          <a:off x="4792131" y="3477773"/>
          <a:ext cx="380416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masculine ‘us’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6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68950" y="4343122"/>
            <a:ext cx="701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us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1060" y="4343122"/>
            <a:ext cx="314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i</a:t>
            </a:r>
            <a:endParaRPr lang="en-US" sz="44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832021"/>
              </p:ext>
            </p:extLst>
          </p:nvPr>
        </p:nvGraphicFramePr>
        <p:xfrm>
          <a:off x="485776" y="3517248"/>
          <a:ext cx="341629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feminine‘a</a:t>
                      </a:r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’ noun</a:t>
                      </a:r>
                      <a:r>
                        <a:rPr lang="en-US" sz="2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Papyrus"/>
                          <a:cs typeface="Papyrus"/>
                        </a:rPr>
                        <a:t> endings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Papyrus"/>
                        <a:cs typeface="Papyru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one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(singular)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more than one (plural)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023914" y="4289942"/>
            <a:ext cx="45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07201" y="4273522"/>
            <a:ext cx="73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ae</a:t>
            </a: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9647" y="23916"/>
            <a:ext cx="8382727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F7F7F"/>
                </a:solidFill>
                <a:latin typeface="Papyrus"/>
                <a:cs typeface="Papyrus"/>
              </a:rPr>
              <a:t>nouns &amp; adjectives</a:t>
            </a:r>
            <a:endParaRPr lang="en-US" dirty="0">
              <a:solidFill>
                <a:srgbClr val="7F7F7F"/>
              </a:solidFill>
              <a:latin typeface="Papyrus"/>
              <a:cs typeface="Papyru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877" y="1214541"/>
            <a:ext cx="711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Adjectives have to have the same ending as the nouns they’re describing: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9645" y="1589707"/>
            <a:ext cx="349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feminine </a:t>
            </a:r>
            <a:r>
              <a:rPr lang="en-US" sz="2800" dirty="0"/>
              <a:t>or </a:t>
            </a:r>
            <a:r>
              <a:rPr lang="en-US" sz="2800" b="1" dirty="0"/>
              <a:t>masculine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8684" y="2019592"/>
            <a:ext cx="2708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singular </a:t>
            </a:r>
            <a:r>
              <a:rPr lang="en-US" sz="2800" dirty="0"/>
              <a:t>or </a:t>
            </a:r>
            <a:r>
              <a:rPr lang="en-US" sz="2800" b="1" dirty="0"/>
              <a:t>plural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023921" y="1851317"/>
            <a:ext cx="1015724" cy="162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3"/>
          </p:cNvCxnSpPr>
          <p:nvPr/>
        </p:nvCxnSpPr>
        <p:spPr>
          <a:xfrm>
            <a:off x="6535564" y="1851317"/>
            <a:ext cx="744684" cy="162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674404" y="3386308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37028" y="3320645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7834" y="3373021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51061" y="3320645"/>
            <a:ext cx="1238250" cy="264225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1710" y="6264791"/>
            <a:ext cx="706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Just remember to look for the rhyming endings!</a:t>
            </a:r>
          </a:p>
        </p:txBody>
      </p:sp>
    </p:spTree>
    <p:extLst>
      <p:ext uri="{BB962C8B-B14F-4D97-AF65-F5344CB8AC3E}">
        <p14:creationId xmlns:p14="http://schemas.microsoft.com/office/powerpoint/2010/main" val="37574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 animBg="1"/>
      <p:bldP spid="4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70360" y="6656069"/>
            <a:ext cx="1273640" cy="201931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9" y="14360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Worksheet </a:t>
            </a:r>
            <a:r>
              <a:rPr lang="mr-IN" dirty="0"/>
              <a:t>–</a:t>
            </a:r>
            <a:r>
              <a:rPr lang="en-US" dirty="0"/>
              <a:t> Building sentences with adjectives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28" y="383692"/>
            <a:ext cx="858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These sentences will build up gradually. See if you can write what they mean in English. Use your word lists to help you if you can’t remember a word. Then add an illustration if you like.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728" y="906912"/>
            <a:ext cx="5779857" cy="13157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vacca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……………………………………………………</a:t>
            </a:r>
            <a:r>
              <a:rPr lang="en-GB" dirty="0"/>
              <a:t>..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vacca</a:t>
            </a:r>
            <a:r>
              <a:rPr lang="en-US" b="1" dirty="0"/>
              <a:t> </a:t>
            </a:r>
            <a:r>
              <a:rPr lang="en-US" b="1" dirty="0" err="1"/>
              <a:t>bella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b="1" dirty="0" err="1"/>
              <a:t>vacca</a:t>
            </a:r>
            <a:r>
              <a:rPr lang="en-US" b="1" dirty="0"/>
              <a:t> </a:t>
            </a:r>
            <a:r>
              <a:rPr lang="en-US" b="1" dirty="0" err="1"/>
              <a:t>bella</a:t>
            </a:r>
            <a:r>
              <a:rPr lang="en-US" b="1" dirty="0"/>
              <a:t> </a:t>
            </a:r>
            <a:r>
              <a:rPr lang="en-US" b="1" dirty="0" err="1"/>
              <a:t>ridet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</a:t>
            </a:r>
            <a:r>
              <a:rPr lang="en-GB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106" y="957488"/>
            <a:ext cx="126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ucida Handwriting"/>
                <a:cs typeface="Lucida Handwriting"/>
              </a:rPr>
              <a:t>The cow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9273" y="1328890"/>
            <a:ext cx="255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ucida Handwriting"/>
                <a:cs typeface="Lucida Handwriting"/>
              </a:rPr>
              <a:t>The beautiful cow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2441" y="1805285"/>
            <a:ext cx="354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Lucida Handwriting"/>
                <a:cs typeface="Lucida Handwriting"/>
              </a:rPr>
              <a:t>The beautiful cow laughs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8240" y="2312799"/>
            <a:ext cx="5766345" cy="131574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equus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………………………………………………………</a:t>
            </a:r>
            <a:r>
              <a:rPr lang="en-GB" dirty="0"/>
              <a:t>..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equus</a:t>
            </a:r>
            <a:r>
              <a:rPr lang="en-US" b="1" dirty="0"/>
              <a:t> </a:t>
            </a:r>
            <a:r>
              <a:rPr lang="en-US" b="1" dirty="0" err="1"/>
              <a:t>laetus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equus</a:t>
            </a:r>
            <a:r>
              <a:rPr lang="en-US" b="1" dirty="0"/>
              <a:t> </a:t>
            </a:r>
            <a:r>
              <a:rPr lang="en-US" b="1" dirty="0" err="1"/>
              <a:t>laetus</a:t>
            </a:r>
            <a:r>
              <a:rPr lang="en-US" b="1" dirty="0"/>
              <a:t> </a:t>
            </a:r>
            <a:r>
              <a:rPr lang="en-US" b="1" dirty="0" err="1"/>
              <a:t>cantat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</a:t>
            </a:r>
            <a:r>
              <a:rPr lang="en-GB" dirty="0"/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240" y="3723012"/>
            <a:ext cx="5766345" cy="1315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porci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…………………………………………………</a:t>
            </a:r>
            <a:r>
              <a:rPr lang="en-GB" dirty="0"/>
              <a:t>.</a:t>
            </a:r>
            <a:r>
              <a:rPr lang="mr-IN" dirty="0"/>
              <a:t>……</a:t>
            </a:r>
            <a:r>
              <a:rPr lang="en-GB" dirty="0"/>
              <a:t>..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porci</a:t>
            </a:r>
            <a:r>
              <a:rPr lang="en-US" b="1" dirty="0"/>
              <a:t> </a:t>
            </a:r>
            <a:r>
              <a:rPr lang="en-US" b="1" dirty="0" err="1"/>
              <a:t>irati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……………………………………………………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b="1" dirty="0" err="1"/>
              <a:t>porci</a:t>
            </a:r>
            <a:r>
              <a:rPr lang="en-US" b="1" dirty="0"/>
              <a:t> </a:t>
            </a:r>
            <a:r>
              <a:rPr lang="en-US" b="1" dirty="0" err="1"/>
              <a:t>irati</a:t>
            </a:r>
            <a:r>
              <a:rPr lang="en-US" b="1" dirty="0"/>
              <a:t> </a:t>
            </a:r>
            <a:r>
              <a:rPr lang="en-US" b="1" dirty="0" err="1"/>
              <a:t>laborant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</a:t>
            </a:r>
            <a:r>
              <a:rPr lang="en-GB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240" y="5191157"/>
            <a:ext cx="5766345" cy="1315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magae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…………………………………………………</a:t>
            </a:r>
            <a:r>
              <a:rPr lang="en-GB" dirty="0"/>
              <a:t>.</a:t>
            </a:r>
            <a:r>
              <a:rPr lang="mr-IN" dirty="0"/>
              <a:t>…</a:t>
            </a:r>
            <a:r>
              <a:rPr lang="en-GB" dirty="0"/>
              <a:t>..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magae</a:t>
            </a:r>
            <a:r>
              <a:rPr lang="en-US" b="1" dirty="0"/>
              <a:t> </a:t>
            </a:r>
            <a:r>
              <a:rPr lang="en-US" b="1" dirty="0" err="1"/>
              <a:t>mirae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………………………………………………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b="1" dirty="0" err="1"/>
              <a:t>magae</a:t>
            </a:r>
            <a:r>
              <a:rPr lang="en-US" b="1" dirty="0"/>
              <a:t> </a:t>
            </a:r>
            <a:r>
              <a:rPr lang="en-US" b="1" dirty="0" err="1"/>
              <a:t>mirae</a:t>
            </a:r>
            <a:r>
              <a:rPr lang="en-US" b="1" dirty="0"/>
              <a:t> </a:t>
            </a:r>
            <a:r>
              <a:rPr lang="en-US" b="1" dirty="0" err="1"/>
              <a:t>consumunt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mr-IN" dirty="0"/>
              <a:t>………………………………</a:t>
            </a:r>
            <a:r>
              <a:rPr lang="en-GB" dirty="0"/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44" y="906912"/>
            <a:ext cx="1809032" cy="1217328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074036" y="1042404"/>
            <a:ext cx="1186054" cy="419358"/>
          </a:xfrm>
          <a:prstGeom prst="wedgeEllipseCallout">
            <a:avLst>
              <a:gd name="adj1" fmla="val 39267"/>
              <a:gd name="adj2" fmla="val 625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omic Sans MS"/>
                <a:cs typeface="Comic Sans MS"/>
              </a:rPr>
              <a:t>ha ha moo!</a:t>
            </a:r>
          </a:p>
        </p:txBody>
      </p:sp>
    </p:spTree>
    <p:extLst>
      <p:ext uri="{BB962C8B-B14F-4D97-AF65-F5344CB8AC3E}">
        <p14:creationId xmlns:p14="http://schemas.microsoft.com/office/powerpoint/2010/main" val="30205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34300" y="6524807"/>
            <a:ext cx="1427531" cy="365125"/>
          </a:xfrm>
        </p:spPr>
        <p:txBody>
          <a:bodyPr/>
          <a:lstStyle/>
          <a:p>
            <a:r>
              <a:rPr lang="en-US" sz="800"/>
              <a:t>© Charlie Andrew 2016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Homer his epics</a:t>
            </a:r>
          </a:p>
        </p:txBody>
      </p:sp>
      <p:pic>
        <p:nvPicPr>
          <p:cNvPr id="2" name="Picture 1" descr="home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300"/>
            <a:ext cx="2471734" cy="2493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796" y="1427250"/>
            <a:ext cx="31856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12</a:t>
            </a:r>
            <a:r>
              <a:rPr lang="en-US" sz="3200" b="1" baseline="30000" dirty="0"/>
              <a:t>th</a:t>
            </a:r>
            <a:r>
              <a:rPr lang="en-US" sz="3200" b="1" dirty="0"/>
              <a:t> century B.C.?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1096" y="2032941"/>
            <a:ext cx="29776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</a:t>
            </a:r>
            <a:r>
              <a:rPr lang="en-US" sz="3200" b="1" baseline="30000" dirty="0"/>
              <a:t>th</a:t>
            </a:r>
            <a:r>
              <a:rPr lang="en-US" sz="3200" b="1" dirty="0"/>
              <a:t> century B.C.?</a:t>
            </a:r>
          </a:p>
        </p:txBody>
      </p:sp>
      <p:pic>
        <p:nvPicPr>
          <p:cNvPr id="8" name="Picture 7" descr="hom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94" y="1806977"/>
            <a:ext cx="2106911" cy="2125689"/>
          </a:xfrm>
          <a:prstGeom prst="rect">
            <a:avLst/>
          </a:prstGeom>
        </p:spPr>
      </p:pic>
      <p:pic>
        <p:nvPicPr>
          <p:cNvPr id="9" name="Picture 8" descr="hom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940" y="2032941"/>
            <a:ext cx="2306542" cy="2327099"/>
          </a:xfrm>
          <a:prstGeom prst="rect">
            <a:avLst/>
          </a:prstGeom>
        </p:spPr>
      </p:pic>
      <p:pic>
        <p:nvPicPr>
          <p:cNvPr id="10" name="Picture 9" descr="hom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45" y="3193990"/>
            <a:ext cx="2311498" cy="2332100"/>
          </a:xfrm>
          <a:prstGeom prst="rect">
            <a:avLst/>
          </a:prstGeom>
        </p:spPr>
      </p:pic>
      <p:pic>
        <p:nvPicPr>
          <p:cNvPr id="3" name="Picture 2" descr="browse-1019877_960_72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294" y="2883742"/>
            <a:ext cx="5786706" cy="3641065"/>
          </a:xfrm>
          <a:prstGeom prst="rect">
            <a:avLst/>
          </a:prstGeom>
        </p:spPr>
      </p:pic>
      <p:pic>
        <p:nvPicPr>
          <p:cNvPr id="13" name="Picture 12" descr="cyprus-1388763__18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897" y="3732207"/>
            <a:ext cx="1917823" cy="1793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7496" y="4360040"/>
            <a:ext cx="2083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Trojan War</a:t>
            </a:r>
          </a:p>
        </p:txBody>
      </p:sp>
      <p:pic>
        <p:nvPicPr>
          <p:cNvPr id="12" name="Picture 11" descr="trojan-horse-277525__18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096" y="3436942"/>
            <a:ext cx="17145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8489" y="4381676"/>
            <a:ext cx="231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Trojan Horse</a:t>
            </a:r>
          </a:p>
        </p:txBody>
      </p:sp>
      <p:pic>
        <p:nvPicPr>
          <p:cNvPr id="17" name="Picture 16" descr="cyclops_colou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259" y="3523096"/>
            <a:ext cx="1501433" cy="20843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95473" y="4373157"/>
            <a:ext cx="165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The Cyclops</a:t>
            </a:r>
          </a:p>
        </p:txBody>
      </p:sp>
      <p:pic>
        <p:nvPicPr>
          <p:cNvPr id="18" name="Picture 17" descr="pig-1165124__180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363" y="4150766"/>
            <a:ext cx="1942793" cy="12187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67496" y="4337252"/>
            <a:ext cx="208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erican Typewriter"/>
                <a:cs typeface="American Typewriter"/>
              </a:rPr>
              <a:t>People turned into animals by witches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4C4C0-9DFF-4183-8AA8-48838F013A29}"/>
              </a:ext>
            </a:extLst>
          </p:cNvPr>
          <p:cNvSpPr txBox="1"/>
          <p:nvPr/>
        </p:nvSpPr>
        <p:spPr>
          <a:xfrm>
            <a:off x="2471734" y="1041009"/>
            <a:ext cx="621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you know about the Homeric epics? Read the epic story to give you an idea.</a:t>
            </a:r>
          </a:p>
        </p:txBody>
      </p:sp>
    </p:spTree>
    <p:extLst>
      <p:ext uri="{BB962C8B-B14F-4D97-AF65-F5344CB8AC3E}">
        <p14:creationId xmlns:p14="http://schemas.microsoft.com/office/powerpoint/2010/main" val="2673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1" grpId="1"/>
      <p:bldP spid="16" grpId="0"/>
      <p:bldP spid="16" grpId="1"/>
      <p:bldP spid="19" grpId="0"/>
      <p:bldP spid="19" grpId="1"/>
      <p:bldP spid="20" grpId="0"/>
      <p:bldP spid="20" grpId="1"/>
      <p:bldP spid="20" grpId="2"/>
      <p:bldP spid="2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374" y="1085165"/>
            <a:ext cx="1645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</a:rPr>
              <a:t>laudare</a:t>
            </a:r>
            <a:endParaRPr lang="en-US" sz="3600" b="1" dirty="0">
              <a:solidFill>
                <a:schemeClr val="accent3"/>
              </a:solidFill>
            </a:endParaRPr>
          </a:p>
          <a:p>
            <a:r>
              <a:rPr lang="en-US" sz="2800" dirty="0"/>
              <a:t>to praise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883" y="3609166"/>
            <a:ext cx="2348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mirus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mira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amazing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0764" y="4975408"/>
            <a:ext cx="1417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audire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to hear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190" y="5514017"/>
            <a:ext cx="17788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medicus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doctor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60" y="746457"/>
            <a:ext cx="3200400" cy="254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91829" y="55874"/>
            <a:ext cx="641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Holly Christmas"/>
                <a:cs typeface="Holly Christmas"/>
              </a:rPr>
              <a:t>word roots challenge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4564" y="3286457"/>
            <a:ext cx="23737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iratus</a:t>
            </a:r>
            <a:r>
              <a:rPr lang="en-US" sz="3600" b="1" dirty="0">
                <a:solidFill>
                  <a:srgbClr val="9BBB59"/>
                </a:solidFill>
              </a:rPr>
              <a:t>/</a:t>
            </a:r>
            <a:r>
              <a:rPr lang="en-US" sz="3600" b="1" dirty="0" err="1">
                <a:solidFill>
                  <a:srgbClr val="9BBB59"/>
                </a:solidFill>
              </a:rPr>
              <a:t>irata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angry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7644" y="2842925"/>
            <a:ext cx="2142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9BBB59"/>
                </a:solidFill>
              </a:rPr>
              <a:t>femina</a:t>
            </a:r>
            <a:endParaRPr lang="en-US" sz="3600" b="1" dirty="0">
              <a:solidFill>
                <a:srgbClr val="9BBB59"/>
              </a:solidFill>
            </a:endParaRPr>
          </a:p>
          <a:p>
            <a:r>
              <a:rPr lang="en-US" sz="2800" dirty="0"/>
              <a:t>woman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117E1-0215-4902-8022-65294649ED0A}"/>
              </a:ext>
            </a:extLst>
          </p:cNvPr>
          <p:cNvSpPr txBox="1"/>
          <p:nvPr/>
        </p:nvSpPr>
        <p:spPr>
          <a:xfrm>
            <a:off x="295422" y="295422"/>
            <a:ext cx="2588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English words can you find in these Latin words?</a:t>
            </a:r>
          </a:p>
        </p:txBody>
      </p:sp>
    </p:spTree>
    <p:extLst>
      <p:ext uri="{BB962C8B-B14F-4D97-AF65-F5344CB8AC3E}">
        <p14:creationId xmlns:p14="http://schemas.microsoft.com/office/powerpoint/2010/main" val="426082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rculanum"/>
                <a:cs typeface="Herculanum"/>
              </a:rPr>
              <a:t>Plenary</a:t>
            </a:r>
          </a:p>
        </p:txBody>
      </p:sp>
      <p:pic>
        <p:nvPicPr>
          <p:cNvPr id="5" name="Picture 4" descr="iucundus_large_colou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88" y="969472"/>
            <a:ext cx="1747892" cy="188431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785702" y="1253778"/>
            <a:ext cx="5680649" cy="1676886"/>
          </a:xfrm>
          <a:prstGeom prst="wedgeEllipseCallout">
            <a:avLst>
              <a:gd name="adj1" fmla="val -61323"/>
              <a:gd name="adj2" fmla="val -679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396205"/>
            <a:ext cx="5005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What does ‘</a:t>
            </a:r>
            <a:r>
              <a:rPr lang="en-US" sz="2800" dirty="0" err="1">
                <a:solidFill>
                  <a:srgbClr val="7F7F7F"/>
                </a:solidFill>
                <a:latin typeface="Papyrus"/>
                <a:cs typeface="Papyrus"/>
              </a:rPr>
              <a:t>iratus</a:t>
            </a:r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’ mean? Can you think of an English  word that comes from it?</a:t>
            </a:r>
          </a:p>
        </p:txBody>
      </p:sp>
      <p:pic>
        <p:nvPicPr>
          <p:cNvPr id="8" name="Picture 7" descr="iucundus_large_colou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64194" y="3989335"/>
            <a:ext cx="1739129" cy="1884319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327726" y="3242553"/>
            <a:ext cx="7332951" cy="1219858"/>
          </a:xfrm>
          <a:prstGeom prst="wedgeEllipseCallout">
            <a:avLst>
              <a:gd name="adj1" fmla="val -45494"/>
              <a:gd name="adj2" fmla="val 4142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794" y="3417697"/>
            <a:ext cx="649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  <a:latin typeface="Papyrus"/>
                <a:cs typeface="Papyrus"/>
              </a:rPr>
              <a:t>Which Ancient Greek poet gave us the story of the Trojan War?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139550" y="4830935"/>
            <a:ext cx="5526170" cy="1428868"/>
          </a:xfrm>
          <a:prstGeom prst="wedgeEllipseCallout">
            <a:avLst>
              <a:gd name="adj1" fmla="val -81956"/>
              <a:gd name="adj2" fmla="val -3740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9146" y="5112770"/>
            <a:ext cx="536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Are 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porci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 ‘</a:t>
            </a:r>
            <a:r>
              <a:rPr lang="en-GB" sz="2800" dirty="0" err="1">
                <a:solidFill>
                  <a:srgbClr val="7F7F7F"/>
                </a:solidFill>
                <a:latin typeface="Papyrus"/>
                <a:cs typeface="Papyrus"/>
              </a:rPr>
              <a:t>malae</a:t>
            </a:r>
            <a:r>
              <a:rPr lang="en-GB" sz="2800" dirty="0">
                <a:solidFill>
                  <a:srgbClr val="7F7F7F"/>
                </a:solidFill>
                <a:latin typeface="Papyrus"/>
                <a:cs typeface="Papyrus"/>
              </a:rPr>
              <a:t>’?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</p:spTree>
    <p:extLst>
      <p:ext uri="{BB962C8B-B14F-4D97-AF65-F5344CB8AC3E}">
        <p14:creationId xmlns:p14="http://schemas.microsoft.com/office/powerpoint/2010/main" val="37638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apyrus"/>
                <a:cs typeface="Papyrus"/>
              </a:rPr>
              <a:t>Verb endings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3300" y="3479413"/>
            <a:ext cx="1549400" cy="116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6" y="1417030"/>
            <a:ext cx="5941584" cy="3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0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458" y="4811666"/>
            <a:ext cx="1817325" cy="686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/>
                </a:solidFill>
              </a:rPr>
              <a:t>sunt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40783" y="4811666"/>
            <a:ext cx="2800350" cy="777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/>
              <a:t>they are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81680" cy="7965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‘being’ verbs</a:t>
            </a:r>
            <a:endParaRPr lang="en-US" dirty="0"/>
          </a:p>
        </p:txBody>
      </p:sp>
      <p:pic>
        <p:nvPicPr>
          <p:cNvPr id="12" name="Picture 11" descr="mouse-305459_960_7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326"/>
            <a:ext cx="1980936" cy="1956480"/>
          </a:xfrm>
          <a:prstGeom prst="rect">
            <a:avLst/>
          </a:prstGeom>
        </p:spPr>
      </p:pic>
      <p:pic>
        <p:nvPicPr>
          <p:cNvPr id="16" name="Picture 15" descr="vikin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61869"/>
            <a:ext cx="2259103" cy="2711316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23458" y="1155715"/>
            <a:ext cx="1817325" cy="70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b="1" dirty="0">
                <a:solidFill>
                  <a:schemeClr val="accent1"/>
                </a:solidFill>
              </a:rPr>
              <a:t>sum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0783" y="1153983"/>
            <a:ext cx="108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 am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0783" y="1861869"/>
            <a:ext cx="1752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you 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23458" y="1861869"/>
            <a:ext cx="64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3"/>
                </a:solidFill>
              </a:rPr>
              <a:t>es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623458" y="2565580"/>
            <a:ext cx="82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</a:rPr>
              <a:t>est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623458" y="3326566"/>
            <a:ext cx="1561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4F81BD"/>
                </a:solidFill>
              </a:rPr>
              <a:t>sumus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3623458" y="4065871"/>
            <a:ext cx="11524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9BBB59"/>
                </a:solidFill>
              </a:rPr>
              <a:t>estis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5440783" y="2565580"/>
            <a:ext cx="2554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he/she/it 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40783" y="3326566"/>
            <a:ext cx="1602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we are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0783" y="4034452"/>
            <a:ext cx="1821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y’all are</a:t>
            </a:r>
          </a:p>
        </p:txBody>
      </p:sp>
      <p:pic>
        <p:nvPicPr>
          <p:cNvPr id="14" name="Picture 13" descr="eye-312398__1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279848"/>
            <a:ext cx="2283702" cy="2024958"/>
          </a:xfrm>
          <a:prstGeom prst="rect">
            <a:avLst/>
          </a:prstGeom>
        </p:spPr>
      </p:pic>
      <p:pic>
        <p:nvPicPr>
          <p:cNvPr id="15" name="Picture 14" descr="tired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215" y="2034777"/>
            <a:ext cx="2584109" cy="2583578"/>
          </a:xfrm>
          <a:prstGeom prst="rect">
            <a:avLst/>
          </a:prstGeom>
        </p:spPr>
      </p:pic>
      <p:pic>
        <p:nvPicPr>
          <p:cNvPr id="13" name="Picture 12" descr="emoticon-25532__1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1" y="2152582"/>
            <a:ext cx="2143742" cy="25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09685" y="3605606"/>
            <a:ext cx="1513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+mj-lt"/>
                <a:cs typeface="Comic Sans MS"/>
              </a:rPr>
              <a:t>audit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36170" y="3618306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medicus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426" y="2782649"/>
            <a:ext cx="13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word class?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32892" y="2782649"/>
            <a:ext cx="13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word class?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8492" y="2782649"/>
            <a:ext cx="136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word class?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62350" y="2786046"/>
            <a:ext cx="1262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verbs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86104" y="2780034"/>
            <a:ext cx="1262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nouns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1668" y="2789049"/>
            <a:ext cx="12629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adjectives</a:t>
            </a:r>
          </a:p>
        </p:txBody>
      </p:sp>
    </p:spTree>
    <p:extLst>
      <p:ext uri="{BB962C8B-B14F-4D97-AF65-F5344CB8AC3E}">
        <p14:creationId xmlns:p14="http://schemas.microsoft.com/office/powerpoint/2010/main" val="1409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6" grpId="0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47785" y="3605606"/>
            <a:ext cx="953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est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23164" y="3605606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1939" y="3605624"/>
            <a:ext cx="1375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irata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27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203E-6 -1.2633E-6 L 0.14053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0239" y="3605606"/>
            <a:ext cx="1817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laudat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67178" y="3605606"/>
            <a:ext cx="1975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1884" y="3615100"/>
            <a:ext cx="2565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medicum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8834" y="3619866"/>
            <a:ext cx="135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mira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08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64E-6 -1.2633E-6 L 0.25778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0752E-6 -1.2633E-6 L -0.15894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42" grpId="1"/>
      <p:bldP spid="26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63" y="86139"/>
            <a:ext cx="850703" cy="11917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801" y="32760"/>
            <a:ext cx="784748" cy="1245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21169" y="3605606"/>
            <a:ext cx="2174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audiunt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1277883"/>
            <a:ext cx="3560870" cy="1492066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6791" y="6497765"/>
            <a:ext cx="1358313" cy="365125"/>
          </a:xfrm>
        </p:spPr>
        <p:txBody>
          <a:bodyPr/>
          <a:lstStyle/>
          <a:p>
            <a:r>
              <a:rPr lang="en-US" sz="800" dirty="0"/>
              <a:t>© Charlie Andrew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358" y="-7068"/>
            <a:ext cx="5981411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F7F7F"/>
                </a:solidFill>
                <a:latin typeface="Papyrus"/>
                <a:cs typeface="Papyrus"/>
              </a:rPr>
              <a:t>Quick on the draw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93264" y="3610353"/>
            <a:ext cx="1885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medici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87688" flipH="1">
            <a:off x="1767528" y="45209"/>
            <a:ext cx="609900" cy="1219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708400" y="2158485"/>
            <a:ext cx="1309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femina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23149" y="1811134"/>
            <a:ext cx="119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mira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863" y="1595384"/>
            <a:ext cx="850703" cy="70994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772368" y="1815842"/>
            <a:ext cx="121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iratus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irata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2" name="Picture 51" descr="applause-297115__18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798" y="1595197"/>
            <a:ext cx="674626" cy="710133"/>
          </a:xfrm>
          <a:prstGeom prst="rect">
            <a:avLst/>
          </a:prstGeom>
        </p:spPr>
      </p:pic>
      <p:pic>
        <p:nvPicPr>
          <p:cNvPr id="53" name="Picture 52" descr="music-1700490__180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729" y="1384299"/>
            <a:ext cx="1025835" cy="104056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68768" y="2159536"/>
            <a:ext cx="138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laudare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31729" y="2163403"/>
            <a:ext cx="1205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audire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8" name="Picture 57" descr="doctor-1699656__18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35" y="1285766"/>
            <a:ext cx="944745" cy="102442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017585" y="2158485"/>
            <a:ext cx="14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medicus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1567" y="2158743"/>
            <a:ext cx="896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chemeClr val="bg1">
                    <a:lumMod val="50000"/>
                  </a:schemeClr>
                </a:solidFill>
              </a:rPr>
              <a:t>esse</a:t>
            </a:r>
            <a:endParaRPr lang="en-US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177" y="1285766"/>
            <a:ext cx="764673" cy="1019563"/>
          </a:xfrm>
          <a:prstGeom prst="rect">
            <a:avLst/>
          </a:prstGeom>
        </p:spPr>
      </p:pic>
      <p:pic>
        <p:nvPicPr>
          <p:cNvPr id="3" name="Picture 2" descr="emoticon-1669804__180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375" y="1164703"/>
            <a:ext cx="1061774" cy="1061774"/>
          </a:xfrm>
          <a:prstGeom prst="rect">
            <a:avLst/>
          </a:prstGeom>
        </p:spPr>
      </p:pic>
      <p:pic>
        <p:nvPicPr>
          <p:cNvPr id="4" name="Picture 3" descr="wow-1300898__180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91" y="1225230"/>
            <a:ext cx="1111729" cy="83379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08400" y="1285766"/>
            <a:ext cx="2705191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89792" y="1277883"/>
            <a:ext cx="2610238" cy="1479475"/>
          </a:xfrm>
          <a:prstGeom prst="roundRect">
            <a:avLst/>
          </a:prstGeom>
          <a:noFill/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15286" y="3607405"/>
            <a:ext cx="2476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feminam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2957" y="3606773"/>
            <a:ext cx="120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+mj-lt"/>
                <a:cs typeface="Comic Sans MS"/>
              </a:rPr>
              <a:t>miri</a:t>
            </a:r>
            <a:endParaRPr lang="en-US" sz="4800" b="1" dirty="0">
              <a:solidFill>
                <a:srgbClr val="C0504D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51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747E-6 -1.2633E-6 L 0.22789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1301E-6 4.6136E-6 L -0.13897 -0.000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42" grpId="0"/>
      <p:bldP spid="42" grpId="1"/>
      <p:bldP spid="26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Charlie Andrew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1397" y="1707010"/>
            <a:ext cx="102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porcus</a:t>
            </a:r>
            <a:endParaRPr lang="en-US" sz="2400" dirty="0"/>
          </a:p>
        </p:txBody>
      </p:sp>
      <p:pic>
        <p:nvPicPr>
          <p:cNvPr id="9" name="Picture 8" descr="porcus_malu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828" y="2737957"/>
            <a:ext cx="2021572" cy="1550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420" y="1738804"/>
            <a:ext cx="87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vacca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48718" y="274638"/>
            <a:ext cx="1538082" cy="1491313"/>
            <a:chOff x="7148718" y="274638"/>
            <a:chExt cx="1538082" cy="1491313"/>
          </a:xfrm>
        </p:grpSpPr>
        <p:pic>
          <p:nvPicPr>
            <p:cNvPr id="3" name="Picture 2" descr="porcus_bonus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8718" y="274638"/>
              <a:ext cx="1538082" cy="14913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511676" y="290774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029" y="96518"/>
            <a:ext cx="1771941" cy="1788676"/>
            <a:chOff x="609029" y="96518"/>
            <a:chExt cx="1771941" cy="1788676"/>
          </a:xfrm>
        </p:grpSpPr>
        <p:pic>
          <p:nvPicPr>
            <p:cNvPr id="10" name="Picture 9" descr="vacca_bon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029" y="158972"/>
              <a:ext cx="1771941" cy="172622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110828" y="96518"/>
              <a:ext cx="910506" cy="3562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24200" y="1707010"/>
            <a:ext cx="952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bonus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7346" y="1721086"/>
            <a:ext cx="93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malus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4731" y="3341315"/>
            <a:ext cx="187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porcus</a:t>
            </a:r>
            <a:endParaRPr lang="en-US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064006" y="3351068"/>
            <a:ext cx="1676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mal</a:t>
            </a:r>
            <a:r>
              <a:rPr lang="en-US" sz="4800" b="1" dirty="0" err="1"/>
              <a:t>us</a:t>
            </a:r>
            <a:endParaRPr lang="en-US" sz="4800" b="1" dirty="0"/>
          </a:p>
        </p:txBody>
      </p:sp>
      <p:sp>
        <p:nvSpPr>
          <p:cNvPr id="19" name="Oval 18"/>
          <p:cNvSpPr/>
          <p:nvPr/>
        </p:nvSpPr>
        <p:spPr>
          <a:xfrm>
            <a:off x="4392978" y="3598160"/>
            <a:ext cx="671027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10785" y="3598160"/>
            <a:ext cx="729881" cy="484479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23670" y="4172791"/>
            <a:ext cx="22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look for the rhyme!</a:t>
            </a:r>
          </a:p>
        </p:txBody>
      </p:sp>
    </p:spTree>
    <p:extLst>
      <p:ext uri="{BB962C8B-B14F-4D97-AF65-F5344CB8AC3E}">
        <p14:creationId xmlns:p14="http://schemas.microsoft.com/office/powerpoint/2010/main" val="23741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7" grpId="0"/>
      <p:bldP spid="18" grpId="0"/>
      <p:bldP spid="22" grpId="0"/>
      <p:bldP spid="23" grpId="0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14951</TotalTime>
  <Words>589</Words>
  <Application>Microsoft Office PowerPoint</Application>
  <PresentationFormat>On-screen Show (4:3)</PresentationFormat>
  <Paragraphs>199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American Typewriter</vt:lpstr>
      <vt:lpstr>Arial</vt:lpstr>
      <vt:lpstr>Calibri</vt:lpstr>
      <vt:lpstr>Comic Sans MS</vt:lpstr>
      <vt:lpstr>Herculanum</vt:lpstr>
      <vt:lpstr>Holly Christmas</vt:lpstr>
      <vt:lpstr>Lucida Handwriting</vt:lpstr>
      <vt:lpstr>Mangal</vt:lpstr>
      <vt:lpstr>Papyrus</vt:lpstr>
      <vt:lpstr>Office Theme</vt:lpstr>
      <vt:lpstr>maximum Classics – 20</vt:lpstr>
      <vt:lpstr>PowerPoint Presentation</vt:lpstr>
      <vt:lpstr>Verb endings</vt:lpstr>
      <vt:lpstr>‘being’ verbs</vt:lpstr>
      <vt:lpstr>Quick on the draw</vt:lpstr>
      <vt:lpstr>Quick on the draw</vt:lpstr>
      <vt:lpstr>Quick on the draw</vt:lpstr>
      <vt:lpstr>Quick on the 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nouns &amp; adjectives</vt:lpstr>
      <vt:lpstr>PowerPoint Presentation</vt:lpstr>
      <vt:lpstr>Homer his epics</vt:lpstr>
      <vt:lpstr>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Classics Club Junior - I</dc:title>
  <dc:subject/>
  <dc:creator>Charlie Andrew</dc:creator>
  <cp:keywords/>
  <dc:description/>
  <cp:lastModifiedBy>Emma Danzey</cp:lastModifiedBy>
  <cp:revision>433</cp:revision>
  <cp:lastPrinted>2016-10-06T12:47:23Z</cp:lastPrinted>
  <dcterms:created xsi:type="dcterms:W3CDTF">2016-02-20T14:57:23Z</dcterms:created>
  <dcterms:modified xsi:type="dcterms:W3CDTF">2020-05-10T16:09:34Z</dcterms:modified>
  <cp:category/>
</cp:coreProperties>
</file>