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5/10/2020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5/10/2020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5/10/2020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5/10/2020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OpenDyslexic" panose="00000500000000000000" pitchFamily="50" charset="0"/>
              </a:rPr>
              <a:t>Ancient Egyptian Hieroglyphs</a:t>
            </a:r>
          </a:p>
        </p:txBody>
      </p:sp>
      <p:pic>
        <p:nvPicPr>
          <p:cNvPr id="5" name="Picture 4"/>
          <p:cNvPicPr>
            <a:picLocks noChangeAspect="1"/>
          </p:cNvPicPr>
          <p:nvPr/>
        </p:nvPicPr>
        <p:blipFill>
          <a:blip r:embed="rId2"/>
          <a:stretch>
            <a:fillRect/>
          </a:stretch>
        </p:blipFill>
        <p:spPr>
          <a:xfrm>
            <a:off x="2664922" y="1644708"/>
            <a:ext cx="5715000" cy="4133850"/>
          </a:xfrm>
          <a:prstGeom prst="rect">
            <a:avLst/>
          </a:prstGeom>
        </p:spPr>
      </p:pic>
    </p:spTree>
    <p:extLst>
      <p:ext uri="{BB962C8B-B14F-4D97-AF65-F5344CB8AC3E}">
        <p14:creationId xmlns:p14="http://schemas.microsoft.com/office/powerpoint/2010/main" val="305145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2051" y="1537855"/>
            <a:ext cx="6808124" cy="3416320"/>
          </a:xfrm>
          <a:prstGeom prst="rect">
            <a:avLst/>
          </a:prstGeom>
          <a:noFill/>
        </p:spPr>
        <p:txBody>
          <a:bodyPr wrap="square" rtlCol="0">
            <a:spAutoFit/>
          </a:bodyPr>
          <a:lstStyle/>
          <a:p>
            <a:pPr algn="ctr"/>
            <a:r>
              <a:rPr lang="en-GB" sz="2400" dirty="0">
                <a:latin typeface="OpenDyslexic" panose="00000500000000000000" pitchFamily="50" charset="0"/>
              </a:rPr>
              <a:t>Success Criteria </a:t>
            </a:r>
          </a:p>
          <a:p>
            <a:pPr marL="285750" indent="-285750">
              <a:buFont typeface="Arial" panose="020B0604020202020204" pitchFamily="34" charset="0"/>
              <a:buChar char="•"/>
            </a:pPr>
            <a:r>
              <a:rPr lang="en-GB" sz="2400" dirty="0">
                <a:latin typeface="OpenDyslexic" panose="00000500000000000000" pitchFamily="50" charset="0"/>
              </a:rPr>
              <a:t>I understand that the ancient Egyptians spoke and wrote their own language. </a:t>
            </a:r>
          </a:p>
          <a:p>
            <a:pPr marL="285750" indent="-285750">
              <a:buFont typeface="Arial" panose="020B0604020202020204" pitchFamily="34" charset="0"/>
              <a:buChar char="•"/>
            </a:pPr>
            <a:r>
              <a:rPr lang="en-GB" sz="2400" dirty="0">
                <a:latin typeface="OpenDyslexic" panose="00000500000000000000" pitchFamily="50" charset="0"/>
              </a:rPr>
              <a:t>I know that some symbols they used represented sounds, and others represented meanings.</a:t>
            </a:r>
          </a:p>
          <a:p>
            <a:pPr marL="285750" indent="-285750">
              <a:buFont typeface="Arial" panose="020B0604020202020204" pitchFamily="34" charset="0"/>
              <a:buChar char="•"/>
            </a:pPr>
            <a:r>
              <a:rPr lang="en-GB" sz="2400" dirty="0">
                <a:latin typeface="OpenDyslexic" panose="00000500000000000000" pitchFamily="50" charset="0"/>
              </a:rPr>
              <a:t> I can write my own name in hieroglyphs.</a:t>
            </a:r>
          </a:p>
        </p:txBody>
      </p:sp>
    </p:spTree>
    <p:extLst>
      <p:ext uri="{BB962C8B-B14F-4D97-AF65-F5344CB8AC3E}">
        <p14:creationId xmlns:p14="http://schemas.microsoft.com/office/powerpoint/2010/main" val="60333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258" y="1438102"/>
            <a:ext cx="11180617" cy="3046988"/>
          </a:xfrm>
          <a:prstGeom prst="rect">
            <a:avLst/>
          </a:prstGeom>
          <a:noFill/>
        </p:spPr>
        <p:txBody>
          <a:bodyPr wrap="square" rtlCol="0">
            <a:spAutoFit/>
          </a:bodyPr>
          <a:lstStyle/>
          <a:p>
            <a:r>
              <a:rPr lang="en-GB" dirty="0"/>
              <a:t> </a:t>
            </a:r>
            <a:r>
              <a:rPr lang="en-GB" sz="2400" dirty="0">
                <a:latin typeface="OpenDyslexic" panose="00000500000000000000" pitchFamily="50" charset="0"/>
              </a:rPr>
              <a:t>“Man decays,</a:t>
            </a:r>
          </a:p>
          <a:p>
            <a:r>
              <a:rPr lang="en-GB" sz="2400" dirty="0">
                <a:latin typeface="OpenDyslexic" panose="00000500000000000000" pitchFamily="50" charset="0"/>
              </a:rPr>
              <a:t>his body turns to dust – but writing causes him to be remembered”.</a:t>
            </a:r>
          </a:p>
          <a:p>
            <a:endParaRPr lang="en-GB" sz="2400" dirty="0">
              <a:latin typeface="OpenDyslexic" panose="00000500000000000000" pitchFamily="50" charset="0"/>
            </a:endParaRPr>
          </a:p>
          <a:p>
            <a:r>
              <a:rPr lang="en-GB" sz="2400" dirty="0">
                <a:latin typeface="OpenDyslexic" panose="00000500000000000000" pitchFamily="50" charset="0"/>
              </a:rPr>
              <a:t>Scribes were one of the most prestigious roles in Ancient Egypt. Only the best and brightest boys were chosen to attend scribe school and it took 12 years to train. They were promised high status and lots of money.</a:t>
            </a:r>
          </a:p>
        </p:txBody>
      </p:sp>
      <p:pic>
        <p:nvPicPr>
          <p:cNvPr id="3" name="Picture 2"/>
          <p:cNvPicPr>
            <a:picLocks noChangeAspect="1"/>
          </p:cNvPicPr>
          <p:nvPr/>
        </p:nvPicPr>
        <p:blipFill>
          <a:blip r:embed="rId2"/>
          <a:stretch>
            <a:fillRect/>
          </a:stretch>
        </p:blipFill>
        <p:spPr>
          <a:xfrm>
            <a:off x="3591964" y="4637809"/>
            <a:ext cx="3295650" cy="1905000"/>
          </a:xfrm>
          <a:prstGeom prst="rect">
            <a:avLst/>
          </a:prstGeom>
        </p:spPr>
      </p:pic>
    </p:spTree>
    <p:extLst>
      <p:ext uri="{BB962C8B-B14F-4D97-AF65-F5344CB8AC3E}">
        <p14:creationId xmlns:p14="http://schemas.microsoft.com/office/powerpoint/2010/main" val="357887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11" y="332509"/>
            <a:ext cx="8994371" cy="646331"/>
          </a:xfrm>
          <a:prstGeom prst="rect">
            <a:avLst/>
          </a:prstGeom>
          <a:noFill/>
        </p:spPr>
        <p:txBody>
          <a:bodyPr wrap="square" rtlCol="0">
            <a:spAutoFit/>
          </a:bodyPr>
          <a:lstStyle/>
          <a:p>
            <a:r>
              <a:rPr lang="en-GB" dirty="0">
                <a:latin typeface="OpenDyslexic" panose="00000500000000000000" pitchFamily="50" charset="0"/>
              </a:rPr>
              <a:t>Did you know? Only 1 out of every 100 Egyptians was able to read and write</a:t>
            </a:r>
          </a:p>
        </p:txBody>
      </p:sp>
      <p:sp>
        <p:nvSpPr>
          <p:cNvPr id="3" name="TextBox 2"/>
          <p:cNvSpPr txBox="1"/>
          <p:nvPr/>
        </p:nvSpPr>
        <p:spPr>
          <a:xfrm>
            <a:off x="856211" y="3059084"/>
            <a:ext cx="9634451" cy="3046988"/>
          </a:xfrm>
          <a:prstGeom prst="rect">
            <a:avLst/>
          </a:prstGeom>
          <a:noFill/>
        </p:spPr>
        <p:txBody>
          <a:bodyPr wrap="square" rtlCol="0">
            <a:spAutoFit/>
          </a:bodyPr>
          <a:lstStyle/>
          <a:p>
            <a:r>
              <a:rPr lang="en-GB" sz="2400" dirty="0">
                <a:latin typeface="OpenDyslexic" panose="00000500000000000000" pitchFamily="50" charset="0"/>
              </a:rPr>
              <a:t>What is Ancient Egyptian writing called? </a:t>
            </a:r>
          </a:p>
          <a:p>
            <a:r>
              <a:rPr lang="en-GB" sz="2400" dirty="0">
                <a:latin typeface="OpenDyslexic" panose="00000500000000000000" pitchFamily="50" charset="0"/>
              </a:rPr>
              <a:t>[Hieroglyphics – </a:t>
            </a:r>
            <a:r>
              <a:rPr lang="en-GB" sz="2400" dirty="0" err="1">
                <a:latin typeface="OpenDyslexic" panose="00000500000000000000" pitchFamily="50" charset="0"/>
              </a:rPr>
              <a:t>hiero</a:t>
            </a:r>
            <a:r>
              <a:rPr lang="en-GB" sz="2400" dirty="0">
                <a:latin typeface="OpenDyslexic" panose="00000500000000000000" pitchFamily="50" charset="0"/>
              </a:rPr>
              <a:t> = sacred, glyph = carving]</a:t>
            </a:r>
          </a:p>
          <a:p>
            <a:pPr marL="285750" indent="-285750">
              <a:buFont typeface="Arial" panose="020B0604020202020204" pitchFamily="34" charset="0"/>
              <a:buChar char="•"/>
            </a:pPr>
            <a:r>
              <a:rPr lang="en-GB" sz="2400" dirty="0">
                <a:latin typeface="OpenDyslexic" panose="00000500000000000000" pitchFamily="50" charset="0"/>
              </a:rPr>
              <a:t> They started writing like that 5000 years ago until 400 AD (1600 years ago).</a:t>
            </a:r>
          </a:p>
          <a:p>
            <a:pPr marL="285750" indent="-285750">
              <a:buFont typeface="Arial" panose="020B0604020202020204" pitchFamily="34" charset="0"/>
              <a:buChar char="•"/>
            </a:pPr>
            <a:r>
              <a:rPr lang="en-GB" sz="2400" dirty="0">
                <a:latin typeface="OpenDyslexic" panose="00000500000000000000" pitchFamily="50" charset="0"/>
              </a:rPr>
              <a:t> After that, they wrote in another language called Demotic and everyone forgot how to read and write hieroglyphs.</a:t>
            </a:r>
          </a:p>
          <a:p>
            <a:pPr marL="285750" indent="-285750">
              <a:buFont typeface="Arial" panose="020B0604020202020204" pitchFamily="34" charset="0"/>
              <a:buChar char="•"/>
            </a:pPr>
            <a:r>
              <a:rPr lang="en-GB" sz="2400" dirty="0">
                <a:latin typeface="OpenDyslexic" panose="00000500000000000000" pitchFamily="50" charset="0"/>
              </a:rPr>
              <a:t> It was an unbroken code.</a:t>
            </a:r>
          </a:p>
        </p:txBody>
      </p:sp>
      <p:pic>
        <p:nvPicPr>
          <p:cNvPr id="4" name="Picture 3"/>
          <p:cNvPicPr>
            <a:picLocks noChangeAspect="1"/>
          </p:cNvPicPr>
          <p:nvPr/>
        </p:nvPicPr>
        <p:blipFill>
          <a:blip r:embed="rId2"/>
          <a:stretch>
            <a:fillRect/>
          </a:stretch>
        </p:blipFill>
        <p:spPr>
          <a:xfrm>
            <a:off x="6966064" y="1156573"/>
            <a:ext cx="2202873" cy="1497265"/>
          </a:xfrm>
          <a:prstGeom prst="rect">
            <a:avLst/>
          </a:prstGeom>
        </p:spPr>
      </p:pic>
      <p:pic>
        <p:nvPicPr>
          <p:cNvPr id="5" name="Picture 4"/>
          <p:cNvPicPr>
            <a:picLocks noChangeAspect="1"/>
          </p:cNvPicPr>
          <p:nvPr/>
        </p:nvPicPr>
        <p:blipFill>
          <a:blip r:embed="rId3"/>
          <a:stretch>
            <a:fillRect/>
          </a:stretch>
        </p:blipFill>
        <p:spPr>
          <a:xfrm>
            <a:off x="2654837" y="1189974"/>
            <a:ext cx="2025228" cy="1463864"/>
          </a:xfrm>
          <a:prstGeom prst="rect">
            <a:avLst/>
          </a:prstGeom>
        </p:spPr>
      </p:pic>
    </p:spTree>
    <p:extLst>
      <p:ext uri="{BB962C8B-B14F-4D97-AF65-F5344CB8AC3E}">
        <p14:creationId xmlns:p14="http://schemas.microsoft.com/office/powerpoint/2010/main" val="405959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2836" y="548640"/>
            <a:ext cx="9202189" cy="4401205"/>
          </a:xfrm>
          <a:prstGeom prst="rect">
            <a:avLst/>
          </a:prstGeom>
          <a:noFill/>
        </p:spPr>
        <p:txBody>
          <a:bodyPr wrap="square" rtlCol="0">
            <a:spAutoFit/>
          </a:bodyPr>
          <a:lstStyle/>
          <a:p>
            <a:r>
              <a:rPr lang="en-GB" dirty="0"/>
              <a:t> </a:t>
            </a:r>
            <a:r>
              <a:rPr lang="en-GB" sz="2000" dirty="0">
                <a:latin typeface="OpenDyslexic" panose="00000500000000000000" pitchFamily="50" charset="0"/>
              </a:rPr>
              <a:t>Then, in 1799, the Rosetta stone was discovered by French soldiers rebuilding a fort in a town called Rosetta</a:t>
            </a:r>
          </a:p>
          <a:p>
            <a:endParaRPr lang="en-GB" sz="2000" dirty="0">
              <a:latin typeface="OpenDyslexic" panose="00000500000000000000" pitchFamily="50" charset="0"/>
            </a:endParaRPr>
          </a:p>
          <a:p>
            <a:r>
              <a:rPr lang="en-GB" sz="2000" dirty="0">
                <a:latin typeface="OpenDyslexic" panose="00000500000000000000" pitchFamily="50" charset="0"/>
              </a:rPr>
              <a:t>It features the same text written in Ancient Greek, demotic and</a:t>
            </a:r>
          </a:p>
          <a:p>
            <a:r>
              <a:rPr lang="en-GB" sz="2000" dirty="0">
                <a:latin typeface="OpenDyslexic" panose="00000500000000000000" pitchFamily="50" charset="0"/>
              </a:rPr>
              <a:t>hieroglyphs. </a:t>
            </a:r>
          </a:p>
          <a:p>
            <a:endParaRPr lang="en-GB" sz="2000" dirty="0">
              <a:latin typeface="OpenDyslexic" panose="00000500000000000000" pitchFamily="50" charset="0"/>
            </a:endParaRPr>
          </a:p>
          <a:p>
            <a:r>
              <a:rPr lang="en-GB" sz="2000" dirty="0">
                <a:latin typeface="OpenDyslexic" panose="00000500000000000000" pitchFamily="50" charset="0"/>
              </a:rPr>
              <a:t>We could read Greek but no one could break</a:t>
            </a:r>
          </a:p>
          <a:p>
            <a:r>
              <a:rPr lang="en-GB" sz="2000" dirty="0">
                <a:latin typeface="OpenDyslexic" panose="00000500000000000000" pitchFamily="50" charset="0"/>
              </a:rPr>
              <a:t>the code when it came to the other languages. </a:t>
            </a:r>
          </a:p>
          <a:p>
            <a:endParaRPr lang="en-GB" sz="2000" dirty="0">
              <a:latin typeface="OpenDyslexic" panose="00000500000000000000" pitchFamily="50" charset="0"/>
            </a:endParaRPr>
          </a:p>
          <a:p>
            <a:r>
              <a:rPr lang="en-GB" sz="2000" dirty="0">
                <a:latin typeface="OpenDyslexic" panose="00000500000000000000" pitchFamily="50" charset="0"/>
              </a:rPr>
              <a:t>Then a Frenchman, Jean-Francois Champollion </a:t>
            </a:r>
          </a:p>
          <a:p>
            <a:r>
              <a:rPr lang="en-GB" sz="2000" dirty="0">
                <a:latin typeface="OpenDyslexic" panose="00000500000000000000" pitchFamily="50" charset="0"/>
              </a:rPr>
              <a:t>cracked the code in 1822. </a:t>
            </a:r>
          </a:p>
          <a:p>
            <a:endParaRPr lang="en-GB" sz="2000" dirty="0">
              <a:latin typeface="OpenDyslexic" panose="00000500000000000000" pitchFamily="50" charset="0"/>
            </a:endParaRPr>
          </a:p>
          <a:p>
            <a:r>
              <a:rPr lang="en-GB" sz="2000" dirty="0">
                <a:latin typeface="OpenDyslexic" panose="00000500000000000000" pitchFamily="50" charset="0"/>
              </a:rPr>
              <a:t>He also discovered that the Pharaoh’s names were </a:t>
            </a:r>
          </a:p>
          <a:p>
            <a:r>
              <a:rPr lang="en-GB" sz="2000" dirty="0">
                <a:latin typeface="OpenDyslexic" panose="00000500000000000000" pitchFamily="50" charset="0"/>
              </a:rPr>
              <a:t>written inside ovals called cartouches.</a:t>
            </a:r>
          </a:p>
        </p:txBody>
      </p:sp>
      <p:pic>
        <p:nvPicPr>
          <p:cNvPr id="4" name="Picture 3"/>
          <p:cNvPicPr>
            <a:picLocks noChangeAspect="1"/>
          </p:cNvPicPr>
          <p:nvPr/>
        </p:nvPicPr>
        <p:blipFill>
          <a:blip r:embed="rId2"/>
          <a:stretch>
            <a:fillRect/>
          </a:stretch>
        </p:blipFill>
        <p:spPr>
          <a:xfrm>
            <a:off x="7890856" y="1891146"/>
            <a:ext cx="3619500" cy="4572000"/>
          </a:xfrm>
          <a:prstGeom prst="rect">
            <a:avLst/>
          </a:prstGeom>
        </p:spPr>
      </p:pic>
    </p:spTree>
    <p:extLst>
      <p:ext uri="{BB962C8B-B14F-4D97-AF65-F5344CB8AC3E}">
        <p14:creationId xmlns:p14="http://schemas.microsoft.com/office/powerpoint/2010/main" val="52664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923330"/>
          </a:xfrm>
          <a:prstGeom prst="rect">
            <a:avLst/>
          </a:prstGeom>
        </p:spPr>
        <p:txBody>
          <a:bodyPr>
            <a:spAutoFit/>
          </a:bodyPr>
          <a:lstStyle/>
          <a:p>
            <a:r>
              <a:rPr lang="en-GB" dirty="0"/>
              <a:t>http://www.childrensuniversity.manchester.ac.uk/learning-activities/history/ancient-egypt/writing-in-hieroglyphs/</a:t>
            </a:r>
          </a:p>
        </p:txBody>
      </p:sp>
    </p:spTree>
    <p:extLst>
      <p:ext uri="{BB962C8B-B14F-4D97-AF65-F5344CB8AC3E}">
        <p14:creationId xmlns:p14="http://schemas.microsoft.com/office/powerpoint/2010/main" val="75470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258" y="751344"/>
            <a:ext cx="11155680" cy="3416320"/>
          </a:xfrm>
          <a:prstGeom prst="rect">
            <a:avLst/>
          </a:prstGeom>
        </p:spPr>
        <p:txBody>
          <a:bodyPr wrap="square">
            <a:spAutoFit/>
          </a:bodyPr>
          <a:lstStyle/>
          <a:p>
            <a:pPr marL="342900" indent="-342900">
              <a:buFont typeface="+mj-lt"/>
              <a:buAutoNum type="arabicPeriod"/>
            </a:pPr>
            <a:r>
              <a:rPr lang="en-GB" dirty="0">
                <a:latin typeface="OpenDyslexic" panose="00000500000000000000" pitchFamily="50" charset="0"/>
              </a:rPr>
              <a:t>Hieroglyphs can be written in many different directions - from left to right, from right to left</a:t>
            </a:r>
          </a:p>
          <a:p>
            <a:pPr marL="342900" indent="-342900">
              <a:buFont typeface="+mj-lt"/>
              <a:buAutoNum type="arabicPeriod"/>
            </a:pPr>
            <a:r>
              <a:rPr lang="en-GB" dirty="0">
                <a:latin typeface="OpenDyslexic" panose="00000500000000000000" pitchFamily="50" charset="0"/>
              </a:rPr>
              <a:t>and downwards in columns.</a:t>
            </a:r>
          </a:p>
          <a:p>
            <a:pPr marL="342900" indent="-342900">
              <a:buFont typeface="+mj-lt"/>
              <a:buAutoNum type="arabicPeriod"/>
            </a:pPr>
            <a:r>
              <a:rPr lang="en-GB" dirty="0">
                <a:latin typeface="OpenDyslexic" panose="00000500000000000000" pitchFamily="50" charset="0"/>
              </a:rPr>
              <a:t>You can tell which way to read the writing by the way the hieroglyphs are facing.</a:t>
            </a:r>
          </a:p>
          <a:p>
            <a:pPr marL="342900" indent="-342900">
              <a:buFont typeface="+mj-lt"/>
              <a:buAutoNum type="arabicPeriod"/>
            </a:pPr>
            <a:r>
              <a:rPr lang="en-GB" dirty="0">
                <a:latin typeface="OpenDyslexic" panose="00000500000000000000" pitchFamily="50" charset="0"/>
              </a:rPr>
              <a:t>Smaller hieroglyphs can be written under larger hieroglyphs to make it look neater.</a:t>
            </a:r>
          </a:p>
          <a:p>
            <a:pPr marL="342900" indent="-342900">
              <a:buFont typeface="+mj-lt"/>
              <a:buAutoNum type="arabicPeriod"/>
            </a:pPr>
            <a:r>
              <a:rPr lang="en-GB" dirty="0">
                <a:latin typeface="OpenDyslexic" panose="00000500000000000000" pitchFamily="50" charset="0"/>
              </a:rPr>
              <a:t>Writing neatly and making carvings or writing look beautiful was very important to Ancient Egyptians.</a:t>
            </a:r>
          </a:p>
          <a:p>
            <a:pPr marL="342900" indent="-342900">
              <a:buFont typeface="+mj-lt"/>
              <a:buAutoNum type="arabicPeriod"/>
            </a:pPr>
            <a:r>
              <a:rPr lang="en-GB" dirty="0">
                <a:latin typeface="OpenDyslexic" panose="00000500000000000000" pitchFamily="50" charset="0"/>
              </a:rPr>
              <a:t>Some hieroglyphs represent sounds, others represent meanings.</a:t>
            </a:r>
          </a:p>
          <a:p>
            <a:pPr marL="342900" indent="-342900">
              <a:buFont typeface="+mj-lt"/>
              <a:buAutoNum type="arabicPeriod"/>
            </a:pPr>
            <a:r>
              <a:rPr lang="en-GB" dirty="0">
                <a:latin typeface="OpenDyslexic" panose="00000500000000000000" pitchFamily="50" charset="0"/>
              </a:rPr>
              <a:t>A traditional greeting would have been to say ‘</a:t>
            </a:r>
            <a:r>
              <a:rPr lang="en-GB" dirty="0" err="1">
                <a:latin typeface="OpenDyslexic" panose="00000500000000000000" pitchFamily="50" charset="0"/>
              </a:rPr>
              <a:t>iy</a:t>
            </a:r>
            <a:r>
              <a:rPr lang="en-GB" dirty="0">
                <a:latin typeface="OpenDyslexic" panose="00000500000000000000" pitchFamily="50" charset="0"/>
              </a:rPr>
              <a:t>’ - meaning hi or hello.</a:t>
            </a:r>
          </a:p>
          <a:p>
            <a:pPr marL="342900" indent="-342900">
              <a:buFont typeface="+mj-lt"/>
              <a:buAutoNum type="arabicPeriod"/>
            </a:pPr>
            <a:r>
              <a:rPr lang="en-GB" dirty="0">
                <a:latin typeface="OpenDyslexic" panose="00000500000000000000" pitchFamily="50" charset="0"/>
              </a:rPr>
              <a:t>It would be traditional to say ‘</a:t>
            </a:r>
            <a:r>
              <a:rPr lang="en-GB" dirty="0" err="1">
                <a:latin typeface="OpenDyslexic" panose="00000500000000000000" pitchFamily="50" charset="0"/>
              </a:rPr>
              <a:t>wedja</a:t>
            </a:r>
            <a:r>
              <a:rPr lang="en-GB" dirty="0">
                <a:latin typeface="OpenDyslexic" panose="00000500000000000000" pitchFamily="50" charset="0"/>
              </a:rPr>
              <a:t> </a:t>
            </a:r>
            <a:r>
              <a:rPr lang="en-GB" dirty="0" err="1">
                <a:latin typeface="OpenDyslexic" panose="00000500000000000000" pitchFamily="50" charset="0"/>
              </a:rPr>
              <a:t>ib-ek</a:t>
            </a:r>
            <a:r>
              <a:rPr lang="en-GB" dirty="0">
                <a:latin typeface="OpenDyslexic" panose="00000500000000000000" pitchFamily="50" charset="0"/>
              </a:rPr>
              <a:t>’ if someone was sad, meaning ‘cheer up!’.</a:t>
            </a:r>
          </a:p>
          <a:p>
            <a:pPr marL="342900" indent="-342900">
              <a:buFont typeface="+mj-lt"/>
              <a:buAutoNum type="arabicPeriod"/>
            </a:pPr>
            <a:r>
              <a:rPr lang="en-GB" dirty="0">
                <a:latin typeface="OpenDyslexic" panose="00000500000000000000" pitchFamily="50" charset="0"/>
              </a:rPr>
              <a:t>Their word for ‘hug’ translates literally as ‘being within two arms’.</a:t>
            </a:r>
          </a:p>
          <a:p>
            <a:pPr marL="342900" indent="-342900">
              <a:buFont typeface="+mj-lt"/>
              <a:buAutoNum type="arabicPeriod"/>
            </a:pPr>
            <a:r>
              <a:rPr lang="en-GB" dirty="0">
                <a:latin typeface="OpenDyslexic" panose="00000500000000000000" pitchFamily="50" charset="0"/>
              </a:rPr>
              <a:t>The Egyptians gave people titles to explain their job in society.</a:t>
            </a:r>
          </a:p>
        </p:txBody>
      </p:sp>
      <p:sp>
        <p:nvSpPr>
          <p:cNvPr id="3" name="TextBox 2"/>
          <p:cNvSpPr txBox="1"/>
          <p:nvPr/>
        </p:nvSpPr>
        <p:spPr>
          <a:xfrm>
            <a:off x="457200" y="4671753"/>
            <a:ext cx="11114116" cy="1200329"/>
          </a:xfrm>
          <a:prstGeom prst="rect">
            <a:avLst/>
          </a:prstGeom>
          <a:noFill/>
        </p:spPr>
        <p:txBody>
          <a:bodyPr wrap="square" rtlCol="0">
            <a:spAutoFit/>
          </a:bodyPr>
          <a:lstStyle/>
          <a:p>
            <a:r>
              <a:rPr lang="en-GB" dirty="0">
                <a:latin typeface="OpenDyslexic" panose="00000500000000000000" pitchFamily="50" charset="0"/>
              </a:rPr>
              <a:t>With your talk partner:</a:t>
            </a:r>
          </a:p>
          <a:p>
            <a:endParaRPr lang="en-GB" dirty="0">
              <a:latin typeface="OpenDyslexic" panose="00000500000000000000" pitchFamily="50" charset="0"/>
            </a:endParaRPr>
          </a:p>
          <a:p>
            <a:r>
              <a:rPr lang="en-GB" dirty="0">
                <a:latin typeface="OpenDyslexic" panose="00000500000000000000" pitchFamily="50" charset="0"/>
              </a:rPr>
              <a:t>These are statements of fact about the Egyptian language. Are they similar to English and other languages we speak, or different, why?</a:t>
            </a:r>
          </a:p>
        </p:txBody>
      </p:sp>
    </p:spTree>
    <p:extLst>
      <p:ext uri="{BB962C8B-B14F-4D97-AF65-F5344CB8AC3E}">
        <p14:creationId xmlns:p14="http://schemas.microsoft.com/office/powerpoint/2010/main" val="398425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91" y="216131"/>
            <a:ext cx="10681855" cy="2862322"/>
          </a:xfrm>
          <a:prstGeom prst="rect">
            <a:avLst/>
          </a:prstGeom>
          <a:noFill/>
        </p:spPr>
        <p:txBody>
          <a:bodyPr wrap="square" rtlCol="0">
            <a:spAutoFit/>
          </a:bodyPr>
          <a:lstStyle/>
          <a:p>
            <a:r>
              <a:rPr lang="en-GB" dirty="0">
                <a:latin typeface="OpenDyslexic" panose="00000500000000000000" pitchFamily="50" charset="0"/>
              </a:rPr>
              <a:t>Vowels are approximations  in translations of Egyptian writing because the Egyptians didn’t often write them. Write your name without any vowels. How easy do you think it would be to guess what vowels should go there if you didn’t know?</a:t>
            </a:r>
          </a:p>
          <a:p>
            <a:endParaRPr lang="en-GB" dirty="0">
              <a:latin typeface="OpenDyslexic" panose="00000500000000000000" pitchFamily="50" charset="0"/>
            </a:endParaRPr>
          </a:p>
          <a:p>
            <a:r>
              <a:rPr lang="en-GB" dirty="0">
                <a:latin typeface="OpenDyslexic" panose="00000500000000000000" pitchFamily="50" charset="0"/>
              </a:rPr>
              <a:t>Egyptians wanted words to look neat, so they wouldn’t necessarily write them in a string, but rather put long flat ones on top of each other. </a:t>
            </a:r>
          </a:p>
          <a:p>
            <a:endParaRPr lang="en-GB" dirty="0">
              <a:latin typeface="OpenDyslexic" panose="00000500000000000000" pitchFamily="50" charset="0"/>
            </a:endParaRPr>
          </a:p>
          <a:p>
            <a:r>
              <a:rPr lang="en-GB" dirty="0">
                <a:latin typeface="OpenDyslexic" panose="00000500000000000000" pitchFamily="50" charset="0"/>
              </a:rPr>
              <a:t>They could also add a ‘determinative’ symbol to give their name more meaning. This is kind of the equivalent of us saying Mr, Mrs, Doctor, Professor etc. This usually goes at the end of the name.</a:t>
            </a:r>
          </a:p>
        </p:txBody>
      </p:sp>
      <p:pic>
        <p:nvPicPr>
          <p:cNvPr id="3" name="Picture 2"/>
          <p:cNvPicPr>
            <a:picLocks noChangeAspect="1"/>
          </p:cNvPicPr>
          <p:nvPr/>
        </p:nvPicPr>
        <p:blipFill>
          <a:blip r:embed="rId2"/>
          <a:stretch>
            <a:fillRect/>
          </a:stretch>
        </p:blipFill>
        <p:spPr>
          <a:xfrm>
            <a:off x="5054138" y="2768987"/>
            <a:ext cx="6018674" cy="3812787"/>
          </a:xfrm>
          <a:prstGeom prst="rect">
            <a:avLst/>
          </a:prstGeom>
        </p:spPr>
      </p:pic>
    </p:spTree>
    <p:extLst>
      <p:ext uri="{BB962C8B-B14F-4D97-AF65-F5344CB8AC3E}">
        <p14:creationId xmlns:p14="http://schemas.microsoft.com/office/powerpoint/2010/main" val="428505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888" y="756459"/>
            <a:ext cx="9867207" cy="4801314"/>
          </a:xfrm>
          <a:prstGeom prst="rect">
            <a:avLst/>
          </a:prstGeom>
          <a:noFill/>
        </p:spPr>
        <p:txBody>
          <a:bodyPr wrap="square" rtlCol="0">
            <a:spAutoFit/>
          </a:bodyPr>
          <a:lstStyle/>
          <a:p>
            <a:r>
              <a:rPr lang="en-GB" dirty="0">
                <a:latin typeface="OpenDyslexic" panose="00000500000000000000" pitchFamily="50" charset="0"/>
              </a:rPr>
              <a:t>Can you write your name in hieroglyphs? Have a go in your book</a:t>
            </a:r>
          </a:p>
          <a:p>
            <a:r>
              <a:rPr lang="en-GB" dirty="0">
                <a:latin typeface="OpenDyslexic" panose="00000500000000000000" pitchFamily="50" charset="0"/>
              </a:rPr>
              <a:t>Design your own determinative to go after it.</a:t>
            </a:r>
          </a:p>
          <a:p>
            <a:endParaRPr lang="en-GB" dirty="0">
              <a:latin typeface="OpenDyslexic" panose="00000500000000000000" pitchFamily="50" charset="0"/>
            </a:endParaRPr>
          </a:p>
          <a:p>
            <a:r>
              <a:rPr lang="en-GB" dirty="0">
                <a:latin typeface="OpenDyslexic" panose="00000500000000000000" pitchFamily="50" charset="0"/>
              </a:rPr>
              <a:t>Remember, the Egyptians valued bright, beautiful, colourful writing. Can you make yours as attractive as possible?</a:t>
            </a:r>
          </a:p>
          <a:p>
            <a:endParaRPr lang="en-GB" dirty="0">
              <a:latin typeface="OpenDyslexic" panose="00000500000000000000" pitchFamily="50" charset="0"/>
            </a:endParaRPr>
          </a:p>
          <a:p>
            <a:r>
              <a:rPr lang="en-GB" dirty="0">
                <a:latin typeface="OpenDyslexic" panose="00000500000000000000" pitchFamily="50" charset="0"/>
              </a:rPr>
              <a:t>Please then write an English translation below.</a:t>
            </a:r>
          </a:p>
          <a:p>
            <a:endParaRPr lang="en-GB" dirty="0">
              <a:latin typeface="OpenDyslexic" panose="00000500000000000000" pitchFamily="50" charset="0"/>
            </a:endParaRPr>
          </a:p>
          <a:p>
            <a:r>
              <a:rPr lang="en-GB" dirty="0">
                <a:latin typeface="OpenDyslexic" panose="00000500000000000000" pitchFamily="50" charset="0"/>
              </a:rPr>
              <a:t>Extension:</a:t>
            </a:r>
          </a:p>
          <a:p>
            <a:endParaRPr lang="en-GB" dirty="0">
              <a:latin typeface="OpenDyslexic" panose="00000500000000000000" pitchFamily="50" charset="0"/>
            </a:endParaRPr>
          </a:p>
          <a:p>
            <a:r>
              <a:rPr lang="en-GB" dirty="0">
                <a:latin typeface="OpenDyslexic" panose="00000500000000000000" pitchFamily="50" charset="0"/>
              </a:rPr>
              <a:t>Can you design a hieroglyph for the following words</a:t>
            </a:r>
          </a:p>
          <a:p>
            <a:endParaRPr lang="en-GB" dirty="0">
              <a:latin typeface="OpenDyslexic" panose="00000500000000000000" pitchFamily="50" charset="0"/>
            </a:endParaRPr>
          </a:p>
          <a:p>
            <a:r>
              <a:rPr lang="en-GB" dirty="0">
                <a:latin typeface="OpenDyslexic" panose="00000500000000000000" pitchFamily="50" charset="0"/>
              </a:rPr>
              <a:t>Love</a:t>
            </a:r>
          </a:p>
          <a:p>
            <a:r>
              <a:rPr lang="en-GB" dirty="0">
                <a:latin typeface="OpenDyslexic" panose="00000500000000000000" pitchFamily="50" charset="0"/>
              </a:rPr>
              <a:t>Hate</a:t>
            </a:r>
          </a:p>
          <a:p>
            <a:r>
              <a:rPr lang="en-GB" dirty="0">
                <a:latin typeface="OpenDyslexic" panose="00000500000000000000" pitchFamily="50" charset="0"/>
              </a:rPr>
              <a:t>Jealousy</a:t>
            </a:r>
          </a:p>
          <a:p>
            <a:endParaRPr lang="en-GB" dirty="0">
              <a:latin typeface="OpenDyslexic" panose="00000500000000000000" pitchFamily="50" charset="0"/>
            </a:endParaRPr>
          </a:p>
          <a:p>
            <a:r>
              <a:rPr lang="en-GB" dirty="0">
                <a:latin typeface="OpenDyslexic" panose="00000500000000000000" pitchFamily="50" charset="0"/>
              </a:rPr>
              <a:t>Can you think of some other words you could design a hieroglyph for?</a:t>
            </a:r>
          </a:p>
        </p:txBody>
      </p:sp>
    </p:spTree>
    <p:extLst>
      <p:ext uri="{BB962C8B-B14F-4D97-AF65-F5344CB8AC3E}">
        <p14:creationId xmlns:p14="http://schemas.microsoft.com/office/powerpoint/2010/main" val="2683299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36</TotalTime>
  <Words>655</Words>
  <Application>Microsoft Office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OpenDyslexic</vt:lpstr>
      <vt:lpstr>Wingdings 3</vt:lpstr>
      <vt:lpstr>Ion</vt:lpstr>
      <vt:lpstr>Ancient Egyptian Hieroglyphs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Egyptian Hieroglyphs</dc:title>
  <dc:creator>Emma Danzey</dc:creator>
  <cp:lastModifiedBy>Emma Danzey</cp:lastModifiedBy>
  <cp:revision>5</cp:revision>
  <dcterms:created xsi:type="dcterms:W3CDTF">2018-05-08T16:20:42Z</dcterms:created>
  <dcterms:modified xsi:type="dcterms:W3CDTF">2020-05-10T16:15:35Z</dcterms:modified>
</cp:coreProperties>
</file>