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43" r:id="rId2"/>
    <p:sldId id="330" r:id="rId3"/>
    <p:sldId id="357" r:id="rId4"/>
    <p:sldId id="352" r:id="rId5"/>
    <p:sldId id="353" r:id="rId6"/>
    <p:sldId id="354" r:id="rId7"/>
    <p:sldId id="355" r:id="rId8"/>
    <p:sldId id="345" r:id="rId9"/>
    <p:sldId id="346" r:id="rId10"/>
    <p:sldId id="347" r:id="rId11"/>
    <p:sldId id="348" r:id="rId12"/>
    <p:sldId id="349" r:id="rId13"/>
    <p:sldId id="350" r:id="rId14"/>
    <p:sldId id="351" r:id="rId15"/>
    <p:sldId id="341" r:id="rId16"/>
    <p:sldId id="358" r:id="rId17"/>
    <p:sldId id="356"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6">
          <p15:clr>
            <a:srgbClr val="A4A3A4"/>
          </p15:clr>
        </p15:guide>
        <p15:guide id="2" pos="7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E661C"/>
    <a:srgbClr val="DCD116"/>
    <a:srgbClr val="F7FC83"/>
    <a:srgbClr val="7764D5"/>
    <a:srgbClr val="B643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06"/>
        <p:guide pos="71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13A823-662A-1C4F-A185-69938885C5CC}" type="datetime1">
              <a:rPr lang="en-GB" smtClean="0"/>
              <a:t>17/05/2020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FD28A5-E1C8-F844-B698-DC7B6633CE4F}" type="slidenum">
              <a:rPr lang="en-US" smtClean="0"/>
              <a:t>‹#›</a:t>
            </a:fld>
            <a:endParaRPr lang="en-US"/>
          </a:p>
        </p:txBody>
      </p:sp>
    </p:spTree>
    <p:extLst>
      <p:ext uri="{BB962C8B-B14F-4D97-AF65-F5344CB8AC3E}">
        <p14:creationId xmlns:p14="http://schemas.microsoft.com/office/powerpoint/2010/main" val="3234176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23343-F485-EE47-AC49-E027F3AD04C7}" type="datetime1">
              <a:rPr lang="en-GB" smtClean="0"/>
              <a:t>17/05/2020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00809-809D-ED43-B3E9-0FF968C97F52}" type="slidenum">
              <a:rPr lang="en-US" smtClean="0"/>
              <a:t>‹#›</a:t>
            </a:fld>
            <a:endParaRPr lang="en-US"/>
          </a:p>
        </p:txBody>
      </p:sp>
    </p:spTree>
    <p:extLst>
      <p:ext uri="{BB962C8B-B14F-4D97-AF65-F5344CB8AC3E}">
        <p14:creationId xmlns:p14="http://schemas.microsoft.com/office/powerpoint/2010/main" val="10747677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00809-809D-ED43-B3E9-0FF968C97F52}" type="slidenum">
              <a:rPr lang="en-US" smtClean="0"/>
              <a:t>1</a:t>
            </a:fld>
            <a:endParaRPr lang="en-US"/>
          </a:p>
        </p:txBody>
      </p:sp>
    </p:spTree>
    <p:extLst>
      <p:ext uri="{BB962C8B-B14F-4D97-AF65-F5344CB8AC3E}">
        <p14:creationId xmlns:p14="http://schemas.microsoft.com/office/powerpoint/2010/main" val="74329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8FBA12C-221A-F24A-A8E1-FCDEA32FC8A5}" type="datetime1">
              <a:rPr lang="en-GB" smtClean="0"/>
              <a:t>17/05/2020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78622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B082985-3572-EB48-AFE0-92BB10D89089}" type="datetime1">
              <a:rPr lang="en-GB" smtClean="0"/>
              <a:t>17/05/2020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51183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66E1AF-A169-3349-9CC7-27061662D5F3}" type="datetime1">
              <a:rPr lang="en-GB" smtClean="0"/>
              <a:t>17/05/2020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400138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BB1893-115A-364D-9D73-756F7DB77085}" type="datetime1">
              <a:rPr lang="en-GB" smtClean="0"/>
              <a:t>17/05/2020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6432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BB0673-B61A-F049-95F4-2128A4B4F46A}" type="datetime1">
              <a:rPr lang="en-GB" smtClean="0"/>
              <a:t>17/05/2020</a:t>
            </a:fld>
            <a:endParaRPr lang="en-US"/>
          </a:p>
        </p:txBody>
      </p:sp>
      <p:sp>
        <p:nvSpPr>
          <p:cNvPr id="5" name="Footer Placeholder 4"/>
          <p:cNvSpPr>
            <a:spLocks noGrp="1"/>
          </p:cNvSpPr>
          <p:nvPr>
            <p:ph type="ftr" sz="quarter" idx="11"/>
          </p:nvPr>
        </p:nvSpPr>
        <p:spPr/>
        <p:txBody>
          <a:bodyPr/>
          <a:lstStyle/>
          <a:p>
            <a:r>
              <a:rPr lang="en-US"/>
              <a:t>© Charlie Andrew 2016</a:t>
            </a:r>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5304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00559EF-C9B1-1242-B63C-87F1C864CFB7}" type="datetime1">
              <a:rPr lang="en-GB" smtClean="0"/>
              <a:t>17/05/2020</a:t>
            </a:fld>
            <a:endParaRPr lang="en-US"/>
          </a:p>
        </p:txBody>
      </p:sp>
      <p:sp>
        <p:nvSpPr>
          <p:cNvPr id="6" name="Footer Placeholder 5"/>
          <p:cNvSpPr>
            <a:spLocks noGrp="1"/>
          </p:cNvSpPr>
          <p:nvPr>
            <p:ph type="ftr" sz="quarter" idx="11"/>
          </p:nvPr>
        </p:nvSpPr>
        <p:spPr/>
        <p:txBody>
          <a:bodyPr/>
          <a:lstStyle/>
          <a:p>
            <a:r>
              <a:rPr lang="en-US"/>
              <a:t>© Charlie Andrew 2016</a:t>
            </a:r>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20559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F9E2B5-44AD-5C4D-BEC8-A10624ED80BE}" type="datetime1">
              <a:rPr lang="en-GB" smtClean="0"/>
              <a:t>17/05/2020</a:t>
            </a:fld>
            <a:endParaRPr lang="en-US"/>
          </a:p>
        </p:txBody>
      </p:sp>
      <p:sp>
        <p:nvSpPr>
          <p:cNvPr id="8" name="Footer Placeholder 7"/>
          <p:cNvSpPr>
            <a:spLocks noGrp="1"/>
          </p:cNvSpPr>
          <p:nvPr>
            <p:ph type="ftr" sz="quarter" idx="11"/>
          </p:nvPr>
        </p:nvSpPr>
        <p:spPr/>
        <p:txBody>
          <a:bodyPr/>
          <a:lstStyle/>
          <a:p>
            <a:r>
              <a:rPr lang="en-US"/>
              <a:t>© Charlie Andrew 2016</a:t>
            </a:r>
          </a:p>
        </p:txBody>
      </p:sp>
      <p:sp>
        <p:nvSpPr>
          <p:cNvPr id="9" name="Slide Number Placeholder 8"/>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35922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2FF1E0-1C8E-DC45-B9E8-A52AAD3504AA}" type="datetime1">
              <a:rPr lang="en-GB" smtClean="0"/>
              <a:t>17/05/2020</a:t>
            </a:fld>
            <a:endParaRPr lang="en-US"/>
          </a:p>
        </p:txBody>
      </p:sp>
      <p:sp>
        <p:nvSpPr>
          <p:cNvPr id="4" name="Footer Placeholder 3"/>
          <p:cNvSpPr>
            <a:spLocks noGrp="1"/>
          </p:cNvSpPr>
          <p:nvPr>
            <p:ph type="ftr" sz="quarter" idx="11"/>
          </p:nvPr>
        </p:nvSpPr>
        <p:spPr/>
        <p:txBody>
          <a:bodyPr/>
          <a:lstStyle/>
          <a:p>
            <a:r>
              <a:rPr lang="en-US"/>
              <a:t>© Charlie Andrew 2016</a:t>
            </a:r>
          </a:p>
        </p:txBody>
      </p:sp>
      <p:sp>
        <p:nvSpPr>
          <p:cNvPr id="5" name="Slide Number Placeholder 4"/>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3490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C87DA-BBD4-8049-AF2C-C75D64E66C0D}" type="datetime1">
              <a:rPr lang="en-GB" smtClean="0"/>
              <a:t>17/05/2020</a:t>
            </a:fld>
            <a:endParaRPr lang="en-US"/>
          </a:p>
        </p:txBody>
      </p:sp>
      <p:sp>
        <p:nvSpPr>
          <p:cNvPr id="3" name="Footer Placeholder 2"/>
          <p:cNvSpPr>
            <a:spLocks noGrp="1"/>
          </p:cNvSpPr>
          <p:nvPr>
            <p:ph type="ftr" sz="quarter" idx="11"/>
          </p:nvPr>
        </p:nvSpPr>
        <p:spPr/>
        <p:txBody>
          <a:bodyPr/>
          <a:lstStyle/>
          <a:p>
            <a:r>
              <a:rPr lang="en-US"/>
              <a:t>© Charlie Andrew 2016</a:t>
            </a:r>
          </a:p>
        </p:txBody>
      </p:sp>
      <p:sp>
        <p:nvSpPr>
          <p:cNvPr id="4" name="Slide Number Placeholder 3"/>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7781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01657D6-11C4-1F40-AB2D-110FE89AD0E7}" type="datetime1">
              <a:rPr lang="en-GB" smtClean="0"/>
              <a:t>17/05/2020</a:t>
            </a:fld>
            <a:endParaRPr lang="en-US"/>
          </a:p>
        </p:txBody>
      </p:sp>
      <p:sp>
        <p:nvSpPr>
          <p:cNvPr id="6" name="Footer Placeholder 5"/>
          <p:cNvSpPr>
            <a:spLocks noGrp="1"/>
          </p:cNvSpPr>
          <p:nvPr>
            <p:ph type="ftr" sz="quarter" idx="11"/>
          </p:nvPr>
        </p:nvSpPr>
        <p:spPr/>
        <p:txBody>
          <a:bodyPr/>
          <a:lstStyle/>
          <a:p>
            <a:r>
              <a:rPr lang="en-US"/>
              <a:t>© Charlie Andrew 2016</a:t>
            </a:r>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5545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E98F99B-A893-3547-8B1C-026FE7E6145D}" type="datetime1">
              <a:rPr lang="en-GB" smtClean="0"/>
              <a:t>17/05/2020</a:t>
            </a:fld>
            <a:endParaRPr lang="en-US"/>
          </a:p>
        </p:txBody>
      </p:sp>
      <p:sp>
        <p:nvSpPr>
          <p:cNvPr id="6" name="Footer Placeholder 5"/>
          <p:cNvSpPr>
            <a:spLocks noGrp="1"/>
          </p:cNvSpPr>
          <p:nvPr>
            <p:ph type="ftr" sz="quarter" idx="11"/>
          </p:nvPr>
        </p:nvSpPr>
        <p:spPr/>
        <p:txBody>
          <a:bodyPr/>
          <a:lstStyle/>
          <a:p>
            <a:r>
              <a:rPr lang="en-US"/>
              <a:t>© Charlie Andrew 2016</a:t>
            </a:r>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2739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B4C3-4DFB-FA4D-9330-2C271CD5E886}" type="datetime1">
              <a:rPr lang="en-GB" smtClean="0"/>
              <a:t>17/05/2020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Charlie Andrew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36609-56D0-F341-A2BA-FEC882F75A75}" type="slidenum">
              <a:rPr lang="en-US" smtClean="0"/>
              <a:t>‹#›</a:t>
            </a:fld>
            <a:endParaRPr lang="en-US"/>
          </a:p>
        </p:txBody>
      </p:sp>
    </p:spTree>
    <p:extLst>
      <p:ext uri="{BB962C8B-B14F-4D97-AF65-F5344CB8AC3E}">
        <p14:creationId xmlns:p14="http://schemas.microsoft.com/office/powerpoint/2010/main" val="118120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86923"/>
            <a:ext cx="7772400" cy="1470025"/>
          </a:xfrm>
        </p:spPr>
        <p:txBody>
          <a:bodyPr/>
          <a:lstStyle/>
          <a:p>
            <a:r>
              <a:rPr lang="en-US" b="1">
                <a:solidFill>
                  <a:schemeClr val="bg1">
                    <a:lumMod val="50000"/>
                  </a:schemeClr>
                </a:solidFill>
                <a:latin typeface="Herculanum"/>
                <a:cs typeface="Herculanum"/>
              </a:rPr>
              <a:t>maximum Classics – </a:t>
            </a:r>
            <a:r>
              <a:rPr lang="en-US" b="1" dirty="0">
                <a:solidFill>
                  <a:schemeClr val="bg1">
                    <a:lumMod val="50000"/>
                  </a:schemeClr>
                </a:solidFill>
                <a:latin typeface="Herculanum"/>
                <a:cs typeface="Herculanum"/>
              </a:rPr>
              <a:t>21</a:t>
            </a:r>
          </a:p>
        </p:txBody>
      </p:sp>
      <p:sp>
        <p:nvSpPr>
          <p:cNvPr id="3" name="Subtitle 2"/>
          <p:cNvSpPr>
            <a:spLocks noGrp="1"/>
          </p:cNvSpPr>
          <p:nvPr>
            <p:ph type="subTitle" idx="1"/>
          </p:nvPr>
        </p:nvSpPr>
        <p:spPr>
          <a:xfrm>
            <a:off x="1480844" y="4777503"/>
            <a:ext cx="6400800" cy="920338"/>
          </a:xfrm>
        </p:spPr>
        <p:txBody>
          <a:bodyPr>
            <a:normAutofit/>
          </a:bodyPr>
          <a:lstStyle/>
          <a:p>
            <a:r>
              <a:rPr lang="en-US" dirty="0">
                <a:latin typeface="Papyrus"/>
                <a:cs typeface="Papyrus"/>
              </a:rPr>
              <a:t>Even more epic!</a:t>
            </a:r>
          </a:p>
        </p:txBody>
      </p:sp>
      <p:pic>
        <p:nvPicPr>
          <p:cNvPr id="4" name="Picture 3" descr="iucundus_large_colo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9020" y="710046"/>
            <a:ext cx="2949546" cy="3277273"/>
          </a:xfrm>
          <a:prstGeom prst="rect">
            <a:avLst/>
          </a:prstGeom>
        </p:spPr>
      </p:pic>
      <p:sp>
        <p:nvSpPr>
          <p:cNvPr id="6"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5" name="Rounded Rectangle 4"/>
          <p:cNvSpPr/>
          <p:nvPr/>
        </p:nvSpPr>
        <p:spPr>
          <a:xfrm>
            <a:off x="1150854" y="5547643"/>
            <a:ext cx="3502491" cy="1132003"/>
          </a:xfrm>
          <a:prstGeom prst="roundRect">
            <a:avLst/>
          </a:prstGeom>
          <a:solidFill>
            <a:schemeClr val="accent3">
              <a:lumMod val="40000"/>
              <a:lumOff val="60000"/>
            </a:schemeClr>
          </a:soli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accent3"/>
                </a:solidFill>
              </a:rPr>
              <a:t>Language L.O. to recap adjectival agreement in gender and number, and to introduce agreement as subject/object</a:t>
            </a:r>
          </a:p>
        </p:txBody>
      </p:sp>
      <p:sp>
        <p:nvSpPr>
          <p:cNvPr id="7" name="Rounded Rectangle 6"/>
          <p:cNvSpPr/>
          <p:nvPr/>
        </p:nvSpPr>
        <p:spPr>
          <a:xfrm>
            <a:off x="4799397" y="5557301"/>
            <a:ext cx="3137709" cy="1132003"/>
          </a:xfrm>
          <a:prstGeom prst="roundRect">
            <a:avLst/>
          </a:prstGeom>
          <a:solidFill>
            <a:schemeClr val="accent3">
              <a:lumMod val="40000"/>
              <a:lumOff val="60000"/>
            </a:schemeClr>
          </a:soli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accent3"/>
                </a:solidFill>
              </a:rPr>
              <a:t>Culture L.O. to continue stories and characters from Homer’s Iliad and Odyssey</a:t>
            </a:r>
          </a:p>
        </p:txBody>
      </p:sp>
    </p:spTree>
    <p:extLst>
      <p:ext uri="{BB962C8B-B14F-4D97-AF65-F5344CB8AC3E}">
        <p14:creationId xmlns:p14="http://schemas.microsoft.com/office/powerpoint/2010/main" val="259782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Charlie Andrew 2016</a:t>
            </a:r>
          </a:p>
        </p:txBody>
      </p:sp>
      <p:sp>
        <p:nvSpPr>
          <p:cNvPr id="6" name="TextBox 5"/>
          <p:cNvSpPr txBox="1"/>
          <p:nvPr/>
        </p:nvSpPr>
        <p:spPr>
          <a:xfrm>
            <a:off x="7231397" y="1707010"/>
            <a:ext cx="1028196" cy="461665"/>
          </a:xfrm>
          <a:prstGeom prst="rect">
            <a:avLst/>
          </a:prstGeom>
          <a:noFill/>
        </p:spPr>
        <p:txBody>
          <a:bodyPr wrap="none" rtlCol="0">
            <a:spAutoFit/>
          </a:bodyPr>
          <a:lstStyle/>
          <a:p>
            <a:r>
              <a:rPr lang="en-US" sz="2400" dirty="0" err="1"/>
              <a:t>porcus</a:t>
            </a:r>
            <a:endParaRPr lang="en-US" sz="2400" dirty="0"/>
          </a:p>
        </p:txBody>
      </p:sp>
      <p:pic>
        <p:nvPicPr>
          <p:cNvPr id="12" name="Picture 11" descr="vacca_mal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09029" y="2613845"/>
            <a:ext cx="2159164" cy="2232922"/>
          </a:xfrm>
          <a:prstGeom prst="rect">
            <a:avLst/>
          </a:prstGeom>
        </p:spPr>
      </p:pic>
      <p:sp>
        <p:nvSpPr>
          <p:cNvPr id="5" name="TextBox 4"/>
          <p:cNvSpPr txBox="1"/>
          <p:nvPr/>
        </p:nvSpPr>
        <p:spPr>
          <a:xfrm>
            <a:off x="671420" y="1738804"/>
            <a:ext cx="878816" cy="461665"/>
          </a:xfrm>
          <a:prstGeom prst="rect">
            <a:avLst/>
          </a:prstGeom>
          <a:noFill/>
        </p:spPr>
        <p:txBody>
          <a:bodyPr wrap="none" rtlCol="0">
            <a:spAutoFit/>
          </a:bodyPr>
          <a:lstStyle/>
          <a:p>
            <a:r>
              <a:rPr lang="en-US" sz="2400" dirty="0" err="1"/>
              <a:t>vacca</a:t>
            </a:r>
            <a:endParaRPr lang="en-US" sz="2400" dirty="0"/>
          </a:p>
        </p:txBody>
      </p:sp>
      <p:grpSp>
        <p:nvGrpSpPr>
          <p:cNvPr id="15" name="Group 14"/>
          <p:cNvGrpSpPr/>
          <p:nvPr/>
        </p:nvGrpSpPr>
        <p:grpSpPr>
          <a:xfrm>
            <a:off x="7148718" y="274638"/>
            <a:ext cx="1538082" cy="1491313"/>
            <a:chOff x="7148718" y="274638"/>
            <a:chExt cx="1538082" cy="1491313"/>
          </a:xfrm>
        </p:grpSpPr>
        <p:pic>
          <p:nvPicPr>
            <p:cNvPr id="3" name="Picture 2" descr="porcus_bonu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13" name="Oval 12"/>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029" y="96518"/>
            <a:ext cx="1771941" cy="1788676"/>
            <a:chOff x="609029" y="96518"/>
            <a:chExt cx="1771941" cy="1788676"/>
          </a:xfrm>
        </p:grpSpPr>
        <p:pic>
          <p:nvPicPr>
            <p:cNvPr id="10" name="Picture 9" descr="vacca_bon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14" name="Oval 13"/>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5067346" y="3352966"/>
            <a:ext cx="1891864" cy="830997"/>
          </a:xfrm>
          <a:prstGeom prst="rect">
            <a:avLst/>
          </a:prstGeom>
          <a:noFill/>
        </p:spPr>
        <p:txBody>
          <a:bodyPr wrap="none" rtlCol="0">
            <a:spAutoFit/>
          </a:bodyPr>
          <a:lstStyle/>
          <a:p>
            <a:r>
              <a:rPr lang="en-US" sz="4800" dirty="0" err="1"/>
              <a:t>vacc</a:t>
            </a:r>
            <a:r>
              <a:rPr lang="en-US" sz="4800" b="1" dirty="0" err="1"/>
              <a:t>ae</a:t>
            </a:r>
            <a:endParaRPr lang="en-US" sz="4800" b="1" dirty="0"/>
          </a:p>
        </p:txBody>
      </p:sp>
      <p:sp>
        <p:nvSpPr>
          <p:cNvPr id="23" name="TextBox 22"/>
          <p:cNvSpPr txBox="1"/>
          <p:nvPr/>
        </p:nvSpPr>
        <p:spPr>
          <a:xfrm>
            <a:off x="6928273" y="3351068"/>
            <a:ext cx="1655321" cy="830997"/>
          </a:xfrm>
          <a:prstGeom prst="rect">
            <a:avLst/>
          </a:prstGeom>
          <a:noFill/>
        </p:spPr>
        <p:txBody>
          <a:bodyPr wrap="none" rtlCol="0">
            <a:spAutoFit/>
          </a:bodyPr>
          <a:lstStyle/>
          <a:p>
            <a:r>
              <a:rPr lang="en-US" sz="4800" dirty="0" err="1"/>
              <a:t>irat</a:t>
            </a:r>
            <a:r>
              <a:rPr lang="en-US" sz="4800" b="1" dirty="0" err="1"/>
              <a:t>ae</a:t>
            </a:r>
            <a:endParaRPr lang="en-US" sz="4800" b="1" dirty="0"/>
          </a:p>
        </p:txBody>
      </p:sp>
      <p:pic>
        <p:nvPicPr>
          <p:cNvPr id="19" name="Picture 18" descr="vacca_mal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614873" y="2613845"/>
            <a:ext cx="2159164" cy="2232922"/>
          </a:xfrm>
          <a:prstGeom prst="rect">
            <a:avLst/>
          </a:prstGeom>
        </p:spPr>
      </p:pic>
      <p:sp>
        <p:nvSpPr>
          <p:cNvPr id="20" name="TextBox 19"/>
          <p:cNvSpPr txBox="1"/>
          <p:nvPr/>
        </p:nvSpPr>
        <p:spPr>
          <a:xfrm>
            <a:off x="3124200" y="1707010"/>
            <a:ext cx="1250763" cy="461665"/>
          </a:xfrm>
          <a:prstGeom prst="rect">
            <a:avLst/>
          </a:prstGeom>
          <a:noFill/>
        </p:spPr>
        <p:txBody>
          <a:bodyPr wrap="none" rtlCol="0">
            <a:spAutoFit/>
          </a:bodyPr>
          <a:lstStyle/>
          <a:p>
            <a:r>
              <a:rPr lang="en-US" sz="2400" dirty="0" err="1"/>
              <a:t>sordidus</a:t>
            </a:r>
            <a:endParaRPr lang="en-US" sz="2400" dirty="0"/>
          </a:p>
        </p:txBody>
      </p:sp>
      <p:sp>
        <p:nvSpPr>
          <p:cNvPr id="21" name="TextBox 20"/>
          <p:cNvSpPr txBox="1"/>
          <p:nvPr/>
        </p:nvSpPr>
        <p:spPr>
          <a:xfrm>
            <a:off x="5067346" y="1721086"/>
            <a:ext cx="895197" cy="461665"/>
          </a:xfrm>
          <a:prstGeom prst="rect">
            <a:avLst/>
          </a:prstGeom>
          <a:noFill/>
        </p:spPr>
        <p:txBody>
          <a:bodyPr wrap="none" rtlCol="0">
            <a:spAutoFit/>
          </a:bodyPr>
          <a:lstStyle/>
          <a:p>
            <a:r>
              <a:rPr lang="en-US" sz="2400" dirty="0" err="1"/>
              <a:t>iratus</a:t>
            </a:r>
            <a:endParaRPr lang="en-US" sz="2400" dirty="0"/>
          </a:p>
        </p:txBody>
      </p:sp>
      <p:pic>
        <p:nvPicPr>
          <p:cNvPr id="24" name="Picture 23" descr="blood-1294355__18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69439" y="426357"/>
            <a:ext cx="1358914" cy="1280653"/>
          </a:xfrm>
          <a:prstGeom prst="rect">
            <a:avLst/>
          </a:prstGeom>
        </p:spPr>
      </p:pic>
      <p:pic>
        <p:nvPicPr>
          <p:cNvPr id="25" name="Picture 24" descr="emoticon-1669804__18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88648" y="452757"/>
            <a:ext cx="1621139" cy="1621139"/>
          </a:xfrm>
          <a:prstGeom prst="rect">
            <a:avLst/>
          </a:prstGeom>
        </p:spPr>
      </p:pic>
    </p:spTree>
    <p:extLst>
      <p:ext uri="{BB962C8B-B14F-4D97-AF65-F5344CB8AC3E}">
        <p14:creationId xmlns:p14="http://schemas.microsoft.com/office/powerpoint/2010/main" val="7187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Charlie Andrew 2016</a:t>
            </a:r>
          </a:p>
        </p:txBody>
      </p:sp>
      <p:sp>
        <p:nvSpPr>
          <p:cNvPr id="6" name="TextBox 5"/>
          <p:cNvSpPr txBox="1"/>
          <p:nvPr/>
        </p:nvSpPr>
        <p:spPr>
          <a:xfrm>
            <a:off x="7231397" y="1707010"/>
            <a:ext cx="1028196" cy="461665"/>
          </a:xfrm>
          <a:prstGeom prst="rect">
            <a:avLst/>
          </a:prstGeom>
          <a:noFill/>
        </p:spPr>
        <p:txBody>
          <a:bodyPr wrap="none" rtlCol="0">
            <a:spAutoFit/>
          </a:bodyPr>
          <a:lstStyle/>
          <a:p>
            <a:r>
              <a:rPr lang="en-US" sz="2400" dirty="0" err="1"/>
              <a:t>porcus</a:t>
            </a:r>
            <a:endParaRPr lang="en-US" sz="2400" dirty="0"/>
          </a:p>
        </p:txBody>
      </p:sp>
      <p:sp>
        <p:nvSpPr>
          <p:cNvPr id="5" name="TextBox 4"/>
          <p:cNvSpPr txBox="1"/>
          <p:nvPr/>
        </p:nvSpPr>
        <p:spPr>
          <a:xfrm>
            <a:off x="671420" y="1738804"/>
            <a:ext cx="878816" cy="461665"/>
          </a:xfrm>
          <a:prstGeom prst="rect">
            <a:avLst/>
          </a:prstGeom>
          <a:noFill/>
        </p:spPr>
        <p:txBody>
          <a:bodyPr wrap="none" rtlCol="0">
            <a:spAutoFit/>
          </a:bodyPr>
          <a:lstStyle/>
          <a:p>
            <a:r>
              <a:rPr lang="en-US" sz="2400" dirty="0" err="1"/>
              <a:t>vacca</a:t>
            </a:r>
            <a:endParaRPr lang="en-US" sz="2400" dirty="0"/>
          </a:p>
        </p:txBody>
      </p:sp>
      <p:grpSp>
        <p:nvGrpSpPr>
          <p:cNvPr id="15" name="Group 14"/>
          <p:cNvGrpSpPr/>
          <p:nvPr/>
        </p:nvGrpSpPr>
        <p:grpSpPr>
          <a:xfrm>
            <a:off x="7148718" y="274638"/>
            <a:ext cx="1538082" cy="1491313"/>
            <a:chOff x="7148718" y="274638"/>
            <a:chExt cx="1538082" cy="1491313"/>
          </a:xfrm>
        </p:grpSpPr>
        <p:pic>
          <p:nvPicPr>
            <p:cNvPr id="3" name="Picture 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13" name="Oval 12"/>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029" y="96518"/>
            <a:ext cx="1771941" cy="1788676"/>
            <a:chOff x="609029" y="96518"/>
            <a:chExt cx="1771941" cy="1788676"/>
          </a:xfrm>
        </p:grpSpPr>
        <p:pic>
          <p:nvPicPr>
            <p:cNvPr id="10" name="Picture 9"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14" name="Oval 13"/>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4592056" y="3331562"/>
            <a:ext cx="1448834" cy="830997"/>
          </a:xfrm>
          <a:prstGeom prst="rect">
            <a:avLst/>
          </a:prstGeom>
          <a:noFill/>
        </p:spPr>
        <p:txBody>
          <a:bodyPr wrap="none" rtlCol="0">
            <a:spAutoFit/>
          </a:bodyPr>
          <a:lstStyle/>
          <a:p>
            <a:r>
              <a:rPr lang="en-US" sz="4800" dirty="0" err="1"/>
              <a:t>porci</a:t>
            </a:r>
            <a:endParaRPr lang="en-US" sz="4800" b="1" dirty="0"/>
          </a:p>
        </p:txBody>
      </p:sp>
      <p:sp>
        <p:nvSpPr>
          <p:cNvPr id="23" name="TextBox 22"/>
          <p:cNvSpPr txBox="1"/>
          <p:nvPr/>
        </p:nvSpPr>
        <p:spPr>
          <a:xfrm>
            <a:off x="6266551" y="3341315"/>
            <a:ext cx="1903887" cy="830997"/>
          </a:xfrm>
          <a:prstGeom prst="rect">
            <a:avLst/>
          </a:prstGeom>
          <a:noFill/>
        </p:spPr>
        <p:txBody>
          <a:bodyPr wrap="none" rtlCol="0">
            <a:spAutoFit/>
          </a:bodyPr>
          <a:lstStyle/>
          <a:p>
            <a:r>
              <a:rPr lang="en-US" sz="4800" dirty="0" err="1"/>
              <a:t>sordid</a:t>
            </a:r>
            <a:r>
              <a:rPr lang="en-US" sz="4800" b="1" dirty="0" err="1"/>
              <a:t>i</a:t>
            </a:r>
            <a:endParaRPr lang="en-US" sz="4800" b="1" dirty="0"/>
          </a:p>
        </p:txBody>
      </p:sp>
      <p:sp>
        <p:nvSpPr>
          <p:cNvPr id="28" name="TextBox 27"/>
          <p:cNvSpPr txBox="1"/>
          <p:nvPr/>
        </p:nvSpPr>
        <p:spPr>
          <a:xfrm>
            <a:off x="3124200" y="1707010"/>
            <a:ext cx="1250763" cy="461665"/>
          </a:xfrm>
          <a:prstGeom prst="rect">
            <a:avLst/>
          </a:prstGeom>
          <a:noFill/>
        </p:spPr>
        <p:txBody>
          <a:bodyPr wrap="none" rtlCol="0">
            <a:spAutoFit/>
          </a:bodyPr>
          <a:lstStyle/>
          <a:p>
            <a:r>
              <a:rPr lang="en-US" sz="2400" dirty="0" err="1"/>
              <a:t>sordidus</a:t>
            </a:r>
            <a:endParaRPr lang="en-US" sz="2400" dirty="0"/>
          </a:p>
        </p:txBody>
      </p:sp>
      <p:sp>
        <p:nvSpPr>
          <p:cNvPr id="29" name="TextBox 28"/>
          <p:cNvSpPr txBox="1"/>
          <p:nvPr/>
        </p:nvSpPr>
        <p:spPr>
          <a:xfrm>
            <a:off x="5067346" y="1721086"/>
            <a:ext cx="895197" cy="461665"/>
          </a:xfrm>
          <a:prstGeom prst="rect">
            <a:avLst/>
          </a:prstGeom>
          <a:noFill/>
        </p:spPr>
        <p:txBody>
          <a:bodyPr wrap="none" rtlCol="0">
            <a:spAutoFit/>
          </a:bodyPr>
          <a:lstStyle/>
          <a:p>
            <a:r>
              <a:rPr lang="en-US" sz="2400" dirty="0" err="1"/>
              <a:t>iratus</a:t>
            </a:r>
            <a:endParaRPr lang="en-US" sz="2400" dirty="0"/>
          </a:p>
        </p:txBody>
      </p:sp>
      <p:pic>
        <p:nvPicPr>
          <p:cNvPr id="30" name="Picture 29" descr="blood-1294355__18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69439" y="426357"/>
            <a:ext cx="1358914" cy="1280653"/>
          </a:xfrm>
          <a:prstGeom prst="rect">
            <a:avLst/>
          </a:prstGeom>
        </p:spPr>
      </p:pic>
      <p:pic>
        <p:nvPicPr>
          <p:cNvPr id="31" name="Picture 30" descr="emoticon-1669804__18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8648" y="452757"/>
            <a:ext cx="1621139" cy="1621139"/>
          </a:xfrm>
          <a:prstGeom prst="rect">
            <a:avLst/>
          </a:prstGeom>
        </p:spPr>
      </p:pic>
      <p:grpSp>
        <p:nvGrpSpPr>
          <p:cNvPr id="2" name="Group 1"/>
          <p:cNvGrpSpPr/>
          <p:nvPr/>
        </p:nvGrpSpPr>
        <p:grpSpPr>
          <a:xfrm>
            <a:off x="0" y="2550083"/>
            <a:ext cx="4089205" cy="2272467"/>
            <a:chOff x="0" y="2550083"/>
            <a:chExt cx="4089205" cy="2272467"/>
          </a:xfrm>
        </p:grpSpPr>
        <p:grpSp>
          <p:nvGrpSpPr>
            <p:cNvPr id="32" name="Group 31"/>
            <p:cNvGrpSpPr/>
            <p:nvPr/>
          </p:nvGrpSpPr>
          <p:grpSpPr>
            <a:xfrm>
              <a:off x="2064022" y="2550083"/>
              <a:ext cx="2025183" cy="2143257"/>
              <a:chOff x="7148718" y="274638"/>
              <a:chExt cx="1538082" cy="1491313"/>
            </a:xfrm>
          </p:grpSpPr>
          <p:pic>
            <p:nvPicPr>
              <p:cNvPr id="33" name="Picture 3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34" name="Oval 33"/>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flipH="1">
              <a:off x="0" y="2679293"/>
              <a:ext cx="1980086" cy="2143257"/>
              <a:chOff x="7148718" y="274638"/>
              <a:chExt cx="1538082" cy="1491313"/>
            </a:xfrm>
          </p:grpSpPr>
          <p:pic>
            <p:nvPicPr>
              <p:cNvPr id="36" name="Picture 35"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37" name="Oval 36"/>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8" name="Picture 37" descr="blood-1294355__18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3152" y="3578950"/>
              <a:ext cx="642008" cy="605034"/>
            </a:xfrm>
            <a:prstGeom prst="rect">
              <a:avLst/>
            </a:prstGeom>
          </p:spPr>
        </p:pic>
        <p:pic>
          <p:nvPicPr>
            <p:cNvPr id="39" name="Picture 38" descr="blood-1294355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5862" y="2917028"/>
              <a:ext cx="450215" cy="424287"/>
            </a:xfrm>
            <a:prstGeom prst="rect">
              <a:avLst/>
            </a:prstGeom>
          </p:spPr>
        </p:pic>
        <p:pic>
          <p:nvPicPr>
            <p:cNvPr id="40" name="Picture 39" descr="blood-1294355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720" y="3265026"/>
              <a:ext cx="450215" cy="424287"/>
            </a:xfrm>
            <a:prstGeom prst="rect">
              <a:avLst/>
            </a:prstGeom>
          </p:spPr>
        </p:pic>
        <p:pic>
          <p:nvPicPr>
            <p:cNvPr id="41" name="Picture 40" descr="blood-1294355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4056" y="3868173"/>
              <a:ext cx="450215" cy="424287"/>
            </a:xfrm>
            <a:prstGeom prst="rect">
              <a:avLst/>
            </a:prstGeom>
          </p:spPr>
        </p:pic>
        <p:pic>
          <p:nvPicPr>
            <p:cNvPr id="42" name="Picture 41" descr="blood-1294355__180.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5505" y="3776159"/>
              <a:ext cx="675323" cy="636431"/>
            </a:xfrm>
            <a:prstGeom prst="rect">
              <a:avLst/>
            </a:prstGeom>
          </p:spPr>
        </p:pic>
      </p:grpSp>
    </p:spTree>
    <p:extLst>
      <p:ext uri="{BB962C8B-B14F-4D97-AF65-F5344CB8AC3E}">
        <p14:creationId xmlns:p14="http://schemas.microsoft.com/office/powerpoint/2010/main" val="410214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734109" y="6587129"/>
            <a:ext cx="1433125" cy="270871"/>
          </a:xfrm>
        </p:spPr>
        <p:txBody>
          <a:bodyPr/>
          <a:lstStyle/>
          <a:p>
            <a:r>
              <a:rPr lang="en-US" sz="800"/>
              <a:t>© Charlie Andrew 2016</a:t>
            </a:r>
          </a:p>
        </p:txBody>
      </p:sp>
      <p:sp>
        <p:nvSpPr>
          <p:cNvPr id="6" name="TextBox 5"/>
          <p:cNvSpPr txBox="1"/>
          <p:nvPr/>
        </p:nvSpPr>
        <p:spPr>
          <a:xfrm>
            <a:off x="7231397" y="1707010"/>
            <a:ext cx="1028196" cy="461665"/>
          </a:xfrm>
          <a:prstGeom prst="rect">
            <a:avLst/>
          </a:prstGeom>
          <a:noFill/>
        </p:spPr>
        <p:txBody>
          <a:bodyPr wrap="none" rtlCol="0">
            <a:spAutoFit/>
          </a:bodyPr>
          <a:lstStyle/>
          <a:p>
            <a:r>
              <a:rPr lang="en-US" sz="2400" dirty="0" err="1"/>
              <a:t>porcus</a:t>
            </a:r>
            <a:endParaRPr lang="en-US" sz="2400" dirty="0"/>
          </a:p>
        </p:txBody>
      </p:sp>
      <p:sp>
        <p:nvSpPr>
          <p:cNvPr id="5" name="TextBox 4"/>
          <p:cNvSpPr txBox="1"/>
          <p:nvPr/>
        </p:nvSpPr>
        <p:spPr>
          <a:xfrm>
            <a:off x="671420" y="1738804"/>
            <a:ext cx="878816" cy="461665"/>
          </a:xfrm>
          <a:prstGeom prst="rect">
            <a:avLst/>
          </a:prstGeom>
          <a:noFill/>
        </p:spPr>
        <p:txBody>
          <a:bodyPr wrap="none" rtlCol="0">
            <a:spAutoFit/>
          </a:bodyPr>
          <a:lstStyle/>
          <a:p>
            <a:r>
              <a:rPr lang="en-US" sz="2400" dirty="0" err="1"/>
              <a:t>vacca</a:t>
            </a:r>
            <a:endParaRPr lang="en-US" sz="2400" dirty="0"/>
          </a:p>
        </p:txBody>
      </p:sp>
      <p:grpSp>
        <p:nvGrpSpPr>
          <p:cNvPr id="15" name="Group 14"/>
          <p:cNvGrpSpPr/>
          <p:nvPr/>
        </p:nvGrpSpPr>
        <p:grpSpPr>
          <a:xfrm>
            <a:off x="7148718" y="274638"/>
            <a:ext cx="1538082" cy="1491313"/>
            <a:chOff x="7148718" y="274638"/>
            <a:chExt cx="1538082" cy="1491313"/>
          </a:xfrm>
        </p:grpSpPr>
        <p:pic>
          <p:nvPicPr>
            <p:cNvPr id="3" name="Picture 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13" name="Oval 12"/>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029" y="96518"/>
            <a:ext cx="1771941" cy="1788676"/>
            <a:chOff x="609029" y="96518"/>
            <a:chExt cx="1771941" cy="1788676"/>
          </a:xfrm>
        </p:grpSpPr>
        <p:pic>
          <p:nvPicPr>
            <p:cNvPr id="10" name="Picture 9"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14" name="Oval 13"/>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347032" y="5310332"/>
            <a:ext cx="8339768" cy="830997"/>
          </a:xfrm>
          <a:prstGeom prst="rect">
            <a:avLst/>
          </a:prstGeom>
          <a:noFill/>
        </p:spPr>
        <p:txBody>
          <a:bodyPr wrap="none" rtlCol="0">
            <a:spAutoFit/>
          </a:bodyPr>
          <a:lstStyle/>
          <a:p>
            <a:r>
              <a:rPr lang="en-US" sz="4800" dirty="0"/>
              <a:t> </a:t>
            </a:r>
            <a:r>
              <a:rPr lang="en-US" sz="4800" dirty="0" err="1"/>
              <a:t>vacca</a:t>
            </a:r>
            <a:r>
              <a:rPr lang="en-US" sz="4800" dirty="0"/>
              <a:t> </a:t>
            </a:r>
            <a:r>
              <a:rPr lang="en-US" sz="4800" dirty="0" err="1"/>
              <a:t>porcum</a:t>
            </a:r>
            <a:r>
              <a:rPr lang="en-US" sz="4800" dirty="0"/>
              <a:t> </a:t>
            </a:r>
            <a:r>
              <a:rPr lang="mr-IN" sz="4800" dirty="0"/>
              <a:t>………………</a:t>
            </a:r>
            <a:r>
              <a:rPr lang="en-GB" sz="4800" dirty="0"/>
              <a:t> </a:t>
            </a:r>
            <a:r>
              <a:rPr lang="en-GB" sz="4800" dirty="0" err="1"/>
              <a:t>videt</a:t>
            </a:r>
            <a:endParaRPr lang="en-US" sz="4800" b="1" dirty="0"/>
          </a:p>
        </p:txBody>
      </p:sp>
      <p:sp>
        <p:nvSpPr>
          <p:cNvPr id="23" name="TextBox 22"/>
          <p:cNvSpPr txBox="1"/>
          <p:nvPr/>
        </p:nvSpPr>
        <p:spPr>
          <a:xfrm>
            <a:off x="4374963" y="5269393"/>
            <a:ext cx="2583760" cy="830997"/>
          </a:xfrm>
          <a:prstGeom prst="rect">
            <a:avLst/>
          </a:prstGeom>
          <a:noFill/>
        </p:spPr>
        <p:txBody>
          <a:bodyPr wrap="none" rtlCol="0">
            <a:spAutoFit/>
          </a:bodyPr>
          <a:lstStyle/>
          <a:p>
            <a:r>
              <a:rPr lang="en-US" sz="4800" dirty="0" err="1"/>
              <a:t>sordid</a:t>
            </a:r>
            <a:r>
              <a:rPr lang="en-US" sz="4800" b="1" dirty="0" err="1"/>
              <a:t>um</a:t>
            </a:r>
            <a:endParaRPr lang="en-US" sz="4800" b="1" dirty="0"/>
          </a:p>
        </p:txBody>
      </p:sp>
      <p:sp>
        <p:nvSpPr>
          <p:cNvPr id="28" name="TextBox 27"/>
          <p:cNvSpPr txBox="1"/>
          <p:nvPr/>
        </p:nvSpPr>
        <p:spPr>
          <a:xfrm>
            <a:off x="3124200" y="1707010"/>
            <a:ext cx="1250763" cy="461665"/>
          </a:xfrm>
          <a:prstGeom prst="rect">
            <a:avLst/>
          </a:prstGeom>
          <a:noFill/>
        </p:spPr>
        <p:txBody>
          <a:bodyPr wrap="none" rtlCol="0">
            <a:spAutoFit/>
          </a:bodyPr>
          <a:lstStyle/>
          <a:p>
            <a:r>
              <a:rPr lang="en-US" sz="2400" dirty="0" err="1"/>
              <a:t>sordidus</a:t>
            </a:r>
            <a:endParaRPr lang="en-US" sz="2400" dirty="0"/>
          </a:p>
        </p:txBody>
      </p:sp>
      <p:sp>
        <p:nvSpPr>
          <p:cNvPr id="29" name="TextBox 28"/>
          <p:cNvSpPr txBox="1"/>
          <p:nvPr/>
        </p:nvSpPr>
        <p:spPr>
          <a:xfrm>
            <a:off x="5067346" y="1721086"/>
            <a:ext cx="895197" cy="461665"/>
          </a:xfrm>
          <a:prstGeom prst="rect">
            <a:avLst/>
          </a:prstGeom>
          <a:noFill/>
        </p:spPr>
        <p:txBody>
          <a:bodyPr wrap="none" rtlCol="0">
            <a:spAutoFit/>
          </a:bodyPr>
          <a:lstStyle/>
          <a:p>
            <a:r>
              <a:rPr lang="en-US" sz="2400" dirty="0" err="1"/>
              <a:t>iratus</a:t>
            </a:r>
            <a:endParaRPr lang="en-US" sz="2400" dirty="0"/>
          </a:p>
        </p:txBody>
      </p:sp>
      <p:pic>
        <p:nvPicPr>
          <p:cNvPr id="30" name="Picture 29" descr="blood-1294355__18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69439" y="426357"/>
            <a:ext cx="1358914" cy="1280653"/>
          </a:xfrm>
          <a:prstGeom prst="rect">
            <a:avLst/>
          </a:prstGeom>
        </p:spPr>
      </p:pic>
      <p:pic>
        <p:nvPicPr>
          <p:cNvPr id="31" name="Picture 30" descr="emoticon-1669804__18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8648" y="452757"/>
            <a:ext cx="1621139" cy="1621139"/>
          </a:xfrm>
          <a:prstGeom prst="rect">
            <a:avLst/>
          </a:prstGeom>
        </p:spPr>
      </p:pic>
      <p:grpSp>
        <p:nvGrpSpPr>
          <p:cNvPr id="19" name="Group 18"/>
          <p:cNvGrpSpPr/>
          <p:nvPr/>
        </p:nvGrpSpPr>
        <p:grpSpPr>
          <a:xfrm>
            <a:off x="1820657" y="2649747"/>
            <a:ext cx="5618983" cy="2468380"/>
            <a:chOff x="481128" y="2248150"/>
            <a:chExt cx="5618983" cy="2468380"/>
          </a:xfrm>
        </p:grpSpPr>
        <p:grpSp>
          <p:nvGrpSpPr>
            <p:cNvPr id="7" name="Group 6"/>
            <p:cNvGrpSpPr/>
            <p:nvPr/>
          </p:nvGrpSpPr>
          <p:grpSpPr>
            <a:xfrm>
              <a:off x="481128" y="2573273"/>
              <a:ext cx="2025183" cy="2143257"/>
              <a:chOff x="481128" y="2573273"/>
              <a:chExt cx="2025183" cy="2143257"/>
            </a:xfrm>
          </p:grpSpPr>
          <p:grpSp>
            <p:nvGrpSpPr>
              <p:cNvPr id="32" name="Group 31"/>
              <p:cNvGrpSpPr/>
              <p:nvPr/>
            </p:nvGrpSpPr>
            <p:grpSpPr>
              <a:xfrm>
                <a:off x="481128" y="2573273"/>
                <a:ext cx="2025183" cy="2143257"/>
                <a:chOff x="7148718" y="274638"/>
                <a:chExt cx="1538082" cy="1491313"/>
              </a:xfrm>
            </p:grpSpPr>
            <p:pic>
              <p:nvPicPr>
                <p:cNvPr id="33" name="Picture 3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34" name="Oval 33"/>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8" name="Picture 37" descr="blood-1294355__18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0258" y="3602140"/>
                <a:ext cx="642008" cy="605034"/>
              </a:xfrm>
              <a:prstGeom prst="rect">
                <a:avLst/>
              </a:prstGeom>
            </p:spPr>
          </p:pic>
          <p:pic>
            <p:nvPicPr>
              <p:cNvPr id="39" name="Picture 38" descr="blood-1294355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968" y="2940218"/>
                <a:ext cx="450215" cy="424287"/>
              </a:xfrm>
              <a:prstGeom prst="rect">
                <a:avLst/>
              </a:prstGeom>
            </p:spPr>
          </p:pic>
        </p:grpSp>
        <p:grpSp>
          <p:nvGrpSpPr>
            <p:cNvPr id="44" name="Group 43"/>
            <p:cNvGrpSpPr/>
            <p:nvPr/>
          </p:nvGrpSpPr>
          <p:grpSpPr>
            <a:xfrm flipH="1">
              <a:off x="3691613" y="2248150"/>
              <a:ext cx="2408498" cy="2213685"/>
              <a:chOff x="609029" y="96518"/>
              <a:chExt cx="1771941" cy="1788676"/>
            </a:xfrm>
          </p:grpSpPr>
          <p:pic>
            <p:nvPicPr>
              <p:cNvPr id="45" name="Picture 44"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46" name="Oval 45"/>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flipH="1">
              <a:off x="2380970" y="3214843"/>
              <a:ext cx="1993993" cy="264596"/>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2186454" y="3214843"/>
              <a:ext cx="2602194" cy="54929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3124200" y="5474660"/>
            <a:ext cx="1027555" cy="666669"/>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3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90944" y="6538912"/>
            <a:ext cx="1462475" cy="365125"/>
          </a:xfrm>
        </p:spPr>
        <p:txBody>
          <a:bodyPr/>
          <a:lstStyle/>
          <a:p>
            <a:r>
              <a:rPr lang="en-US" sz="800"/>
              <a:t>© Charlie Andrew 2016</a:t>
            </a:r>
          </a:p>
        </p:txBody>
      </p:sp>
      <p:sp>
        <p:nvSpPr>
          <p:cNvPr id="6" name="TextBox 5"/>
          <p:cNvSpPr txBox="1"/>
          <p:nvPr/>
        </p:nvSpPr>
        <p:spPr>
          <a:xfrm>
            <a:off x="7231397" y="1707010"/>
            <a:ext cx="1028196" cy="461665"/>
          </a:xfrm>
          <a:prstGeom prst="rect">
            <a:avLst/>
          </a:prstGeom>
          <a:noFill/>
        </p:spPr>
        <p:txBody>
          <a:bodyPr wrap="none" rtlCol="0">
            <a:spAutoFit/>
          </a:bodyPr>
          <a:lstStyle/>
          <a:p>
            <a:r>
              <a:rPr lang="en-US" sz="2400" dirty="0" err="1"/>
              <a:t>porcus</a:t>
            </a:r>
            <a:endParaRPr lang="en-US" sz="2400" dirty="0"/>
          </a:p>
        </p:txBody>
      </p:sp>
      <p:sp>
        <p:nvSpPr>
          <p:cNvPr id="5" name="TextBox 4"/>
          <p:cNvSpPr txBox="1"/>
          <p:nvPr/>
        </p:nvSpPr>
        <p:spPr>
          <a:xfrm>
            <a:off x="671420" y="1738804"/>
            <a:ext cx="878816" cy="461665"/>
          </a:xfrm>
          <a:prstGeom prst="rect">
            <a:avLst/>
          </a:prstGeom>
          <a:noFill/>
        </p:spPr>
        <p:txBody>
          <a:bodyPr wrap="none" rtlCol="0">
            <a:spAutoFit/>
          </a:bodyPr>
          <a:lstStyle/>
          <a:p>
            <a:r>
              <a:rPr lang="en-US" sz="2400" dirty="0" err="1"/>
              <a:t>vacca</a:t>
            </a:r>
            <a:endParaRPr lang="en-US" sz="2400" dirty="0"/>
          </a:p>
        </p:txBody>
      </p:sp>
      <p:grpSp>
        <p:nvGrpSpPr>
          <p:cNvPr id="15" name="Group 14"/>
          <p:cNvGrpSpPr/>
          <p:nvPr/>
        </p:nvGrpSpPr>
        <p:grpSpPr>
          <a:xfrm>
            <a:off x="7148718" y="274638"/>
            <a:ext cx="1538082" cy="1491313"/>
            <a:chOff x="7148718" y="274638"/>
            <a:chExt cx="1538082" cy="1491313"/>
          </a:xfrm>
        </p:grpSpPr>
        <p:pic>
          <p:nvPicPr>
            <p:cNvPr id="3" name="Picture 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13" name="Oval 12"/>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029" y="96518"/>
            <a:ext cx="1771941" cy="1788676"/>
            <a:chOff x="609029" y="96518"/>
            <a:chExt cx="1771941" cy="1788676"/>
          </a:xfrm>
        </p:grpSpPr>
        <p:pic>
          <p:nvPicPr>
            <p:cNvPr id="10" name="Picture 9"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14" name="Oval 13"/>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810012" y="5310332"/>
            <a:ext cx="7350005" cy="830997"/>
          </a:xfrm>
          <a:prstGeom prst="rect">
            <a:avLst/>
          </a:prstGeom>
          <a:noFill/>
        </p:spPr>
        <p:txBody>
          <a:bodyPr wrap="none" rtlCol="0">
            <a:spAutoFit/>
          </a:bodyPr>
          <a:lstStyle/>
          <a:p>
            <a:r>
              <a:rPr lang="en-US" sz="4800" dirty="0"/>
              <a:t> </a:t>
            </a:r>
            <a:r>
              <a:rPr lang="en-US" sz="4800" dirty="0" err="1"/>
              <a:t>porcus</a:t>
            </a:r>
            <a:r>
              <a:rPr lang="en-US" sz="4800" dirty="0"/>
              <a:t> </a:t>
            </a:r>
            <a:r>
              <a:rPr lang="en-US" sz="4800" dirty="0" err="1"/>
              <a:t>vaccas</a:t>
            </a:r>
            <a:r>
              <a:rPr lang="en-US" sz="4800" dirty="0"/>
              <a:t> </a:t>
            </a:r>
            <a:r>
              <a:rPr lang="mr-IN" sz="4800" dirty="0"/>
              <a:t>…………</a:t>
            </a:r>
            <a:r>
              <a:rPr lang="en-GB" sz="4800" dirty="0"/>
              <a:t> </a:t>
            </a:r>
            <a:r>
              <a:rPr lang="en-GB" sz="4800" dirty="0" err="1"/>
              <a:t>videt</a:t>
            </a:r>
            <a:endParaRPr lang="en-US" sz="4800" b="1" dirty="0"/>
          </a:p>
        </p:txBody>
      </p:sp>
      <p:sp>
        <p:nvSpPr>
          <p:cNvPr id="23" name="TextBox 22"/>
          <p:cNvSpPr txBox="1"/>
          <p:nvPr/>
        </p:nvSpPr>
        <p:spPr>
          <a:xfrm>
            <a:off x="4837943" y="5269393"/>
            <a:ext cx="1577175" cy="830997"/>
          </a:xfrm>
          <a:prstGeom prst="rect">
            <a:avLst/>
          </a:prstGeom>
          <a:noFill/>
        </p:spPr>
        <p:txBody>
          <a:bodyPr wrap="none" rtlCol="0">
            <a:spAutoFit/>
          </a:bodyPr>
          <a:lstStyle/>
          <a:p>
            <a:r>
              <a:rPr lang="en-US" sz="4800" dirty="0" err="1"/>
              <a:t>irat</a:t>
            </a:r>
            <a:r>
              <a:rPr lang="en-US" sz="4800" b="1" dirty="0" err="1"/>
              <a:t>as</a:t>
            </a:r>
            <a:endParaRPr lang="en-US" sz="4800" b="1" dirty="0"/>
          </a:p>
        </p:txBody>
      </p:sp>
      <p:sp>
        <p:nvSpPr>
          <p:cNvPr id="28" name="TextBox 27"/>
          <p:cNvSpPr txBox="1"/>
          <p:nvPr/>
        </p:nvSpPr>
        <p:spPr>
          <a:xfrm>
            <a:off x="3124200" y="1707010"/>
            <a:ext cx="1250763" cy="461665"/>
          </a:xfrm>
          <a:prstGeom prst="rect">
            <a:avLst/>
          </a:prstGeom>
          <a:noFill/>
        </p:spPr>
        <p:txBody>
          <a:bodyPr wrap="none" rtlCol="0">
            <a:spAutoFit/>
          </a:bodyPr>
          <a:lstStyle/>
          <a:p>
            <a:r>
              <a:rPr lang="en-US" sz="2400" dirty="0" err="1"/>
              <a:t>sordidus</a:t>
            </a:r>
            <a:endParaRPr lang="en-US" sz="2400" dirty="0"/>
          </a:p>
        </p:txBody>
      </p:sp>
      <p:sp>
        <p:nvSpPr>
          <p:cNvPr id="29" name="TextBox 28"/>
          <p:cNvSpPr txBox="1"/>
          <p:nvPr/>
        </p:nvSpPr>
        <p:spPr>
          <a:xfrm>
            <a:off x="5067346" y="1721086"/>
            <a:ext cx="895197" cy="461665"/>
          </a:xfrm>
          <a:prstGeom prst="rect">
            <a:avLst/>
          </a:prstGeom>
          <a:noFill/>
        </p:spPr>
        <p:txBody>
          <a:bodyPr wrap="none" rtlCol="0">
            <a:spAutoFit/>
          </a:bodyPr>
          <a:lstStyle/>
          <a:p>
            <a:r>
              <a:rPr lang="en-US" sz="2400" dirty="0" err="1"/>
              <a:t>iratus</a:t>
            </a:r>
            <a:endParaRPr lang="en-US" sz="2400" dirty="0"/>
          </a:p>
        </p:txBody>
      </p:sp>
      <p:pic>
        <p:nvPicPr>
          <p:cNvPr id="30" name="Picture 29" descr="blood-1294355__18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69439" y="426357"/>
            <a:ext cx="1358914" cy="1280653"/>
          </a:xfrm>
          <a:prstGeom prst="rect">
            <a:avLst/>
          </a:prstGeom>
        </p:spPr>
      </p:pic>
      <p:pic>
        <p:nvPicPr>
          <p:cNvPr id="31" name="Picture 30" descr="emoticon-1669804__18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8648" y="452757"/>
            <a:ext cx="1621139" cy="1621139"/>
          </a:xfrm>
          <a:prstGeom prst="rect">
            <a:avLst/>
          </a:prstGeom>
        </p:spPr>
      </p:pic>
      <p:grpSp>
        <p:nvGrpSpPr>
          <p:cNvPr id="20" name="Group 19"/>
          <p:cNvGrpSpPr/>
          <p:nvPr/>
        </p:nvGrpSpPr>
        <p:grpSpPr>
          <a:xfrm>
            <a:off x="221806" y="2321457"/>
            <a:ext cx="8547673" cy="2525310"/>
            <a:chOff x="221806" y="2321457"/>
            <a:chExt cx="8547673" cy="2525310"/>
          </a:xfrm>
        </p:grpSpPr>
        <p:pic>
          <p:nvPicPr>
            <p:cNvPr id="35" name="Picture 34" descr="vacca_mala.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21806" y="2441858"/>
              <a:ext cx="2159164" cy="2232922"/>
            </a:xfrm>
            <a:prstGeom prst="rect">
              <a:avLst/>
            </a:prstGeom>
          </p:spPr>
        </p:pic>
        <p:pic>
          <p:nvPicPr>
            <p:cNvPr id="36" name="Picture 35" descr="vacca_mala.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215799" y="2613845"/>
              <a:ext cx="2159164" cy="2232922"/>
            </a:xfrm>
            <a:prstGeom prst="rect">
              <a:avLst/>
            </a:prstGeom>
          </p:spPr>
        </p:pic>
        <p:grpSp>
          <p:nvGrpSpPr>
            <p:cNvPr id="37" name="Group 36"/>
            <p:cNvGrpSpPr/>
            <p:nvPr/>
          </p:nvGrpSpPr>
          <p:grpSpPr>
            <a:xfrm>
              <a:off x="7231397" y="2441858"/>
              <a:ext cx="1538082" cy="1491313"/>
              <a:chOff x="7148718" y="274638"/>
              <a:chExt cx="1538082" cy="1491313"/>
            </a:xfrm>
          </p:grpSpPr>
          <p:pic>
            <p:nvPicPr>
              <p:cNvPr id="40" name="Picture 39"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41" name="Oval 40"/>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flipH="1">
              <a:off x="3915551" y="3161924"/>
              <a:ext cx="3678804" cy="555652"/>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4100745" y="3254534"/>
              <a:ext cx="3771398" cy="678637"/>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872143" y="2321457"/>
              <a:ext cx="318316" cy="584776"/>
            </a:xfrm>
            <a:prstGeom prst="rect">
              <a:avLst/>
            </a:prstGeom>
            <a:noFill/>
          </p:spPr>
          <p:txBody>
            <a:bodyPr wrap="none" rtlCol="0">
              <a:spAutoFit/>
            </a:bodyPr>
            <a:lstStyle/>
            <a:p>
              <a:r>
                <a:rPr lang="en-US" sz="3200" b="1" dirty="0"/>
                <a:t>!</a:t>
              </a:r>
            </a:p>
          </p:txBody>
        </p:sp>
      </p:grpSp>
      <p:sp>
        <p:nvSpPr>
          <p:cNvPr id="26" name="Oval 25"/>
          <p:cNvSpPr/>
          <p:nvPr/>
        </p:nvSpPr>
        <p:spPr>
          <a:xfrm>
            <a:off x="3915551" y="5485331"/>
            <a:ext cx="641774" cy="666669"/>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83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423485763"/>
              </p:ext>
            </p:extLst>
          </p:nvPr>
        </p:nvGraphicFramePr>
        <p:xfrm>
          <a:off x="5180000" y="3477773"/>
          <a:ext cx="3416298" cy="2343661"/>
        </p:xfrm>
        <a:graphic>
          <a:graphicData uri="http://schemas.openxmlformats.org/drawingml/2006/table">
            <a:tbl>
              <a:tblPr firstRow="1" bandRow="1">
                <a:tableStyleId>{5940675A-B579-460E-94D1-54222C63F5DA}</a:tableStyleId>
              </a:tblPr>
              <a:tblGrid>
                <a:gridCol w="1138766">
                  <a:extLst>
                    <a:ext uri="{9D8B030D-6E8A-4147-A177-3AD203B41FA5}">
                      <a16:colId xmlns:a16="http://schemas.microsoft.com/office/drawing/2014/main" val="20000"/>
                    </a:ext>
                  </a:extLst>
                </a:gridCol>
                <a:gridCol w="1138766">
                  <a:extLst>
                    <a:ext uri="{9D8B030D-6E8A-4147-A177-3AD203B41FA5}">
                      <a16:colId xmlns:a16="http://schemas.microsoft.com/office/drawing/2014/main" val="20001"/>
                    </a:ext>
                  </a:extLst>
                </a:gridCol>
                <a:gridCol w="1138766">
                  <a:extLst>
                    <a:ext uri="{9D8B030D-6E8A-4147-A177-3AD203B41FA5}">
                      <a16:colId xmlns:a16="http://schemas.microsoft.com/office/drawing/2014/main" val="20002"/>
                    </a:ext>
                  </a:extLst>
                </a:gridCol>
              </a:tblGrid>
              <a:tr h="941581">
                <a:tc>
                  <a:txBody>
                    <a:bodyPr/>
                    <a:lstStyle/>
                    <a:p>
                      <a:pPr algn="ctr"/>
                      <a:r>
                        <a:rPr lang="en-US" sz="2000" dirty="0">
                          <a:solidFill>
                            <a:schemeClr val="bg1">
                              <a:lumMod val="50000"/>
                            </a:schemeClr>
                          </a:solidFill>
                          <a:latin typeface="Papyrus"/>
                          <a:cs typeface="Papyrus"/>
                        </a:rPr>
                        <a:t>‘us’ noun</a:t>
                      </a:r>
                      <a:r>
                        <a:rPr lang="en-US" sz="2000" baseline="0" dirty="0">
                          <a:solidFill>
                            <a:schemeClr val="bg1">
                              <a:lumMod val="50000"/>
                            </a:schemeClr>
                          </a:solidFill>
                          <a:latin typeface="Papyrus"/>
                          <a:cs typeface="Papyrus"/>
                        </a:rPr>
                        <a:t> endings</a:t>
                      </a:r>
                      <a:endParaRPr lang="en-US" sz="2000" dirty="0">
                        <a:solidFill>
                          <a:schemeClr val="bg1">
                            <a:lumMod val="50000"/>
                          </a:schemeClr>
                        </a:solidFill>
                        <a:latin typeface="Papyrus"/>
                        <a:cs typeface="Papyrus"/>
                      </a:endParaRPr>
                    </a:p>
                  </a:txBody>
                  <a:tcPr anchor="ctr"/>
                </a:tc>
                <a:tc>
                  <a:txBody>
                    <a:bodyPr/>
                    <a:lstStyle/>
                    <a:p>
                      <a:pPr algn="ctr"/>
                      <a:r>
                        <a:rPr lang="en-US" sz="1800" b="1" dirty="0">
                          <a:solidFill>
                            <a:schemeClr val="bg1"/>
                          </a:solidFill>
                        </a:rPr>
                        <a:t>one </a:t>
                      </a:r>
                    </a:p>
                    <a:p>
                      <a:pPr algn="ctr"/>
                      <a:r>
                        <a:rPr lang="en-US" sz="1800" b="1" dirty="0">
                          <a:solidFill>
                            <a:schemeClr val="bg1"/>
                          </a:solidFill>
                        </a:rPr>
                        <a:t>(singular)</a:t>
                      </a:r>
                    </a:p>
                  </a:txBody>
                  <a:tcPr anchor="ctr">
                    <a:solidFill>
                      <a:schemeClr val="bg1">
                        <a:lumMod val="65000"/>
                      </a:schemeClr>
                    </a:solidFill>
                  </a:tcPr>
                </a:tc>
                <a:tc>
                  <a:txBody>
                    <a:bodyPr/>
                    <a:lstStyle/>
                    <a:p>
                      <a:pPr algn="ctr"/>
                      <a:r>
                        <a:rPr lang="en-US" sz="1800" b="1" dirty="0">
                          <a:solidFill>
                            <a:schemeClr val="bg1"/>
                          </a:solidFill>
                        </a:rPr>
                        <a:t>more than one (plural)</a:t>
                      </a:r>
                    </a:p>
                  </a:txBody>
                  <a:tcPr anchor="ctr">
                    <a:solidFill>
                      <a:schemeClr val="bg1">
                        <a:lumMod val="65000"/>
                      </a:schemeClr>
                    </a:solidFill>
                  </a:tcPr>
                </a:tc>
                <a:extLst>
                  <a:ext uri="{0D108BD9-81ED-4DB2-BD59-A6C34878D82A}">
                    <a16:rowId xmlns:a16="http://schemas.microsoft.com/office/drawing/2014/main" val="10000"/>
                  </a:ext>
                </a:extLst>
              </a:tr>
              <a:tr h="6766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subject</a:t>
                      </a:r>
                    </a:p>
                    <a:p>
                      <a:pPr algn="ctr"/>
                      <a:endParaRPr lang="en-US" sz="2000" dirty="0"/>
                    </a:p>
                  </a:txBody>
                  <a:tcPr anchor="ctr">
                    <a:solidFill>
                      <a:schemeClr val="accent2"/>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1"/>
                  </a:ext>
                </a:extLst>
              </a:tr>
              <a:tr h="676603">
                <a:tc>
                  <a:txBody>
                    <a:bodyPr/>
                    <a:lstStyle/>
                    <a:p>
                      <a:pPr algn="ctr"/>
                      <a:r>
                        <a:rPr lang="en-US" sz="2000" b="1" dirty="0">
                          <a:solidFill>
                            <a:srgbClr val="FFFFFF"/>
                          </a:solidFill>
                        </a:rPr>
                        <a:t>object</a:t>
                      </a:r>
                    </a:p>
                    <a:p>
                      <a:pPr algn="ctr"/>
                      <a:endParaRPr lang="en-US" sz="2000" dirty="0"/>
                    </a:p>
                  </a:txBody>
                  <a:tcPr anchor="ctr">
                    <a:solidFill>
                      <a:schemeClr val="accent3"/>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2"/>
                  </a:ext>
                </a:extLst>
              </a:tr>
            </a:tbl>
          </a:graphicData>
        </a:graphic>
      </p:graphicFrame>
      <p:sp>
        <p:nvSpPr>
          <p:cNvPr id="30" name="TextBox 29"/>
          <p:cNvSpPr txBox="1"/>
          <p:nvPr/>
        </p:nvSpPr>
        <p:spPr>
          <a:xfrm>
            <a:off x="6578438" y="4343122"/>
            <a:ext cx="701810" cy="769441"/>
          </a:xfrm>
          <a:prstGeom prst="rect">
            <a:avLst/>
          </a:prstGeom>
          <a:noFill/>
        </p:spPr>
        <p:txBody>
          <a:bodyPr wrap="none" rtlCol="0">
            <a:spAutoFit/>
          </a:bodyPr>
          <a:lstStyle/>
          <a:p>
            <a:r>
              <a:rPr lang="en-US" sz="4400" dirty="0"/>
              <a:t>us</a:t>
            </a:r>
          </a:p>
        </p:txBody>
      </p:sp>
      <p:sp>
        <p:nvSpPr>
          <p:cNvPr id="33" name="TextBox 32"/>
          <p:cNvSpPr txBox="1"/>
          <p:nvPr/>
        </p:nvSpPr>
        <p:spPr>
          <a:xfrm>
            <a:off x="6527638" y="5076806"/>
            <a:ext cx="931866" cy="769441"/>
          </a:xfrm>
          <a:prstGeom prst="rect">
            <a:avLst/>
          </a:prstGeom>
          <a:noFill/>
        </p:spPr>
        <p:txBody>
          <a:bodyPr wrap="none" rtlCol="0">
            <a:spAutoFit/>
          </a:bodyPr>
          <a:lstStyle/>
          <a:p>
            <a:r>
              <a:rPr lang="en-US" sz="4400" dirty="0"/>
              <a:t>um</a:t>
            </a:r>
          </a:p>
        </p:txBody>
      </p:sp>
      <p:sp>
        <p:nvSpPr>
          <p:cNvPr id="34" name="TextBox 33"/>
          <p:cNvSpPr txBox="1"/>
          <p:nvPr/>
        </p:nvSpPr>
        <p:spPr>
          <a:xfrm>
            <a:off x="7866525" y="4343122"/>
            <a:ext cx="314159" cy="769441"/>
          </a:xfrm>
          <a:prstGeom prst="rect">
            <a:avLst/>
          </a:prstGeom>
          <a:noFill/>
        </p:spPr>
        <p:txBody>
          <a:bodyPr wrap="none" rtlCol="0">
            <a:spAutoFit/>
          </a:bodyPr>
          <a:lstStyle/>
          <a:p>
            <a:r>
              <a:rPr lang="en-US" sz="4400" dirty="0" err="1"/>
              <a:t>i</a:t>
            </a:r>
            <a:endParaRPr lang="en-US" sz="4400" dirty="0"/>
          </a:p>
        </p:txBody>
      </p:sp>
      <p:sp>
        <p:nvSpPr>
          <p:cNvPr id="35" name="TextBox 34"/>
          <p:cNvSpPr txBox="1"/>
          <p:nvPr/>
        </p:nvSpPr>
        <p:spPr>
          <a:xfrm>
            <a:off x="7720736" y="5072061"/>
            <a:ext cx="702912" cy="769441"/>
          </a:xfrm>
          <a:prstGeom prst="rect">
            <a:avLst/>
          </a:prstGeom>
          <a:noFill/>
        </p:spPr>
        <p:txBody>
          <a:bodyPr wrap="none" rtlCol="0">
            <a:spAutoFit/>
          </a:bodyPr>
          <a:lstStyle/>
          <a:p>
            <a:r>
              <a:rPr lang="en-US" sz="4400" dirty="0" err="1"/>
              <a:t>os</a:t>
            </a:r>
            <a:endParaRPr lang="en-US" sz="4400" dirty="0"/>
          </a:p>
        </p:txBody>
      </p:sp>
      <p:graphicFrame>
        <p:nvGraphicFramePr>
          <p:cNvPr id="36" name="Table 35"/>
          <p:cNvGraphicFramePr>
            <a:graphicFrameLocks noGrp="1"/>
          </p:cNvGraphicFramePr>
          <p:nvPr>
            <p:extLst>
              <p:ext uri="{D42A27DB-BD31-4B8C-83A1-F6EECF244321}">
                <p14:modId xmlns:p14="http://schemas.microsoft.com/office/powerpoint/2010/main" val="1765694398"/>
              </p:ext>
            </p:extLst>
          </p:nvPr>
        </p:nvGraphicFramePr>
        <p:xfrm>
          <a:off x="485776" y="3517248"/>
          <a:ext cx="3416298" cy="2316480"/>
        </p:xfrm>
        <a:graphic>
          <a:graphicData uri="http://schemas.openxmlformats.org/drawingml/2006/table">
            <a:tbl>
              <a:tblPr firstRow="1" bandRow="1">
                <a:tableStyleId>{5940675A-B579-460E-94D1-54222C63F5DA}</a:tableStyleId>
              </a:tblPr>
              <a:tblGrid>
                <a:gridCol w="1138766">
                  <a:extLst>
                    <a:ext uri="{9D8B030D-6E8A-4147-A177-3AD203B41FA5}">
                      <a16:colId xmlns:a16="http://schemas.microsoft.com/office/drawing/2014/main" val="20000"/>
                    </a:ext>
                  </a:extLst>
                </a:gridCol>
                <a:gridCol w="1138766">
                  <a:extLst>
                    <a:ext uri="{9D8B030D-6E8A-4147-A177-3AD203B41FA5}">
                      <a16:colId xmlns:a16="http://schemas.microsoft.com/office/drawing/2014/main" val="20001"/>
                    </a:ext>
                  </a:extLst>
                </a:gridCol>
                <a:gridCol w="1138766">
                  <a:extLst>
                    <a:ext uri="{9D8B030D-6E8A-4147-A177-3AD203B41FA5}">
                      <a16:colId xmlns:a16="http://schemas.microsoft.com/office/drawing/2014/main" val="20002"/>
                    </a:ext>
                  </a:extLst>
                </a:gridCol>
              </a:tblGrid>
              <a:tr h="804322">
                <a:tc>
                  <a:txBody>
                    <a:bodyPr/>
                    <a:lstStyle/>
                    <a:p>
                      <a:pPr algn="ctr"/>
                      <a:r>
                        <a:rPr lang="en-US" sz="2000" dirty="0">
                          <a:solidFill>
                            <a:schemeClr val="bg1">
                              <a:lumMod val="50000"/>
                            </a:schemeClr>
                          </a:solidFill>
                          <a:latin typeface="Papyrus"/>
                          <a:cs typeface="Papyrus"/>
                        </a:rPr>
                        <a:t>‘a’ noun</a:t>
                      </a:r>
                      <a:r>
                        <a:rPr lang="en-US" sz="2000" baseline="0" dirty="0">
                          <a:solidFill>
                            <a:schemeClr val="bg1">
                              <a:lumMod val="50000"/>
                            </a:schemeClr>
                          </a:solidFill>
                          <a:latin typeface="Papyrus"/>
                          <a:cs typeface="Papyrus"/>
                        </a:rPr>
                        <a:t> endings</a:t>
                      </a:r>
                      <a:endParaRPr lang="en-US" sz="2000" dirty="0">
                        <a:solidFill>
                          <a:schemeClr val="bg1">
                            <a:lumMod val="50000"/>
                          </a:schemeClr>
                        </a:solidFill>
                        <a:latin typeface="Papyrus"/>
                        <a:cs typeface="Papyrus"/>
                      </a:endParaRPr>
                    </a:p>
                  </a:txBody>
                  <a:tcPr anchor="ctr"/>
                </a:tc>
                <a:tc>
                  <a:txBody>
                    <a:bodyPr/>
                    <a:lstStyle/>
                    <a:p>
                      <a:pPr algn="ctr"/>
                      <a:r>
                        <a:rPr lang="en-US" sz="1800" b="1" dirty="0">
                          <a:solidFill>
                            <a:schemeClr val="bg1"/>
                          </a:solidFill>
                        </a:rPr>
                        <a:t>one </a:t>
                      </a:r>
                    </a:p>
                    <a:p>
                      <a:pPr algn="ctr"/>
                      <a:r>
                        <a:rPr lang="en-US" sz="1800" b="1" dirty="0">
                          <a:solidFill>
                            <a:schemeClr val="bg1"/>
                          </a:solidFill>
                        </a:rPr>
                        <a:t>(singular)</a:t>
                      </a:r>
                    </a:p>
                  </a:txBody>
                  <a:tcPr anchor="ctr">
                    <a:solidFill>
                      <a:schemeClr val="bg1">
                        <a:lumMod val="65000"/>
                      </a:schemeClr>
                    </a:solidFill>
                  </a:tcPr>
                </a:tc>
                <a:tc>
                  <a:txBody>
                    <a:bodyPr/>
                    <a:lstStyle/>
                    <a:p>
                      <a:pPr algn="ctr"/>
                      <a:r>
                        <a:rPr lang="en-US" sz="1800" b="1" dirty="0">
                          <a:solidFill>
                            <a:schemeClr val="bg1"/>
                          </a:solidFill>
                        </a:rPr>
                        <a:t>more than one (plural)</a:t>
                      </a:r>
                    </a:p>
                  </a:txBody>
                  <a:tcPr anchor="ctr">
                    <a:solidFill>
                      <a:schemeClr val="bg1">
                        <a:lumMod val="65000"/>
                      </a:schemeClr>
                    </a:solidFill>
                  </a:tcPr>
                </a:tc>
                <a:extLst>
                  <a:ext uri="{0D108BD9-81ED-4DB2-BD59-A6C34878D82A}">
                    <a16:rowId xmlns:a16="http://schemas.microsoft.com/office/drawing/2014/main" val="10000"/>
                  </a:ext>
                </a:extLst>
              </a:tr>
              <a:tr h="6732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subject</a:t>
                      </a:r>
                    </a:p>
                    <a:p>
                      <a:pPr algn="ctr"/>
                      <a:endParaRPr lang="en-US" sz="2000" dirty="0"/>
                    </a:p>
                  </a:txBody>
                  <a:tcPr anchor="ctr">
                    <a:solidFill>
                      <a:schemeClr val="accent2"/>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1"/>
                  </a:ext>
                </a:extLst>
              </a:tr>
              <a:tr h="673229">
                <a:tc>
                  <a:txBody>
                    <a:bodyPr/>
                    <a:lstStyle/>
                    <a:p>
                      <a:pPr algn="ctr"/>
                      <a:r>
                        <a:rPr lang="en-US" sz="2000" b="1" dirty="0">
                          <a:solidFill>
                            <a:srgbClr val="FFFFFF"/>
                          </a:solidFill>
                        </a:rPr>
                        <a:t>object</a:t>
                      </a:r>
                    </a:p>
                    <a:p>
                      <a:pPr algn="ctr"/>
                      <a:endParaRPr lang="en-US" sz="2000" dirty="0"/>
                    </a:p>
                  </a:txBody>
                  <a:tcPr anchor="ctr">
                    <a:solidFill>
                      <a:schemeClr val="accent3"/>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2"/>
                  </a:ext>
                </a:extLst>
              </a:tr>
            </a:tbl>
          </a:graphicData>
        </a:graphic>
      </p:graphicFrame>
      <p:sp>
        <p:nvSpPr>
          <p:cNvPr id="37" name="TextBox 36"/>
          <p:cNvSpPr txBox="1"/>
          <p:nvPr/>
        </p:nvSpPr>
        <p:spPr>
          <a:xfrm>
            <a:off x="2023914" y="4289942"/>
            <a:ext cx="454947" cy="769441"/>
          </a:xfrm>
          <a:prstGeom prst="rect">
            <a:avLst/>
          </a:prstGeom>
          <a:noFill/>
        </p:spPr>
        <p:txBody>
          <a:bodyPr wrap="none" rtlCol="0">
            <a:spAutoFit/>
          </a:bodyPr>
          <a:lstStyle/>
          <a:p>
            <a:r>
              <a:rPr lang="en-US" sz="4400" dirty="0"/>
              <a:t>a</a:t>
            </a:r>
          </a:p>
        </p:txBody>
      </p:sp>
      <p:sp>
        <p:nvSpPr>
          <p:cNvPr id="38" name="TextBox 37"/>
          <p:cNvSpPr txBox="1"/>
          <p:nvPr/>
        </p:nvSpPr>
        <p:spPr>
          <a:xfrm>
            <a:off x="1769100" y="5018881"/>
            <a:ext cx="905692" cy="769441"/>
          </a:xfrm>
          <a:prstGeom prst="rect">
            <a:avLst/>
          </a:prstGeom>
          <a:noFill/>
        </p:spPr>
        <p:txBody>
          <a:bodyPr wrap="none" rtlCol="0">
            <a:spAutoFit/>
          </a:bodyPr>
          <a:lstStyle/>
          <a:p>
            <a:r>
              <a:rPr lang="en-US" sz="4400" dirty="0"/>
              <a:t>am</a:t>
            </a:r>
          </a:p>
        </p:txBody>
      </p:sp>
      <p:sp>
        <p:nvSpPr>
          <p:cNvPr id="39" name="TextBox 38"/>
          <p:cNvSpPr txBox="1"/>
          <p:nvPr/>
        </p:nvSpPr>
        <p:spPr>
          <a:xfrm>
            <a:off x="3007201" y="4273522"/>
            <a:ext cx="735698" cy="769441"/>
          </a:xfrm>
          <a:prstGeom prst="rect">
            <a:avLst/>
          </a:prstGeom>
          <a:noFill/>
        </p:spPr>
        <p:txBody>
          <a:bodyPr wrap="none" rtlCol="0">
            <a:spAutoFit/>
          </a:bodyPr>
          <a:lstStyle/>
          <a:p>
            <a:r>
              <a:rPr lang="en-US" sz="4400" dirty="0" err="1"/>
              <a:t>ae</a:t>
            </a:r>
            <a:endParaRPr lang="en-US" sz="4400" dirty="0"/>
          </a:p>
        </p:txBody>
      </p:sp>
      <p:sp>
        <p:nvSpPr>
          <p:cNvPr id="40" name="TextBox 39"/>
          <p:cNvSpPr txBox="1"/>
          <p:nvPr/>
        </p:nvSpPr>
        <p:spPr>
          <a:xfrm>
            <a:off x="3026512" y="5015161"/>
            <a:ext cx="675636" cy="769441"/>
          </a:xfrm>
          <a:prstGeom prst="rect">
            <a:avLst/>
          </a:prstGeom>
          <a:noFill/>
        </p:spPr>
        <p:txBody>
          <a:bodyPr wrap="none" rtlCol="0">
            <a:spAutoFit/>
          </a:bodyPr>
          <a:lstStyle/>
          <a:p>
            <a:r>
              <a:rPr lang="en-US" sz="4400" dirty="0"/>
              <a:t>as</a:t>
            </a:r>
          </a:p>
        </p:txBody>
      </p:sp>
      <p:sp>
        <p:nvSpPr>
          <p:cNvPr id="14" name="Title 1"/>
          <p:cNvSpPr>
            <a:spLocks noGrp="1"/>
          </p:cNvSpPr>
          <p:nvPr>
            <p:ph type="title"/>
          </p:nvPr>
        </p:nvSpPr>
        <p:spPr>
          <a:xfrm>
            <a:off x="459647" y="23916"/>
            <a:ext cx="8382727" cy="1143000"/>
          </a:xfrm>
        </p:spPr>
        <p:txBody>
          <a:bodyPr>
            <a:normAutofit/>
          </a:bodyPr>
          <a:lstStyle/>
          <a:p>
            <a:r>
              <a:rPr lang="en-GB" dirty="0">
                <a:solidFill>
                  <a:srgbClr val="7F7F7F"/>
                </a:solidFill>
                <a:latin typeface="Papyrus"/>
                <a:cs typeface="Papyrus"/>
              </a:rPr>
              <a:t>nouns &amp; adjectives</a:t>
            </a:r>
            <a:endParaRPr lang="en-US" dirty="0">
              <a:solidFill>
                <a:srgbClr val="7F7F7F"/>
              </a:solidFill>
              <a:latin typeface="Papyrus"/>
              <a:cs typeface="Papyrus"/>
            </a:endParaRPr>
          </a:p>
        </p:txBody>
      </p:sp>
      <p:sp>
        <p:nvSpPr>
          <p:cNvPr id="2" name="TextBox 1"/>
          <p:cNvSpPr txBox="1"/>
          <p:nvPr/>
        </p:nvSpPr>
        <p:spPr>
          <a:xfrm>
            <a:off x="603250" y="1214541"/>
            <a:ext cx="7941447" cy="369332"/>
          </a:xfrm>
          <a:prstGeom prst="rect">
            <a:avLst/>
          </a:prstGeom>
          <a:noFill/>
        </p:spPr>
        <p:txBody>
          <a:bodyPr wrap="none" rtlCol="0">
            <a:spAutoFit/>
          </a:bodyPr>
          <a:lstStyle/>
          <a:p>
            <a:r>
              <a:rPr lang="en-US" dirty="0"/>
              <a:t>Adjectives have to have the same ending as the nouns they’re describing in </a:t>
            </a:r>
            <a:r>
              <a:rPr lang="en-US" b="1" dirty="0"/>
              <a:t>3</a:t>
            </a:r>
            <a:r>
              <a:rPr lang="en-US" dirty="0"/>
              <a:t> </a:t>
            </a:r>
            <a:r>
              <a:rPr lang="en-US" b="1" dirty="0"/>
              <a:t>ways</a:t>
            </a:r>
            <a:r>
              <a:rPr lang="en-US" dirty="0"/>
              <a:t>:</a:t>
            </a:r>
          </a:p>
        </p:txBody>
      </p:sp>
      <p:sp>
        <p:nvSpPr>
          <p:cNvPr id="3" name="TextBox 2"/>
          <p:cNvSpPr txBox="1"/>
          <p:nvPr/>
        </p:nvSpPr>
        <p:spPr>
          <a:xfrm>
            <a:off x="3039645" y="1589707"/>
            <a:ext cx="3495919" cy="523220"/>
          </a:xfrm>
          <a:prstGeom prst="rect">
            <a:avLst/>
          </a:prstGeom>
          <a:noFill/>
        </p:spPr>
        <p:txBody>
          <a:bodyPr wrap="none" rtlCol="0">
            <a:spAutoFit/>
          </a:bodyPr>
          <a:lstStyle/>
          <a:p>
            <a:pPr algn="ctr"/>
            <a:r>
              <a:rPr lang="en-US" sz="2800" b="1" dirty="0"/>
              <a:t>feminine </a:t>
            </a:r>
            <a:r>
              <a:rPr lang="en-US" sz="2800" dirty="0"/>
              <a:t>or </a:t>
            </a:r>
            <a:r>
              <a:rPr lang="en-US" sz="2800" b="1" dirty="0"/>
              <a:t>masculine</a:t>
            </a:r>
          </a:p>
        </p:txBody>
      </p:sp>
      <p:sp>
        <p:nvSpPr>
          <p:cNvPr id="17" name="TextBox 16"/>
          <p:cNvSpPr txBox="1"/>
          <p:nvPr/>
        </p:nvSpPr>
        <p:spPr>
          <a:xfrm>
            <a:off x="3428684" y="2019592"/>
            <a:ext cx="2708344" cy="523220"/>
          </a:xfrm>
          <a:prstGeom prst="rect">
            <a:avLst/>
          </a:prstGeom>
          <a:noFill/>
        </p:spPr>
        <p:txBody>
          <a:bodyPr wrap="none" rtlCol="0">
            <a:spAutoFit/>
          </a:bodyPr>
          <a:lstStyle/>
          <a:p>
            <a:pPr algn="ctr"/>
            <a:r>
              <a:rPr lang="en-US" sz="2800" b="1" dirty="0"/>
              <a:t>singular </a:t>
            </a:r>
            <a:r>
              <a:rPr lang="en-US" sz="2800" dirty="0"/>
              <a:t>or </a:t>
            </a:r>
            <a:r>
              <a:rPr lang="en-US" sz="2800" b="1" dirty="0"/>
              <a:t>plural</a:t>
            </a:r>
          </a:p>
        </p:txBody>
      </p:sp>
      <p:sp>
        <p:nvSpPr>
          <p:cNvPr id="18" name="TextBox 17"/>
          <p:cNvSpPr txBox="1"/>
          <p:nvPr/>
        </p:nvSpPr>
        <p:spPr>
          <a:xfrm>
            <a:off x="3447711" y="2465352"/>
            <a:ext cx="2670297" cy="523220"/>
          </a:xfrm>
          <a:prstGeom prst="rect">
            <a:avLst/>
          </a:prstGeom>
          <a:noFill/>
        </p:spPr>
        <p:txBody>
          <a:bodyPr wrap="none" rtlCol="0">
            <a:spAutoFit/>
          </a:bodyPr>
          <a:lstStyle/>
          <a:p>
            <a:pPr algn="ctr"/>
            <a:r>
              <a:rPr lang="en-US" sz="2800" b="1" dirty="0"/>
              <a:t>subject </a:t>
            </a:r>
            <a:r>
              <a:rPr lang="en-US" sz="2800" dirty="0"/>
              <a:t>or </a:t>
            </a:r>
            <a:r>
              <a:rPr lang="en-US" sz="2800" b="1" dirty="0"/>
              <a:t>object</a:t>
            </a:r>
          </a:p>
        </p:txBody>
      </p:sp>
      <p:cxnSp>
        <p:nvCxnSpPr>
          <p:cNvPr id="5" name="Straight Arrow Connector 4"/>
          <p:cNvCxnSpPr>
            <a:stCxn id="3" idx="1"/>
          </p:cNvCxnSpPr>
          <p:nvPr/>
        </p:nvCxnSpPr>
        <p:spPr>
          <a:xfrm flipH="1">
            <a:off x="2023921" y="1851317"/>
            <a:ext cx="1015724" cy="16264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3" idx="3"/>
          </p:cNvCxnSpPr>
          <p:nvPr/>
        </p:nvCxnSpPr>
        <p:spPr>
          <a:xfrm>
            <a:off x="6535564" y="1851317"/>
            <a:ext cx="744684" cy="16264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Oval 3"/>
          <p:cNvSpPr/>
          <p:nvPr/>
        </p:nvSpPr>
        <p:spPr>
          <a:xfrm>
            <a:off x="1635125" y="3517248"/>
            <a:ext cx="1238250" cy="2642252"/>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244918" y="3517248"/>
            <a:ext cx="1238250" cy="2642252"/>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734741" y="3477773"/>
            <a:ext cx="1238250" cy="2642252"/>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344534" y="3477773"/>
            <a:ext cx="1238250" cy="2642252"/>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rot="5400000">
            <a:off x="2115616" y="3389007"/>
            <a:ext cx="1238250" cy="2642252"/>
          </a:xfrm>
          <a:prstGeom prst="ellipse">
            <a:avLst/>
          </a:prstGeom>
          <a:solidFill>
            <a:srgbClr val="C0504D">
              <a:alpha val="4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rot="5400000">
            <a:off x="6840379" y="3541407"/>
            <a:ext cx="1238250" cy="2642252"/>
          </a:xfrm>
          <a:prstGeom prst="ellipse">
            <a:avLst/>
          </a:prstGeom>
          <a:solidFill>
            <a:schemeClr val="accent2">
              <a:alpha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rot="5400000">
            <a:off x="2115616" y="4066849"/>
            <a:ext cx="1238250" cy="2642252"/>
          </a:xfrm>
          <a:prstGeom prst="ellipse">
            <a:avLst/>
          </a:prstGeom>
          <a:solidFill>
            <a:schemeClr val="accent3">
              <a:alpha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rot="5400000">
            <a:off x="6840379" y="4219249"/>
            <a:ext cx="1238250" cy="2642252"/>
          </a:xfrm>
          <a:prstGeom prst="ellipse">
            <a:avLst/>
          </a:prstGeom>
          <a:solidFill>
            <a:srgbClr val="9BBB59">
              <a:alpha val="4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11710" y="6264791"/>
            <a:ext cx="7069063" cy="461665"/>
          </a:xfrm>
          <a:prstGeom prst="rect">
            <a:avLst/>
          </a:prstGeom>
          <a:noFill/>
        </p:spPr>
        <p:txBody>
          <a:bodyPr wrap="none" rtlCol="0">
            <a:spAutoFit/>
          </a:bodyPr>
          <a:lstStyle/>
          <a:p>
            <a:r>
              <a:rPr lang="en-US" sz="2400" dirty="0">
                <a:solidFill>
                  <a:schemeClr val="accent2"/>
                </a:solidFill>
                <a:latin typeface="Comic Sans MS"/>
                <a:cs typeface="Comic Sans MS"/>
              </a:rPr>
              <a:t>Just remember to look for the rhyming endings!</a:t>
            </a:r>
          </a:p>
        </p:txBody>
      </p:sp>
    </p:spTree>
    <p:extLst>
      <p:ext uri="{BB962C8B-B14F-4D97-AF65-F5344CB8AC3E}">
        <p14:creationId xmlns:p14="http://schemas.microsoft.com/office/powerpoint/2010/main" val="25250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1" nodeType="clickEffect">
                                  <p:stCondLst>
                                    <p:cond delay="0"/>
                                  </p:stCondLst>
                                  <p:childTnLst>
                                    <p:animEffect transition="out" filter="dissolv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9" presetClass="exit" presetSubtype="0" fill="hold" grpId="1" nodeType="withEffect">
                                  <p:stCondLst>
                                    <p:cond delay="0"/>
                                  </p:stCondLst>
                                  <p:childTnLst>
                                    <p:animEffect transition="out" filter="dissolv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5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1" nodeType="clickEffect">
                                  <p:stCondLst>
                                    <p:cond delay="0"/>
                                  </p:stCondLst>
                                  <p:childTnLst>
                                    <p:animEffect transition="out" filter="dissolv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4" grpId="0" animBg="1"/>
      <p:bldP spid="4"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397625" y="444500"/>
            <a:ext cx="2651125" cy="6048375"/>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7635875" y="6492875"/>
            <a:ext cx="1670050" cy="365125"/>
          </a:xfrm>
        </p:spPr>
        <p:txBody>
          <a:bodyPr/>
          <a:lstStyle/>
          <a:p>
            <a:r>
              <a:rPr lang="en-US" sz="800" dirty="0"/>
              <a:t>© Charlie Andrew 2016</a:t>
            </a:r>
          </a:p>
        </p:txBody>
      </p:sp>
      <p:sp>
        <p:nvSpPr>
          <p:cNvPr id="5" name="TextBox 4"/>
          <p:cNvSpPr txBox="1"/>
          <p:nvPr/>
        </p:nvSpPr>
        <p:spPr>
          <a:xfrm>
            <a:off x="2765948" y="31750"/>
            <a:ext cx="2031325" cy="369332"/>
          </a:xfrm>
          <a:prstGeom prst="rect">
            <a:avLst/>
          </a:prstGeom>
          <a:noFill/>
        </p:spPr>
        <p:txBody>
          <a:bodyPr wrap="none" rtlCol="0">
            <a:spAutoFit/>
          </a:bodyPr>
          <a:lstStyle/>
          <a:p>
            <a:r>
              <a:rPr lang="en-US" b="1" u="sng" dirty="0"/>
              <a:t>Nouns &amp; adjectives</a:t>
            </a:r>
          </a:p>
        </p:txBody>
      </p:sp>
      <p:sp>
        <p:nvSpPr>
          <p:cNvPr id="6" name="TextBox 5"/>
          <p:cNvSpPr txBox="1"/>
          <p:nvPr/>
        </p:nvSpPr>
        <p:spPr>
          <a:xfrm>
            <a:off x="51324" y="401082"/>
            <a:ext cx="5346176" cy="461665"/>
          </a:xfrm>
          <a:prstGeom prst="rect">
            <a:avLst/>
          </a:prstGeom>
          <a:noFill/>
        </p:spPr>
        <p:txBody>
          <a:bodyPr wrap="square" rtlCol="0">
            <a:spAutoFit/>
          </a:bodyPr>
          <a:lstStyle/>
          <a:p>
            <a:r>
              <a:rPr lang="en-US" sz="1200" dirty="0"/>
              <a:t>Adjectives have to have the same ending as the nouns they’re describing in </a:t>
            </a:r>
            <a:r>
              <a:rPr lang="en-US" sz="1200" b="1" dirty="0"/>
              <a:t>3</a:t>
            </a:r>
            <a:r>
              <a:rPr lang="en-US" sz="1200" dirty="0"/>
              <a:t> </a:t>
            </a:r>
            <a:r>
              <a:rPr lang="en-US" sz="1200" b="1" dirty="0"/>
              <a:t>ways</a:t>
            </a:r>
            <a:r>
              <a:rPr lang="en-US" sz="1200" dirty="0"/>
              <a:t>:</a:t>
            </a:r>
          </a:p>
          <a:p>
            <a:r>
              <a:rPr lang="en-US" sz="1200" b="1" dirty="0"/>
              <a:t>(1) feminine</a:t>
            </a:r>
            <a:r>
              <a:rPr lang="en-US" sz="1200" dirty="0"/>
              <a:t> or </a:t>
            </a:r>
            <a:r>
              <a:rPr lang="en-US" sz="1200" b="1" dirty="0"/>
              <a:t>masculine</a:t>
            </a:r>
            <a:r>
              <a:rPr lang="en-US" sz="1200" dirty="0"/>
              <a:t>, (2) </a:t>
            </a:r>
            <a:r>
              <a:rPr lang="en-US" sz="1200" b="1" dirty="0"/>
              <a:t>singular</a:t>
            </a:r>
            <a:r>
              <a:rPr lang="en-US" sz="1200" dirty="0"/>
              <a:t> or </a:t>
            </a:r>
            <a:r>
              <a:rPr lang="en-US" sz="1200" b="1" dirty="0"/>
              <a:t>plural</a:t>
            </a:r>
            <a:r>
              <a:rPr lang="en-US" sz="1200" dirty="0"/>
              <a:t>, (3) </a:t>
            </a:r>
            <a:r>
              <a:rPr lang="en-US" sz="1200" b="1" dirty="0"/>
              <a:t>subject</a:t>
            </a:r>
            <a:r>
              <a:rPr lang="en-US" sz="1200" dirty="0"/>
              <a:t> or </a:t>
            </a:r>
            <a:r>
              <a:rPr lang="en-US" sz="1200" b="1" dirty="0"/>
              <a:t>object</a:t>
            </a:r>
            <a:r>
              <a:rPr lang="en-US" sz="1200" dirty="0"/>
              <a:t>.</a:t>
            </a:r>
          </a:p>
        </p:txBody>
      </p:sp>
      <p:graphicFrame>
        <p:nvGraphicFramePr>
          <p:cNvPr id="7" name="Table 6"/>
          <p:cNvGraphicFramePr>
            <a:graphicFrameLocks noGrp="1"/>
          </p:cNvGraphicFramePr>
          <p:nvPr>
            <p:extLst>
              <p:ext uri="{D42A27DB-BD31-4B8C-83A1-F6EECF244321}">
                <p14:modId xmlns:p14="http://schemas.microsoft.com/office/powerpoint/2010/main" val="2867600821"/>
              </p:ext>
            </p:extLst>
          </p:nvPr>
        </p:nvGraphicFramePr>
        <p:xfrm>
          <a:off x="6540500" y="2236232"/>
          <a:ext cx="2333625" cy="1168400"/>
        </p:xfrm>
        <a:graphic>
          <a:graphicData uri="http://schemas.openxmlformats.org/drawingml/2006/table">
            <a:tbl>
              <a:tblPr firstRow="1" bandRow="1">
                <a:tableStyleId>{5940675A-B579-460E-94D1-54222C63F5DA}</a:tableStyleId>
              </a:tblPr>
              <a:tblGrid>
                <a:gridCol w="777875">
                  <a:extLst>
                    <a:ext uri="{9D8B030D-6E8A-4147-A177-3AD203B41FA5}">
                      <a16:colId xmlns:a16="http://schemas.microsoft.com/office/drawing/2014/main" val="20000"/>
                    </a:ext>
                  </a:extLst>
                </a:gridCol>
                <a:gridCol w="777875">
                  <a:extLst>
                    <a:ext uri="{9D8B030D-6E8A-4147-A177-3AD203B41FA5}">
                      <a16:colId xmlns:a16="http://schemas.microsoft.com/office/drawing/2014/main" val="20001"/>
                    </a:ext>
                  </a:extLst>
                </a:gridCol>
                <a:gridCol w="777875">
                  <a:extLst>
                    <a:ext uri="{9D8B030D-6E8A-4147-A177-3AD203B41FA5}">
                      <a16:colId xmlns:a16="http://schemas.microsoft.com/office/drawing/2014/main" val="20002"/>
                    </a:ext>
                  </a:extLst>
                </a:gridCol>
              </a:tblGrid>
              <a:tr h="370840">
                <a:tc>
                  <a:txBody>
                    <a:bodyPr/>
                    <a:lstStyle/>
                    <a:p>
                      <a:r>
                        <a:rPr lang="en-US" sz="1100" dirty="0"/>
                        <a:t>‘a’ nouns (feminine)</a:t>
                      </a:r>
                    </a:p>
                  </a:txBody>
                  <a:tcPr>
                    <a:solidFill>
                      <a:srgbClr val="F2F2F2"/>
                    </a:solidFill>
                  </a:tcPr>
                </a:tc>
                <a:tc>
                  <a:txBody>
                    <a:bodyPr/>
                    <a:lstStyle/>
                    <a:p>
                      <a:r>
                        <a:rPr lang="en-US" sz="1100" dirty="0"/>
                        <a:t>singular</a:t>
                      </a:r>
                    </a:p>
                  </a:txBody>
                  <a:tcPr>
                    <a:solidFill>
                      <a:srgbClr val="F2F2F2"/>
                    </a:solidFill>
                  </a:tcPr>
                </a:tc>
                <a:tc>
                  <a:txBody>
                    <a:bodyPr/>
                    <a:lstStyle/>
                    <a:p>
                      <a:r>
                        <a:rPr lang="en-US" sz="1100" dirty="0"/>
                        <a:t>plural</a:t>
                      </a:r>
                    </a:p>
                  </a:txBody>
                  <a:tcPr>
                    <a:solidFill>
                      <a:srgbClr val="F2F2F2"/>
                    </a:solidFill>
                  </a:tcPr>
                </a:tc>
                <a:extLst>
                  <a:ext uri="{0D108BD9-81ED-4DB2-BD59-A6C34878D82A}">
                    <a16:rowId xmlns:a16="http://schemas.microsoft.com/office/drawing/2014/main" val="10000"/>
                  </a:ext>
                </a:extLst>
              </a:tr>
              <a:tr h="370840">
                <a:tc>
                  <a:txBody>
                    <a:bodyPr/>
                    <a:lstStyle/>
                    <a:p>
                      <a:r>
                        <a:rPr lang="en-US" sz="1100" dirty="0"/>
                        <a:t>subject</a:t>
                      </a:r>
                    </a:p>
                  </a:txBody>
                  <a:tcPr>
                    <a:solidFill>
                      <a:srgbClr val="F2F2F2"/>
                    </a:solidFill>
                  </a:tcPr>
                </a:tc>
                <a:tc>
                  <a:txBody>
                    <a:bodyPr/>
                    <a:lstStyle/>
                    <a:p>
                      <a:pPr algn="ctr"/>
                      <a:r>
                        <a:rPr lang="en-US" sz="1600" b="1" dirty="0"/>
                        <a:t>a</a:t>
                      </a:r>
                    </a:p>
                  </a:txBody>
                  <a:tcPr>
                    <a:solidFill>
                      <a:srgbClr val="FFFFFF"/>
                    </a:solidFill>
                  </a:tcPr>
                </a:tc>
                <a:tc>
                  <a:txBody>
                    <a:bodyPr/>
                    <a:lstStyle/>
                    <a:p>
                      <a:pPr algn="ctr"/>
                      <a:r>
                        <a:rPr lang="en-US" sz="1600" b="1" dirty="0" err="1"/>
                        <a:t>ae</a:t>
                      </a:r>
                      <a:endParaRPr lang="en-US" sz="1600" b="1" dirty="0"/>
                    </a:p>
                  </a:txBody>
                  <a:tcPr>
                    <a:solidFill>
                      <a:srgbClr val="FFFFFF"/>
                    </a:solidFill>
                  </a:tcPr>
                </a:tc>
                <a:extLst>
                  <a:ext uri="{0D108BD9-81ED-4DB2-BD59-A6C34878D82A}">
                    <a16:rowId xmlns:a16="http://schemas.microsoft.com/office/drawing/2014/main" val="10001"/>
                  </a:ext>
                </a:extLst>
              </a:tr>
              <a:tr h="370840">
                <a:tc>
                  <a:txBody>
                    <a:bodyPr/>
                    <a:lstStyle/>
                    <a:p>
                      <a:r>
                        <a:rPr lang="en-US" sz="1100" dirty="0"/>
                        <a:t>object</a:t>
                      </a:r>
                    </a:p>
                  </a:txBody>
                  <a:tcPr>
                    <a:solidFill>
                      <a:srgbClr val="F2F2F2"/>
                    </a:solidFill>
                  </a:tcPr>
                </a:tc>
                <a:tc>
                  <a:txBody>
                    <a:bodyPr/>
                    <a:lstStyle/>
                    <a:p>
                      <a:pPr algn="ctr"/>
                      <a:r>
                        <a:rPr lang="en-US" sz="1600" b="1" dirty="0"/>
                        <a:t>am</a:t>
                      </a:r>
                    </a:p>
                  </a:txBody>
                  <a:tcPr>
                    <a:solidFill>
                      <a:srgbClr val="FFFFFF"/>
                    </a:solidFill>
                  </a:tcPr>
                </a:tc>
                <a:tc>
                  <a:txBody>
                    <a:bodyPr/>
                    <a:lstStyle/>
                    <a:p>
                      <a:pPr algn="ctr"/>
                      <a:r>
                        <a:rPr lang="en-US" sz="1600" b="1" dirty="0"/>
                        <a:t>as</a:t>
                      </a:r>
                    </a:p>
                  </a:txBody>
                  <a:tcPr>
                    <a:solidFill>
                      <a:srgbClr val="FFFFFF"/>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65776161"/>
              </p:ext>
            </p:extLst>
          </p:nvPr>
        </p:nvGraphicFramePr>
        <p:xfrm>
          <a:off x="6540500" y="904875"/>
          <a:ext cx="2333625" cy="1305560"/>
        </p:xfrm>
        <a:graphic>
          <a:graphicData uri="http://schemas.openxmlformats.org/drawingml/2006/table">
            <a:tbl>
              <a:tblPr firstRow="1" bandRow="1">
                <a:tableStyleId>{5940675A-B579-460E-94D1-54222C63F5DA}</a:tableStyleId>
              </a:tblPr>
              <a:tblGrid>
                <a:gridCol w="777875">
                  <a:extLst>
                    <a:ext uri="{9D8B030D-6E8A-4147-A177-3AD203B41FA5}">
                      <a16:colId xmlns:a16="http://schemas.microsoft.com/office/drawing/2014/main" val="20000"/>
                    </a:ext>
                  </a:extLst>
                </a:gridCol>
                <a:gridCol w="777875">
                  <a:extLst>
                    <a:ext uri="{9D8B030D-6E8A-4147-A177-3AD203B41FA5}">
                      <a16:colId xmlns:a16="http://schemas.microsoft.com/office/drawing/2014/main" val="20001"/>
                    </a:ext>
                  </a:extLst>
                </a:gridCol>
                <a:gridCol w="777875">
                  <a:extLst>
                    <a:ext uri="{9D8B030D-6E8A-4147-A177-3AD203B41FA5}">
                      <a16:colId xmlns:a16="http://schemas.microsoft.com/office/drawing/2014/main" val="20002"/>
                    </a:ext>
                  </a:extLst>
                </a:gridCol>
              </a:tblGrid>
              <a:tr h="370840">
                <a:tc>
                  <a:txBody>
                    <a:bodyPr/>
                    <a:lstStyle/>
                    <a:p>
                      <a:r>
                        <a:rPr lang="en-US" sz="1100" dirty="0"/>
                        <a:t>‘us’ nouns </a:t>
                      </a:r>
                      <a:r>
                        <a:rPr lang="en-US" sz="1000" dirty="0"/>
                        <a:t>(masculine)</a:t>
                      </a:r>
                    </a:p>
                  </a:txBody>
                  <a:tcPr>
                    <a:solidFill>
                      <a:schemeClr val="bg1">
                        <a:lumMod val="95000"/>
                      </a:schemeClr>
                    </a:solidFill>
                  </a:tcPr>
                </a:tc>
                <a:tc>
                  <a:txBody>
                    <a:bodyPr/>
                    <a:lstStyle/>
                    <a:p>
                      <a:r>
                        <a:rPr lang="en-US" sz="1100" dirty="0"/>
                        <a:t>singular</a:t>
                      </a:r>
                    </a:p>
                  </a:txBody>
                  <a:tcPr>
                    <a:solidFill>
                      <a:srgbClr val="F2F2F2"/>
                    </a:solidFill>
                  </a:tcPr>
                </a:tc>
                <a:tc>
                  <a:txBody>
                    <a:bodyPr/>
                    <a:lstStyle/>
                    <a:p>
                      <a:r>
                        <a:rPr lang="en-US" sz="1100" dirty="0"/>
                        <a:t>plural</a:t>
                      </a:r>
                    </a:p>
                  </a:txBody>
                  <a:tcPr>
                    <a:solidFill>
                      <a:srgbClr val="F2F2F2"/>
                    </a:solidFill>
                  </a:tcPr>
                </a:tc>
                <a:extLst>
                  <a:ext uri="{0D108BD9-81ED-4DB2-BD59-A6C34878D82A}">
                    <a16:rowId xmlns:a16="http://schemas.microsoft.com/office/drawing/2014/main" val="10000"/>
                  </a:ext>
                </a:extLst>
              </a:tr>
              <a:tr h="370840">
                <a:tc>
                  <a:txBody>
                    <a:bodyPr/>
                    <a:lstStyle/>
                    <a:p>
                      <a:r>
                        <a:rPr lang="en-US" sz="1100" dirty="0"/>
                        <a:t>subject</a:t>
                      </a:r>
                    </a:p>
                  </a:txBody>
                  <a:tcPr>
                    <a:solidFill>
                      <a:schemeClr val="bg1">
                        <a:lumMod val="95000"/>
                      </a:schemeClr>
                    </a:solidFill>
                  </a:tcPr>
                </a:tc>
                <a:tc>
                  <a:txBody>
                    <a:bodyPr/>
                    <a:lstStyle/>
                    <a:p>
                      <a:pPr algn="ctr"/>
                      <a:r>
                        <a:rPr lang="en-US" sz="1600" b="1" dirty="0"/>
                        <a:t>us</a:t>
                      </a:r>
                    </a:p>
                  </a:txBody>
                  <a:tcPr>
                    <a:solidFill>
                      <a:srgbClr val="FFFFFF"/>
                    </a:solidFill>
                  </a:tcPr>
                </a:tc>
                <a:tc>
                  <a:txBody>
                    <a:bodyPr/>
                    <a:lstStyle/>
                    <a:p>
                      <a:pPr algn="ctr"/>
                      <a:r>
                        <a:rPr lang="en-US" sz="1600" b="1" dirty="0" err="1"/>
                        <a:t>i</a:t>
                      </a:r>
                      <a:endParaRPr lang="en-US" sz="1600" b="1" dirty="0"/>
                    </a:p>
                  </a:txBody>
                  <a:tcPr>
                    <a:solidFill>
                      <a:srgbClr val="FFFFFF"/>
                    </a:solidFill>
                  </a:tcPr>
                </a:tc>
                <a:extLst>
                  <a:ext uri="{0D108BD9-81ED-4DB2-BD59-A6C34878D82A}">
                    <a16:rowId xmlns:a16="http://schemas.microsoft.com/office/drawing/2014/main" val="10001"/>
                  </a:ext>
                </a:extLst>
              </a:tr>
              <a:tr h="370840">
                <a:tc>
                  <a:txBody>
                    <a:bodyPr/>
                    <a:lstStyle/>
                    <a:p>
                      <a:r>
                        <a:rPr lang="en-US" sz="1100" dirty="0"/>
                        <a:t>object</a:t>
                      </a:r>
                    </a:p>
                  </a:txBody>
                  <a:tcPr>
                    <a:solidFill>
                      <a:schemeClr val="bg1">
                        <a:lumMod val="95000"/>
                      </a:schemeClr>
                    </a:solidFill>
                  </a:tcPr>
                </a:tc>
                <a:tc>
                  <a:txBody>
                    <a:bodyPr/>
                    <a:lstStyle/>
                    <a:p>
                      <a:pPr algn="ctr"/>
                      <a:r>
                        <a:rPr lang="en-US" sz="1600" b="1" dirty="0"/>
                        <a:t>um</a:t>
                      </a:r>
                    </a:p>
                  </a:txBody>
                  <a:tcPr>
                    <a:solidFill>
                      <a:srgbClr val="FFFFFF"/>
                    </a:solidFill>
                  </a:tcPr>
                </a:tc>
                <a:tc>
                  <a:txBody>
                    <a:bodyPr/>
                    <a:lstStyle/>
                    <a:p>
                      <a:pPr algn="ctr"/>
                      <a:r>
                        <a:rPr lang="en-US" sz="1600" b="1" dirty="0" err="1"/>
                        <a:t>os</a:t>
                      </a:r>
                      <a:endParaRPr lang="en-US" sz="1600" b="1" dirty="0"/>
                    </a:p>
                  </a:txBody>
                  <a:tcPr>
                    <a:solidFill>
                      <a:srgbClr val="FFFFFF"/>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68982459"/>
              </p:ext>
            </p:extLst>
          </p:nvPr>
        </p:nvGraphicFramePr>
        <p:xfrm>
          <a:off x="6540499" y="3651250"/>
          <a:ext cx="2333626" cy="2682240"/>
        </p:xfrm>
        <a:graphic>
          <a:graphicData uri="http://schemas.openxmlformats.org/drawingml/2006/table">
            <a:tbl>
              <a:tblPr firstRow="1" bandRow="1">
                <a:tableStyleId>{5940675A-B579-460E-94D1-54222C63F5DA}</a:tableStyleId>
              </a:tblPr>
              <a:tblGrid>
                <a:gridCol w="1444626">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tblGrid>
              <a:tr h="370840">
                <a:tc>
                  <a:txBody>
                    <a:bodyPr/>
                    <a:lstStyle/>
                    <a:p>
                      <a:r>
                        <a:rPr lang="en-US" sz="1200" dirty="0" err="1"/>
                        <a:t>bellus</a:t>
                      </a:r>
                      <a:r>
                        <a:rPr lang="en-US" sz="1200" dirty="0"/>
                        <a:t>/</a:t>
                      </a:r>
                      <a:r>
                        <a:rPr lang="en-US" sz="1200" dirty="0" err="1"/>
                        <a:t>bella</a:t>
                      </a:r>
                      <a:endParaRPr lang="en-US" sz="1200" dirty="0"/>
                    </a:p>
                  </a:txBody>
                  <a:tcPr>
                    <a:solidFill>
                      <a:schemeClr val="bg1"/>
                    </a:solidFill>
                  </a:tcPr>
                </a:tc>
                <a:tc>
                  <a:txBody>
                    <a:bodyPr/>
                    <a:lstStyle/>
                    <a:p>
                      <a:r>
                        <a:rPr lang="en-US" sz="1200" dirty="0"/>
                        <a:t>handsome/beautiful</a:t>
                      </a:r>
                    </a:p>
                  </a:txBody>
                  <a:tcPr>
                    <a:solidFill>
                      <a:schemeClr val="bg1"/>
                    </a:solidFill>
                  </a:tcPr>
                </a:tc>
                <a:extLst>
                  <a:ext uri="{0D108BD9-81ED-4DB2-BD59-A6C34878D82A}">
                    <a16:rowId xmlns:a16="http://schemas.microsoft.com/office/drawing/2014/main" val="10000"/>
                  </a:ext>
                </a:extLst>
              </a:tr>
              <a:tr h="370840">
                <a:tc>
                  <a:txBody>
                    <a:bodyPr/>
                    <a:lstStyle/>
                    <a:p>
                      <a:r>
                        <a:rPr lang="en-US" sz="1200" dirty="0"/>
                        <a:t>bonus/bona</a:t>
                      </a:r>
                    </a:p>
                  </a:txBody>
                  <a:tcPr>
                    <a:solidFill>
                      <a:schemeClr val="bg1"/>
                    </a:solidFill>
                  </a:tcPr>
                </a:tc>
                <a:tc>
                  <a:txBody>
                    <a:bodyPr/>
                    <a:lstStyle/>
                    <a:p>
                      <a:r>
                        <a:rPr lang="en-US" sz="1200" dirty="0"/>
                        <a:t>good</a:t>
                      </a:r>
                    </a:p>
                  </a:txBody>
                  <a:tcPr>
                    <a:solidFill>
                      <a:schemeClr val="bg1"/>
                    </a:solidFill>
                  </a:tcPr>
                </a:tc>
                <a:extLst>
                  <a:ext uri="{0D108BD9-81ED-4DB2-BD59-A6C34878D82A}">
                    <a16:rowId xmlns:a16="http://schemas.microsoft.com/office/drawing/2014/main" val="10001"/>
                  </a:ext>
                </a:extLst>
              </a:tr>
              <a:tr h="370840">
                <a:tc>
                  <a:txBody>
                    <a:bodyPr/>
                    <a:lstStyle/>
                    <a:p>
                      <a:r>
                        <a:rPr lang="en-US" sz="1200" dirty="0" err="1"/>
                        <a:t>frigidus</a:t>
                      </a:r>
                      <a:r>
                        <a:rPr lang="en-US" sz="1200" dirty="0"/>
                        <a:t>/</a:t>
                      </a:r>
                      <a:r>
                        <a:rPr lang="en-US" sz="1200" dirty="0" err="1"/>
                        <a:t>frigida</a:t>
                      </a:r>
                      <a:endParaRPr lang="en-US" sz="1200" dirty="0"/>
                    </a:p>
                  </a:txBody>
                  <a:tcPr>
                    <a:solidFill>
                      <a:schemeClr val="bg1"/>
                    </a:solidFill>
                  </a:tcPr>
                </a:tc>
                <a:tc>
                  <a:txBody>
                    <a:bodyPr/>
                    <a:lstStyle/>
                    <a:p>
                      <a:r>
                        <a:rPr lang="en-US" sz="1200" dirty="0"/>
                        <a:t>cold</a:t>
                      </a:r>
                    </a:p>
                  </a:txBody>
                  <a:tcPr>
                    <a:solidFill>
                      <a:schemeClr val="bg1"/>
                    </a:solidFill>
                  </a:tcPr>
                </a:tc>
                <a:extLst>
                  <a:ext uri="{0D108BD9-81ED-4DB2-BD59-A6C34878D82A}">
                    <a16:rowId xmlns:a16="http://schemas.microsoft.com/office/drawing/2014/main" val="10002"/>
                  </a:ext>
                </a:extLst>
              </a:tr>
              <a:tr h="370840">
                <a:tc>
                  <a:txBody>
                    <a:bodyPr/>
                    <a:lstStyle/>
                    <a:p>
                      <a:r>
                        <a:rPr lang="en-US" sz="1200" dirty="0" err="1"/>
                        <a:t>mirus</a:t>
                      </a:r>
                      <a:r>
                        <a:rPr lang="en-US" sz="1200" dirty="0"/>
                        <a:t>/</a:t>
                      </a:r>
                      <a:r>
                        <a:rPr lang="en-US" sz="1200" dirty="0" err="1"/>
                        <a:t>mira</a:t>
                      </a:r>
                      <a:endParaRPr lang="en-US" sz="1200" dirty="0"/>
                    </a:p>
                  </a:txBody>
                  <a:tcPr>
                    <a:solidFill>
                      <a:schemeClr val="bg1"/>
                    </a:solidFill>
                  </a:tcPr>
                </a:tc>
                <a:tc>
                  <a:txBody>
                    <a:bodyPr/>
                    <a:lstStyle/>
                    <a:p>
                      <a:r>
                        <a:rPr lang="en-US" sz="1200" dirty="0"/>
                        <a:t>amazing</a:t>
                      </a:r>
                    </a:p>
                  </a:txBody>
                  <a:tcPr>
                    <a:solidFill>
                      <a:schemeClr val="bg1"/>
                    </a:solidFill>
                  </a:tcPr>
                </a:tc>
                <a:extLst>
                  <a:ext uri="{0D108BD9-81ED-4DB2-BD59-A6C34878D82A}">
                    <a16:rowId xmlns:a16="http://schemas.microsoft.com/office/drawing/2014/main" val="10003"/>
                  </a:ext>
                </a:extLst>
              </a:tr>
              <a:tr h="370840">
                <a:tc>
                  <a:txBody>
                    <a:bodyPr/>
                    <a:lstStyle/>
                    <a:p>
                      <a:r>
                        <a:rPr lang="en-US" sz="1200" dirty="0"/>
                        <a:t>primus/prima</a:t>
                      </a:r>
                    </a:p>
                  </a:txBody>
                  <a:tcPr>
                    <a:solidFill>
                      <a:schemeClr val="bg1"/>
                    </a:solidFill>
                  </a:tcPr>
                </a:tc>
                <a:tc>
                  <a:txBody>
                    <a:bodyPr/>
                    <a:lstStyle/>
                    <a:p>
                      <a:r>
                        <a:rPr lang="en-US" sz="1200" dirty="0"/>
                        <a:t>first</a:t>
                      </a:r>
                    </a:p>
                  </a:txBody>
                  <a:tcPr>
                    <a:solidFill>
                      <a:schemeClr val="bg1"/>
                    </a:solidFill>
                  </a:tcPr>
                </a:tc>
                <a:extLst>
                  <a:ext uri="{0D108BD9-81ED-4DB2-BD59-A6C34878D82A}">
                    <a16:rowId xmlns:a16="http://schemas.microsoft.com/office/drawing/2014/main" val="10004"/>
                  </a:ext>
                </a:extLst>
              </a:tr>
              <a:tr h="370840">
                <a:tc>
                  <a:txBody>
                    <a:bodyPr/>
                    <a:lstStyle/>
                    <a:p>
                      <a:r>
                        <a:rPr lang="en-US" sz="1200" dirty="0" err="1"/>
                        <a:t>secundus</a:t>
                      </a:r>
                      <a:r>
                        <a:rPr lang="en-US" sz="1200" dirty="0"/>
                        <a:t>/</a:t>
                      </a:r>
                      <a:r>
                        <a:rPr lang="en-US" sz="1200" dirty="0" err="1"/>
                        <a:t>secunda</a:t>
                      </a:r>
                      <a:endParaRPr lang="en-US" sz="1200" dirty="0"/>
                    </a:p>
                  </a:txBody>
                  <a:tcPr>
                    <a:solidFill>
                      <a:schemeClr val="bg1"/>
                    </a:solidFill>
                  </a:tcPr>
                </a:tc>
                <a:tc>
                  <a:txBody>
                    <a:bodyPr/>
                    <a:lstStyle/>
                    <a:p>
                      <a:r>
                        <a:rPr lang="en-US" sz="1200" dirty="0"/>
                        <a:t>second</a:t>
                      </a:r>
                    </a:p>
                  </a:txBody>
                  <a:tcPr>
                    <a:solidFill>
                      <a:schemeClr val="bg1"/>
                    </a:solidFill>
                  </a:tcPr>
                </a:tc>
                <a:extLst>
                  <a:ext uri="{0D108BD9-81ED-4DB2-BD59-A6C34878D82A}">
                    <a16:rowId xmlns:a16="http://schemas.microsoft.com/office/drawing/2014/main" val="10005"/>
                  </a:ext>
                </a:extLst>
              </a:tr>
              <a:tr h="370840">
                <a:tc>
                  <a:txBody>
                    <a:bodyPr/>
                    <a:lstStyle/>
                    <a:p>
                      <a:r>
                        <a:rPr lang="en-US" sz="1200" dirty="0" err="1"/>
                        <a:t>tertius</a:t>
                      </a:r>
                      <a:r>
                        <a:rPr lang="en-US" sz="1200" dirty="0"/>
                        <a:t>/</a:t>
                      </a:r>
                      <a:r>
                        <a:rPr lang="en-US" sz="1200" dirty="0" err="1"/>
                        <a:t>tertia</a:t>
                      </a:r>
                      <a:endParaRPr lang="en-US" sz="1200" dirty="0"/>
                    </a:p>
                  </a:txBody>
                  <a:tcPr>
                    <a:solidFill>
                      <a:schemeClr val="bg1"/>
                    </a:solidFill>
                  </a:tcPr>
                </a:tc>
                <a:tc>
                  <a:txBody>
                    <a:bodyPr/>
                    <a:lstStyle/>
                    <a:p>
                      <a:r>
                        <a:rPr lang="en-US" sz="1200" dirty="0"/>
                        <a:t>third</a:t>
                      </a:r>
                    </a:p>
                  </a:txBody>
                  <a:tcPr>
                    <a:solidFill>
                      <a:schemeClr val="bg1"/>
                    </a:solidFill>
                  </a:tcPr>
                </a:tc>
                <a:extLst>
                  <a:ext uri="{0D108BD9-81ED-4DB2-BD59-A6C34878D82A}">
                    <a16:rowId xmlns:a16="http://schemas.microsoft.com/office/drawing/2014/main" val="10006"/>
                  </a:ext>
                </a:extLst>
              </a:tr>
            </a:tbl>
          </a:graphicData>
        </a:graphic>
      </p:graphicFrame>
      <p:sp>
        <p:nvSpPr>
          <p:cNvPr id="11" name="TextBox 10"/>
          <p:cNvSpPr txBox="1"/>
          <p:nvPr/>
        </p:nvSpPr>
        <p:spPr>
          <a:xfrm>
            <a:off x="6998943" y="444500"/>
            <a:ext cx="1337363" cy="369332"/>
          </a:xfrm>
          <a:prstGeom prst="rect">
            <a:avLst/>
          </a:prstGeom>
          <a:noFill/>
        </p:spPr>
        <p:txBody>
          <a:bodyPr wrap="none" rtlCol="0">
            <a:spAutoFit/>
          </a:bodyPr>
          <a:lstStyle/>
          <a:p>
            <a:r>
              <a:rPr lang="en-US" dirty="0">
                <a:solidFill>
                  <a:schemeClr val="bg1"/>
                </a:solidFill>
                <a:latin typeface="Comic Sans MS"/>
                <a:cs typeface="Comic Sans MS"/>
              </a:rPr>
              <a:t>useful info</a:t>
            </a:r>
          </a:p>
        </p:txBody>
      </p:sp>
      <p:sp>
        <p:nvSpPr>
          <p:cNvPr id="12" name="TextBox 11"/>
          <p:cNvSpPr txBox="1"/>
          <p:nvPr/>
        </p:nvSpPr>
        <p:spPr>
          <a:xfrm>
            <a:off x="51324" y="835709"/>
            <a:ext cx="6314552" cy="861774"/>
          </a:xfrm>
          <a:prstGeom prst="rect">
            <a:avLst/>
          </a:prstGeom>
          <a:noFill/>
        </p:spPr>
        <p:txBody>
          <a:bodyPr wrap="square" rtlCol="0">
            <a:spAutoFit/>
          </a:bodyPr>
          <a:lstStyle/>
          <a:p>
            <a:r>
              <a:rPr lang="en-US" sz="1400" i="1" dirty="0"/>
              <a:t>Exercise 1: Find the adjective</a:t>
            </a:r>
          </a:p>
          <a:p>
            <a:r>
              <a:rPr lang="en-US" sz="1200" dirty="0"/>
              <a:t>Can you find the right adjective from the word cloud below? Watch out, some of the words are there to fool you. The first sentence has been done to help you. Use you word lists if you are stuck on a word’s meaning.</a:t>
            </a:r>
          </a:p>
        </p:txBody>
      </p:sp>
      <p:sp>
        <p:nvSpPr>
          <p:cNvPr id="13" name="TextBox 12"/>
          <p:cNvSpPr txBox="1"/>
          <p:nvPr/>
        </p:nvSpPr>
        <p:spPr>
          <a:xfrm>
            <a:off x="79375" y="1616283"/>
            <a:ext cx="3839513" cy="798680"/>
          </a:xfrm>
          <a:prstGeom prst="rect">
            <a:avLst/>
          </a:prstGeom>
          <a:noFill/>
        </p:spPr>
        <p:txBody>
          <a:bodyPr wrap="none" rtlCol="0">
            <a:spAutoFit/>
          </a:bodyPr>
          <a:lstStyle/>
          <a:p>
            <a:pPr marL="342900" indent="-342900">
              <a:lnSpc>
                <a:spcPct val="130000"/>
              </a:lnSpc>
              <a:buAutoNum type="arabicPeriod"/>
            </a:pPr>
            <a:r>
              <a:rPr lang="en-US" dirty="0"/>
              <a:t>The queen praises the good doctor.</a:t>
            </a:r>
          </a:p>
          <a:p>
            <a:pPr>
              <a:lnSpc>
                <a:spcPct val="130000"/>
              </a:lnSpc>
            </a:pPr>
            <a:r>
              <a:rPr lang="en-US" dirty="0" err="1"/>
              <a:t>regina</a:t>
            </a:r>
            <a:r>
              <a:rPr lang="en-US" dirty="0"/>
              <a:t> </a:t>
            </a:r>
            <a:r>
              <a:rPr lang="en-US" dirty="0" err="1"/>
              <a:t>medicum</a:t>
            </a:r>
            <a:r>
              <a:rPr lang="en-US" dirty="0"/>
              <a:t> </a:t>
            </a:r>
            <a:r>
              <a:rPr lang="mr-IN" dirty="0"/>
              <a:t>……………</a:t>
            </a:r>
            <a:r>
              <a:rPr lang="en-GB" dirty="0"/>
              <a:t>  </a:t>
            </a:r>
            <a:r>
              <a:rPr lang="en-GB" dirty="0" err="1"/>
              <a:t>laudat</a:t>
            </a:r>
            <a:r>
              <a:rPr lang="en-GB" dirty="0"/>
              <a:t>.</a:t>
            </a:r>
            <a:endParaRPr lang="en-US" dirty="0"/>
          </a:p>
        </p:txBody>
      </p:sp>
      <p:sp>
        <p:nvSpPr>
          <p:cNvPr id="14" name="TextBox 13"/>
          <p:cNvSpPr txBox="1"/>
          <p:nvPr/>
        </p:nvSpPr>
        <p:spPr>
          <a:xfrm>
            <a:off x="1698625" y="2012909"/>
            <a:ext cx="1072088" cy="338554"/>
          </a:xfrm>
          <a:prstGeom prst="rect">
            <a:avLst/>
          </a:prstGeom>
          <a:noFill/>
        </p:spPr>
        <p:txBody>
          <a:bodyPr wrap="none" rtlCol="0">
            <a:spAutoFit/>
          </a:bodyPr>
          <a:lstStyle/>
          <a:p>
            <a:r>
              <a:rPr lang="en-US" sz="1600" dirty="0" err="1">
                <a:solidFill>
                  <a:schemeClr val="accent1"/>
                </a:solidFill>
                <a:latin typeface="Lucida Handwriting"/>
                <a:cs typeface="Lucida Handwriting"/>
              </a:rPr>
              <a:t>bonum</a:t>
            </a:r>
            <a:endParaRPr lang="en-US" sz="1600" dirty="0">
              <a:solidFill>
                <a:schemeClr val="accent1"/>
              </a:solidFill>
              <a:latin typeface="Lucida Handwriting"/>
              <a:cs typeface="Lucida Handwriting"/>
            </a:endParaRPr>
          </a:p>
        </p:txBody>
      </p:sp>
      <p:sp>
        <p:nvSpPr>
          <p:cNvPr id="15" name="TextBox 14"/>
          <p:cNvSpPr txBox="1"/>
          <p:nvPr/>
        </p:nvSpPr>
        <p:spPr>
          <a:xfrm>
            <a:off x="108888" y="2414963"/>
            <a:ext cx="2426845" cy="798680"/>
          </a:xfrm>
          <a:prstGeom prst="rect">
            <a:avLst/>
          </a:prstGeom>
          <a:noFill/>
        </p:spPr>
        <p:txBody>
          <a:bodyPr wrap="none" rtlCol="0">
            <a:spAutoFit/>
          </a:bodyPr>
          <a:lstStyle/>
          <a:p>
            <a:pPr>
              <a:lnSpc>
                <a:spcPct val="130000"/>
              </a:lnSpc>
            </a:pPr>
            <a:r>
              <a:rPr lang="en-US" dirty="0"/>
              <a:t>2. I love cold water.</a:t>
            </a:r>
          </a:p>
          <a:p>
            <a:pPr>
              <a:lnSpc>
                <a:spcPct val="130000"/>
              </a:lnSpc>
            </a:pPr>
            <a:r>
              <a:rPr lang="en-US" dirty="0" err="1"/>
              <a:t>aquam</a:t>
            </a:r>
            <a:r>
              <a:rPr lang="en-US" dirty="0"/>
              <a:t> </a:t>
            </a:r>
            <a:r>
              <a:rPr lang="mr-IN" dirty="0"/>
              <a:t>……………</a:t>
            </a:r>
            <a:r>
              <a:rPr lang="en-GB" dirty="0"/>
              <a:t>  </a:t>
            </a:r>
            <a:r>
              <a:rPr lang="en-GB" dirty="0" err="1"/>
              <a:t>amo</a:t>
            </a:r>
            <a:r>
              <a:rPr lang="en-GB" dirty="0"/>
              <a:t>.</a:t>
            </a:r>
            <a:endParaRPr lang="en-US" dirty="0"/>
          </a:p>
        </p:txBody>
      </p:sp>
      <p:sp>
        <p:nvSpPr>
          <p:cNvPr id="16" name="TextBox 15"/>
          <p:cNvSpPr txBox="1"/>
          <p:nvPr/>
        </p:nvSpPr>
        <p:spPr>
          <a:xfrm>
            <a:off x="108888" y="3198257"/>
            <a:ext cx="3753552" cy="798680"/>
          </a:xfrm>
          <a:prstGeom prst="rect">
            <a:avLst/>
          </a:prstGeom>
          <a:noFill/>
        </p:spPr>
        <p:txBody>
          <a:bodyPr wrap="none" rtlCol="0">
            <a:spAutoFit/>
          </a:bodyPr>
          <a:lstStyle/>
          <a:p>
            <a:pPr>
              <a:lnSpc>
                <a:spcPct val="130000"/>
              </a:lnSpc>
            </a:pPr>
            <a:r>
              <a:rPr lang="en-US" dirty="0"/>
              <a:t>3. Do you all see the beautiful horses?</a:t>
            </a:r>
          </a:p>
          <a:p>
            <a:pPr>
              <a:lnSpc>
                <a:spcPct val="130000"/>
              </a:lnSpc>
            </a:pPr>
            <a:r>
              <a:rPr lang="en-US" dirty="0" err="1"/>
              <a:t>equos</a:t>
            </a:r>
            <a:r>
              <a:rPr lang="en-US" dirty="0"/>
              <a:t> </a:t>
            </a:r>
            <a:r>
              <a:rPr lang="mr-IN" dirty="0"/>
              <a:t>……………</a:t>
            </a:r>
            <a:r>
              <a:rPr lang="en-GB" dirty="0"/>
              <a:t>  </a:t>
            </a:r>
            <a:r>
              <a:rPr lang="en-GB" dirty="0" err="1"/>
              <a:t>videtis</a:t>
            </a:r>
            <a:r>
              <a:rPr lang="en-GB" dirty="0"/>
              <a:t>?</a:t>
            </a:r>
            <a:endParaRPr lang="en-US" dirty="0"/>
          </a:p>
        </p:txBody>
      </p:sp>
      <p:sp>
        <p:nvSpPr>
          <p:cNvPr id="17" name="TextBox 16"/>
          <p:cNvSpPr txBox="1"/>
          <p:nvPr/>
        </p:nvSpPr>
        <p:spPr>
          <a:xfrm>
            <a:off x="101836" y="4012812"/>
            <a:ext cx="4008279" cy="798680"/>
          </a:xfrm>
          <a:prstGeom prst="rect">
            <a:avLst/>
          </a:prstGeom>
          <a:noFill/>
        </p:spPr>
        <p:txBody>
          <a:bodyPr wrap="none" rtlCol="0">
            <a:spAutoFit/>
          </a:bodyPr>
          <a:lstStyle/>
          <a:p>
            <a:pPr>
              <a:lnSpc>
                <a:spcPct val="130000"/>
              </a:lnSpc>
            </a:pPr>
            <a:r>
              <a:rPr lang="en-US" dirty="0"/>
              <a:t>4. The first queen has an amazing sword.</a:t>
            </a:r>
          </a:p>
          <a:p>
            <a:pPr>
              <a:lnSpc>
                <a:spcPct val="130000"/>
              </a:lnSpc>
            </a:pPr>
            <a:r>
              <a:rPr lang="en-US" dirty="0" err="1"/>
              <a:t>regina</a:t>
            </a:r>
            <a:r>
              <a:rPr lang="en-US" dirty="0"/>
              <a:t> </a:t>
            </a:r>
            <a:r>
              <a:rPr lang="mr-IN" dirty="0"/>
              <a:t>……………</a:t>
            </a:r>
            <a:r>
              <a:rPr lang="en-GB" dirty="0"/>
              <a:t>  </a:t>
            </a:r>
            <a:r>
              <a:rPr lang="en-GB" dirty="0" err="1"/>
              <a:t>gladium</a:t>
            </a:r>
            <a:r>
              <a:rPr lang="en-GB" dirty="0"/>
              <a:t> </a:t>
            </a:r>
            <a:r>
              <a:rPr lang="en-GB" dirty="0" err="1"/>
              <a:t>mirum</a:t>
            </a:r>
            <a:r>
              <a:rPr lang="en-GB" dirty="0"/>
              <a:t> </a:t>
            </a:r>
            <a:r>
              <a:rPr lang="en-GB" dirty="0" err="1"/>
              <a:t>habet</a:t>
            </a:r>
            <a:r>
              <a:rPr lang="en-GB" dirty="0"/>
              <a:t>.</a:t>
            </a:r>
            <a:endParaRPr lang="en-US" dirty="0"/>
          </a:p>
        </p:txBody>
      </p:sp>
      <p:sp>
        <p:nvSpPr>
          <p:cNvPr id="18" name="TextBox 17"/>
          <p:cNvSpPr txBox="1"/>
          <p:nvPr/>
        </p:nvSpPr>
        <p:spPr>
          <a:xfrm>
            <a:off x="117711" y="4843242"/>
            <a:ext cx="2510010" cy="798680"/>
          </a:xfrm>
          <a:prstGeom prst="rect">
            <a:avLst/>
          </a:prstGeom>
          <a:noFill/>
        </p:spPr>
        <p:txBody>
          <a:bodyPr wrap="none" rtlCol="0">
            <a:spAutoFit/>
          </a:bodyPr>
          <a:lstStyle/>
          <a:p>
            <a:pPr>
              <a:lnSpc>
                <a:spcPct val="130000"/>
              </a:lnSpc>
            </a:pPr>
            <a:r>
              <a:rPr lang="en-US" dirty="0"/>
              <a:t>5. The stars are amazing.</a:t>
            </a:r>
          </a:p>
          <a:p>
            <a:pPr>
              <a:lnSpc>
                <a:spcPct val="130000"/>
              </a:lnSpc>
            </a:pPr>
            <a:r>
              <a:rPr lang="en-US" dirty="0" err="1"/>
              <a:t>stellae</a:t>
            </a:r>
            <a:r>
              <a:rPr lang="en-US" dirty="0"/>
              <a:t> </a:t>
            </a:r>
            <a:r>
              <a:rPr lang="mr-IN" dirty="0"/>
              <a:t>……………</a:t>
            </a:r>
            <a:r>
              <a:rPr lang="en-GB" dirty="0"/>
              <a:t>  </a:t>
            </a:r>
            <a:r>
              <a:rPr lang="en-GB" dirty="0" err="1"/>
              <a:t>sunt</a:t>
            </a:r>
            <a:r>
              <a:rPr lang="en-GB" dirty="0"/>
              <a:t>.</a:t>
            </a:r>
            <a:endParaRPr lang="en-US" dirty="0"/>
          </a:p>
        </p:txBody>
      </p:sp>
      <p:sp>
        <p:nvSpPr>
          <p:cNvPr id="19" name="TextBox 18"/>
          <p:cNvSpPr txBox="1"/>
          <p:nvPr/>
        </p:nvSpPr>
        <p:spPr>
          <a:xfrm>
            <a:off x="124671" y="5657462"/>
            <a:ext cx="4437258" cy="798680"/>
          </a:xfrm>
          <a:prstGeom prst="rect">
            <a:avLst/>
          </a:prstGeom>
          <a:noFill/>
        </p:spPr>
        <p:txBody>
          <a:bodyPr wrap="none" rtlCol="0">
            <a:spAutoFit/>
          </a:bodyPr>
          <a:lstStyle/>
          <a:p>
            <a:pPr>
              <a:lnSpc>
                <a:spcPct val="130000"/>
              </a:lnSpc>
            </a:pPr>
            <a:r>
              <a:rPr lang="en-US" dirty="0"/>
              <a:t>6. The good horses praise the amazing stars.</a:t>
            </a:r>
          </a:p>
          <a:p>
            <a:pPr>
              <a:lnSpc>
                <a:spcPct val="130000"/>
              </a:lnSpc>
            </a:pPr>
            <a:r>
              <a:rPr lang="en-US" dirty="0" err="1"/>
              <a:t>equi</a:t>
            </a:r>
            <a:r>
              <a:rPr lang="mr-IN" dirty="0"/>
              <a:t>……………</a:t>
            </a:r>
            <a:r>
              <a:rPr lang="en-US" dirty="0"/>
              <a:t> </a:t>
            </a:r>
            <a:r>
              <a:rPr lang="en-US" dirty="0" err="1"/>
              <a:t>stellas</a:t>
            </a:r>
            <a:r>
              <a:rPr lang="en-US" dirty="0"/>
              <a:t> </a:t>
            </a:r>
            <a:r>
              <a:rPr lang="mr-IN" dirty="0"/>
              <a:t>……………</a:t>
            </a:r>
            <a:r>
              <a:rPr lang="en-GB" dirty="0"/>
              <a:t>  </a:t>
            </a:r>
            <a:r>
              <a:rPr lang="en-GB" dirty="0" err="1"/>
              <a:t>laudant</a:t>
            </a:r>
            <a:r>
              <a:rPr lang="en-GB" dirty="0"/>
              <a:t>.</a:t>
            </a:r>
            <a:endParaRPr lang="en-US" dirty="0"/>
          </a:p>
        </p:txBody>
      </p:sp>
      <p:sp>
        <p:nvSpPr>
          <p:cNvPr id="20" name="Cloud 19"/>
          <p:cNvSpPr/>
          <p:nvPr/>
        </p:nvSpPr>
        <p:spPr>
          <a:xfrm rot="16200000">
            <a:off x="2823522" y="2665554"/>
            <a:ext cx="4605913" cy="2254977"/>
          </a:xfrm>
          <a:prstGeom prst="cloud">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373677" y="1843632"/>
            <a:ext cx="1072088" cy="338554"/>
          </a:xfrm>
          <a:prstGeom prst="rect">
            <a:avLst/>
          </a:prstGeom>
          <a:noFill/>
        </p:spPr>
        <p:txBody>
          <a:bodyPr wrap="none" rtlCol="0">
            <a:spAutoFit/>
          </a:bodyPr>
          <a:lstStyle/>
          <a:p>
            <a:r>
              <a:rPr lang="en-US" sz="1600" strike="sngStrike" dirty="0" err="1">
                <a:latin typeface="Lucida Handwriting"/>
                <a:cs typeface="Lucida Handwriting"/>
              </a:rPr>
              <a:t>bonum</a:t>
            </a:r>
            <a:endParaRPr lang="en-US" sz="1600" strike="sngStrike" dirty="0">
              <a:latin typeface="Lucida Handwriting"/>
              <a:cs typeface="Lucida Handwriting"/>
            </a:endParaRPr>
          </a:p>
        </p:txBody>
      </p:sp>
      <p:sp>
        <p:nvSpPr>
          <p:cNvPr id="22" name="TextBox 21"/>
          <p:cNvSpPr txBox="1"/>
          <p:nvPr/>
        </p:nvSpPr>
        <p:spPr>
          <a:xfrm rot="4326190">
            <a:off x="5147828" y="3420536"/>
            <a:ext cx="1302921" cy="338554"/>
          </a:xfrm>
          <a:prstGeom prst="rect">
            <a:avLst/>
          </a:prstGeom>
          <a:noFill/>
        </p:spPr>
        <p:txBody>
          <a:bodyPr wrap="none" rtlCol="0">
            <a:spAutoFit/>
          </a:bodyPr>
          <a:lstStyle/>
          <a:p>
            <a:r>
              <a:rPr lang="en-US" sz="1600" dirty="0" err="1">
                <a:latin typeface="Lucida Handwriting"/>
                <a:cs typeface="Lucida Handwriting"/>
              </a:rPr>
              <a:t>frigidam</a:t>
            </a:r>
            <a:endParaRPr lang="en-US" sz="1600" dirty="0">
              <a:latin typeface="Lucida Handwriting"/>
              <a:cs typeface="Lucida Handwriting"/>
            </a:endParaRPr>
          </a:p>
        </p:txBody>
      </p:sp>
      <p:sp>
        <p:nvSpPr>
          <p:cNvPr id="23" name="TextBox 22"/>
          <p:cNvSpPr txBox="1"/>
          <p:nvPr/>
        </p:nvSpPr>
        <p:spPr>
          <a:xfrm>
            <a:off x="4532630" y="4855554"/>
            <a:ext cx="905376" cy="338554"/>
          </a:xfrm>
          <a:prstGeom prst="rect">
            <a:avLst/>
          </a:prstGeom>
          <a:noFill/>
        </p:spPr>
        <p:txBody>
          <a:bodyPr wrap="none" rtlCol="0">
            <a:spAutoFit/>
          </a:bodyPr>
          <a:lstStyle/>
          <a:p>
            <a:r>
              <a:rPr lang="en-US" sz="1600" dirty="0" err="1">
                <a:latin typeface="Lucida Handwriting"/>
                <a:cs typeface="Lucida Handwriting"/>
              </a:rPr>
              <a:t>bellos</a:t>
            </a:r>
            <a:endParaRPr lang="en-US" sz="1600" dirty="0">
              <a:latin typeface="Lucida Handwriting"/>
              <a:cs typeface="Lucida Handwriting"/>
            </a:endParaRPr>
          </a:p>
        </p:txBody>
      </p:sp>
      <p:sp>
        <p:nvSpPr>
          <p:cNvPr id="24" name="TextBox 23"/>
          <p:cNvSpPr txBox="1"/>
          <p:nvPr/>
        </p:nvSpPr>
        <p:spPr>
          <a:xfrm rot="19187738">
            <a:off x="4104864" y="2911737"/>
            <a:ext cx="969496" cy="338554"/>
          </a:xfrm>
          <a:prstGeom prst="rect">
            <a:avLst/>
          </a:prstGeom>
          <a:noFill/>
        </p:spPr>
        <p:txBody>
          <a:bodyPr wrap="none" rtlCol="0">
            <a:spAutoFit/>
          </a:bodyPr>
          <a:lstStyle/>
          <a:p>
            <a:r>
              <a:rPr lang="en-US" sz="1600" dirty="0">
                <a:latin typeface="Lucida Handwriting"/>
                <a:cs typeface="Lucida Handwriting"/>
              </a:rPr>
              <a:t>prima</a:t>
            </a:r>
          </a:p>
        </p:txBody>
      </p:sp>
      <p:sp>
        <p:nvSpPr>
          <p:cNvPr id="25" name="TextBox 24"/>
          <p:cNvSpPr txBox="1"/>
          <p:nvPr/>
        </p:nvSpPr>
        <p:spPr>
          <a:xfrm rot="1358475">
            <a:off x="4912753" y="2286114"/>
            <a:ext cx="969496" cy="338554"/>
          </a:xfrm>
          <a:prstGeom prst="rect">
            <a:avLst/>
          </a:prstGeom>
          <a:noFill/>
        </p:spPr>
        <p:txBody>
          <a:bodyPr wrap="none" rtlCol="0">
            <a:spAutoFit/>
          </a:bodyPr>
          <a:lstStyle/>
          <a:p>
            <a:r>
              <a:rPr lang="en-US" sz="1600" dirty="0" err="1">
                <a:latin typeface="Lucida Handwriting"/>
                <a:cs typeface="Lucida Handwriting"/>
              </a:rPr>
              <a:t>mirae</a:t>
            </a:r>
            <a:endParaRPr lang="en-US" sz="1600" dirty="0">
              <a:latin typeface="Lucida Handwriting"/>
              <a:cs typeface="Lucida Handwriting"/>
            </a:endParaRPr>
          </a:p>
        </p:txBody>
      </p:sp>
      <p:sp>
        <p:nvSpPr>
          <p:cNvPr id="26" name="TextBox 25"/>
          <p:cNvSpPr txBox="1"/>
          <p:nvPr/>
        </p:nvSpPr>
        <p:spPr>
          <a:xfrm rot="16437247">
            <a:off x="4043980" y="3855598"/>
            <a:ext cx="789960" cy="338554"/>
          </a:xfrm>
          <a:prstGeom prst="rect">
            <a:avLst/>
          </a:prstGeom>
          <a:noFill/>
        </p:spPr>
        <p:txBody>
          <a:bodyPr wrap="none" rtlCol="0">
            <a:spAutoFit/>
          </a:bodyPr>
          <a:lstStyle/>
          <a:p>
            <a:r>
              <a:rPr lang="en-US" sz="1600" dirty="0" err="1">
                <a:latin typeface="Lucida Handwriting"/>
                <a:cs typeface="Lucida Handwriting"/>
              </a:rPr>
              <a:t>boni</a:t>
            </a:r>
            <a:endParaRPr lang="en-US" sz="1600" dirty="0">
              <a:latin typeface="Lucida Handwriting"/>
              <a:cs typeface="Lucida Handwriting"/>
            </a:endParaRPr>
          </a:p>
        </p:txBody>
      </p:sp>
      <p:sp>
        <p:nvSpPr>
          <p:cNvPr id="27" name="TextBox 26"/>
          <p:cNvSpPr txBox="1"/>
          <p:nvPr/>
        </p:nvSpPr>
        <p:spPr>
          <a:xfrm rot="1681001">
            <a:off x="4666372" y="3693116"/>
            <a:ext cx="931024" cy="338554"/>
          </a:xfrm>
          <a:prstGeom prst="rect">
            <a:avLst/>
          </a:prstGeom>
          <a:noFill/>
        </p:spPr>
        <p:txBody>
          <a:bodyPr wrap="none" rtlCol="0">
            <a:spAutoFit/>
          </a:bodyPr>
          <a:lstStyle/>
          <a:p>
            <a:r>
              <a:rPr lang="en-US" sz="1600" dirty="0" err="1">
                <a:latin typeface="Lucida Handwriting"/>
                <a:cs typeface="Lucida Handwriting"/>
              </a:rPr>
              <a:t>miras</a:t>
            </a:r>
            <a:endParaRPr lang="en-US" sz="1600" dirty="0">
              <a:latin typeface="Lucida Handwriting"/>
              <a:cs typeface="Lucida Handwriting"/>
            </a:endParaRPr>
          </a:p>
        </p:txBody>
      </p:sp>
      <p:sp>
        <p:nvSpPr>
          <p:cNvPr id="28" name="TextBox 27"/>
          <p:cNvSpPr txBox="1"/>
          <p:nvPr/>
        </p:nvSpPr>
        <p:spPr>
          <a:xfrm>
            <a:off x="3946519" y="2383382"/>
            <a:ext cx="1174681" cy="338554"/>
          </a:xfrm>
          <a:prstGeom prst="rect">
            <a:avLst/>
          </a:prstGeom>
          <a:noFill/>
        </p:spPr>
        <p:txBody>
          <a:bodyPr wrap="none" rtlCol="0">
            <a:spAutoFit/>
          </a:bodyPr>
          <a:lstStyle/>
          <a:p>
            <a:r>
              <a:rPr lang="en-US" sz="1600" dirty="0" err="1">
                <a:latin typeface="Lucida Handwriting"/>
                <a:cs typeface="Lucida Handwriting"/>
              </a:rPr>
              <a:t>frigidus</a:t>
            </a:r>
            <a:endParaRPr lang="en-US" sz="1600" dirty="0">
              <a:latin typeface="Lucida Handwriting"/>
              <a:cs typeface="Lucida Handwriting"/>
            </a:endParaRPr>
          </a:p>
        </p:txBody>
      </p:sp>
      <p:sp>
        <p:nvSpPr>
          <p:cNvPr id="29" name="TextBox 28"/>
          <p:cNvSpPr txBox="1"/>
          <p:nvPr/>
        </p:nvSpPr>
        <p:spPr>
          <a:xfrm>
            <a:off x="4668512" y="3198257"/>
            <a:ext cx="918200" cy="338554"/>
          </a:xfrm>
          <a:prstGeom prst="rect">
            <a:avLst/>
          </a:prstGeom>
          <a:noFill/>
        </p:spPr>
        <p:txBody>
          <a:bodyPr wrap="none" rtlCol="0">
            <a:spAutoFit/>
          </a:bodyPr>
          <a:lstStyle/>
          <a:p>
            <a:r>
              <a:rPr lang="en-US" sz="1600" dirty="0" err="1">
                <a:latin typeface="Lucida Handwriting"/>
                <a:cs typeface="Lucida Handwriting"/>
              </a:rPr>
              <a:t>bellus</a:t>
            </a:r>
            <a:endParaRPr lang="en-US" sz="1600" dirty="0">
              <a:latin typeface="Lucida Handwriting"/>
              <a:cs typeface="Lucida Handwriting"/>
            </a:endParaRPr>
          </a:p>
        </p:txBody>
      </p:sp>
      <p:sp>
        <p:nvSpPr>
          <p:cNvPr id="30" name="TextBox 29"/>
          <p:cNvSpPr txBox="1"/>
          <p:nvPr/>
        </p:nvSpPr>
        <p:spPr>
          <a:xfrm>
            <a:off x="4701747" y="4430588"/>
            <a:ext cx="1046440" cy="338554"/>
          </a:xfrm>
          <a:prstGeom prst="rect">
            <a:avLst/>
          </a:prstGeom>
          <a:noFill/>
        </p:spPr>
        <p:txBody>
          <a:bodyPr wrap="none" rtlCol="0">
            <a:spAutoFit/>
          </a:bodyPr>
          <a:lstStyle/>
          <a:p>
            <a:r>
              <a:rPr lang="en-US" sz="1600" dirty="0" err="1">
                <a:latin typeface="Lucida Handwriting"/>
                <a:cs typeface="Lucida Handwriting"/>
              </a:rPr>
              <a:t>primas</a:t>
            </a:r>
            <a:endParaRPr lang="en-US" sz="1600" dirty="0">
              <a:latin typeface="Lucida Handwriting"/>
              <a:cs typeface="Lucida Handwriting"/>
            </a:endParaRPr>
          </a:p>
        </p:txBody>
      </p:sp>
      <p:sp>
        <p:nvSpPr>
          <p:cNvPr id="31" name="TextBox 30"/>
          <p:cNvSpPr txBox="1"/>
          <p:nvPr/>
        </p:nvSpPr>
        <p:spPr>
          <a:xfrm rot="19198534">
            <a:off x="4951897" y="5246078"/>
            <a:ext cx="777136" cy="338554"/>
          </a:xfrm>
          <a:prstGeom prst="rect">
            <a:avLst/>
          </a:prstGeom>
          <a:noFill/>
        </p:spPr>
        <p:txBody>
          <a:bodyPr wrap="none" rtlCol="0">
            <a:spAutoFit/>
          </a:bodyPr>
          <a:lstStyle/>
          <a:p>
            <a:r>
              <a:rPr lang="en-US" sz="1600" dirty="0" err="1">
                <a:latin typeface="Lucida Handwriting"/>
                <a:cs typeface="Lucida Handwriting"/>
              </a:rPr>
              <a:t>miri</a:t>
            </a:r>
            <a:endParaRPr lang="en-US" sz="1600" dirty="0">
              <a:latin typeface="Lucida Handwriting"/>
              <a:cs typeface="Lucida Handwriting"/>
            </a:endParaRPr>
          </a:p>
        </p:txBody>
      </p:sp>
    </p:spTree>
    <p:extLst>
      <p:ext uri="{BB962C8B-B14F-4D97-AF65-F5344CB8AC3E}">
        <p14:creationId xmlns:p14="http://schemas.microsoft.com/office/powerpoint/2010/main" val="215950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CB5A-D493-4F5A-A1C2-8F6EFF9D35F9}"/>
              </a:ext>
            </a:extLst>
          </p:cNvPr>
          <p:cNvSpPr>
            <a:spLocks noGrp="1"/>
          </p:cNvSpPr>
          <p:nvPr>
            <p:ph type="title"/>
          </p:nvPr>
        </p:nvSpPr>
        <p:spPr/>
        <p:txBody>
          <a:bodyPr/>
          <a:lstStyle/>
          <a:p>
            <a:r>
              <a:rPr lang="en-GB" dirty="0"/>
              <a:t>Epic recap</a:t>
            </a:r>
          </a:p>
        </p:txBody>
      </p:sp>
      <p:sp>
        <p:nvSpPr>
          <p:cNvPr id="3" name="Content Placeholder 2">
            <a:extLst>
              <a:ext uri="{FF2B5EF4-FFF2-40B4-BE49-F238E27FC236}">
                <a16:creationId xmlns:a16="http://schemas.microsoft.com/office/drawing/2014/main" id="{8A3B54C7-18D1-4F39-995B-0287743CAC8B}"/>
              </a:ext>
            </a:extLst>
          </p:cNvPr>
          <p:cNvSpPr>
            <a:spLocks noGrp="1"/>
          </p:cNvSpPr>
          <p:nvPr>
            <p:ph idx="1"/>
          </p:nvPr>
        </p:nvSpPr>
        <p:spPr/>
        <p:txBody>
          <a:bodyPr/>
          <a:lstStyle/>
          <a:p>
            <a:r>
              <a:rPr lang="en-GB" dirty="0"/>
              <a:t>Re-read the Homeric epic extracts and see if you can answer the questions on the next slide</a:t>
            </a:r>
          </a:p>
        </p:txBody>
      </p:sp>
      <p:sp>
        <p:nvSpPr>
          <p:cNvPr id="4" name="Footer Placeholder 3">
            <a:extLst>
              <a:ext uri="{FF2B5EF4-FFF2-40B4-BE49-F238E27FC236}">
                <a16:creationId xmlns:a16="http://schemas.microsoft.com/office/drawing/2014/main" id="{DD06B222-5B31-4D43-B184-7CF26AFDADB5}"/>
              </a:ext>
            </a:extLst>
          </p:cNvPr>
          <p:cNvSpPr>
            <a:spLocks noGrp="1"/>
          </p:cNvSpPr>
          <p:nvPr>
            <p:ph type="ftr" sz="quarter" idx="11"/>
          </p:nvPr>
        </p:nvSpPr>
        <p:spPr/>
        <p:txBody>
          <a:bodyPr/>
          <a:lstStyle/>
          <a:p>
            <a:r>
              <a:rPr lang="en-US"/>
              <a:t>© Charlie Andrew 2016</a:t>
            </a:r>
          </a:p>
        </p:txBody>
      </p:sp>
      <p:pic>
        <p:nvPicPr>
          <p:cNvPr id="5" name="Picture 4">
            <a:extLst>
              <a:ext uri="{FF2B5EF4-FFF2-40B4-BE49-F238E27FC236}">
                <a16:creationId xmlns:a16="http://schemas.microsoft.com/office/drawing/2014/main" id="{E01F18D9-37C9-471D-8FEB-9C451A2E9B1A}"/>
              </a:ext>
            </a:extLst>
          </p:cNvPr>
          <p:cNvPicPr>
            <a:picLocks noChangeAspect="1"/>
          </p:cNvPicPr>
          <p:nvPr/>
        </p:nvPicPr>
        <p:blipFill>
          <a:blip r:embed="rId2"/>
          <a:stretch>
            <a:fillRect/>
          </a:stretch>
        </p:blipFill>
        <p:spPr>
          <a:xfrm>
            <a:off x="3337453" y="3026321"/>
            <a:ext cx="2469094" cy="2493480"/>
          </a:xfrm>
          <a:prstGeom prst="rect">
            <a:avLst/>
          </a:prstGeom>
        </p:spPr>
      </p:pic>
    </p:spTree>
    <p:extLst>
      <p:ext uri="{BB962C8B-B14F-4D97-AF65-F5344CB8AC3E}">
        <p14:creationId xmlns:p14="http://schemas.microsoft.com/office/powerpoint/2010/main" val="3715952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734300" y="6524807"/>
            <a:ext cx="1427531" cy="365125"/>
          </a:xfrm>
        </p:spPr>
        <p:txBody>
          <a:bodyPr/>
          <a:lstStyle/>
          <a:p>
            <a:r>
              <a:rPr lang="en-US" sz="800"/>
              <a:t>© Charlie Andrew 2016</a:t>
            </a:r>
          </a:p>
        </p:txBody>
      </p:sp>
      <p:sp>
        <p:nvSpPr>
          <p:cNvPr id="5" name="Title 1"/>
          <p:cNvSpPr>
            <a:spLocks noGrp="1"/>
          </p:cNvSpPr>
          <p:nvPr>
            <p:ph type="title"/>
          </p:nvPr>
        </p:nvSpPr>
        <p:spPr>
          <a:xfrm>
            <a:off x="457200" y="147638"/>
            <a:ext cx="8229600" cy="1143000"/>
          </a:xfrm>
        </p:spPr>
        <p:txBody>
          <a:bodyPr/>
          <a:lstStyle/>
          <a:p>
            <a:r>
              <a:rPr lang="en-US" dirty="0">
                <a:solidFill>
                  <a:schemeClr val="bg1">
                    <a:lumMod val="50000"/>
                  </a:schemeClr>
                </a:solidFill>
                <a:latin typeface="Papyrus"/>
                <a:cs typeface="Papyrus"/>
              </a:rPr>
              <a:t>Epic quiz</a:t>
            </a:r>
          </a:p>
        </p:txBody>
      </p:sp>
      <p:pic>
        <p:nvPicPr>
          <p:cNvPr id="2" name="Picture 1" descr="hom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77300"/>
            <a:ext cx="2471734" cy="2493764"/>
          </a:xfrm>
          <a:prstGeom prst="rect">
            <a:avLst/>
          </a:prstGeom>
        </p:spPr>
      </p:pic>
      <p:sp>
        <p:nvSpPr>
          <p:cNvPr id="6" name="TextBox 5"/>
          <p:cNvSpPr txBox="1"/>
          <p:nvPr/>
        </p:nvSpPr>
        <p:spPr>
          <a:xfrm>
            <a:off x="3334219" y="3078676"/>
            <a:ext cx="3904034" cy="584776"/>
          </a:xfrm>
          <a:prstGeom prst="rect">
            <a:avLst/>
          </a:prstGeom>
          <a:noFill/>
        </p:spPr>
        <p:txBody>
          <a:bodyPr wrap="none" rtlCol="0">
            <a:spAutoFit/>
          </a:bodyPr>
          <a:lstStyle/>
          <a:p>
            <a:r>
              <a:rPr lang="en-US" sz="3200" dirty="0">
                <a:solidFill>
                  <a:schemeClr val="accent2"/>
                </a:solidFill>
              </a:rPr>
              <a:t>When did Homer live?</a:t>
            </a:r>
          </a:p>
        </p:txBody>
      </p:sp>
      <p:sp>
        <p:nvSpPr>
          <p:cNvPr id="7" name="TextBox 6"/>
          <p:cNvSpPr txBox="1"/>
          <p:nvPr/>
        </p:nvSpPr>
        <p:spPr>
          <a:xfrm>
            <a:off x="2763334" y="4433736"/>
            <a:ext cx="2301031" cy="584776"/>
          </a:xfrm>
          <a:prstGeom prst="rect">
            <a:avLst/>
          </a:prstGeom>
          <a:noFill/>
        </p:spPr>
        <p:txBody>
          <a:bodyPr wrap="none" rtlCol="0">
            <a:spAutoFit/>
          </a:bodyPr>
          <a:lstStyle/>
          <a:p>
            <a:r>
              <a:rPr lang="en-US" sz="3200" dirty="0">
                <a:solidFill>
                  <a:schemeClr val="accent3"/>
                </a:solidFill>
              </a:rPr>
              <a:t>What’s this?</a:t>
            </a:r>
          </a:p>
        </p:txBody>
      </p:sp>
      <p:pic>
        <p:nvPicPr>
          <p:cNvPr id="12" name="Picture 11" descr="trojan-horse-277525__18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8229" y="3967580"/>
            <a:ext cx="1899401" cy="2532535"/>
          </a:xfrm>
          <a:prstGeom prst="rect">
            <a:avLst/>
          </a:prstGeom>
        </p:spPr>
      </p:pic>
      <p:pic>
        <p:nvPicPr>
          <p:cNvPr id="17" name="Picture 16" descr="cyclops_colou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844" y="3746583"/>
            <a:ext cx="1908371" cy="2649331"/>
          </a:xfrm>
          <a:prstGeom prst="rect">
            <a:avLst/>
          </a:prstGeom>
        </p:spPr>
      </p:pic>
      <p:sp>
        <p:nvSpPr>
          <p:cNvPr id="21" name="TextBox 20"/>
          <p:cNvSpPr txBox="1"/>
          <p:nvPr/>
        </p:nvSpPr>
        <p:spPr>
          <a:xfrm>
            <a:off x="2471734" y="1290638"/>
            <a:ext cx="5615765" cy="1569660"/>
          </a:xfrm>
          <a:prstGeom prst="rect">
            <a:avLst/>
          </a:prstGeom>
          <a:noFill/>
        </p:spPr>
        <p:txBody>
          <a:bodyPr wrap="square" rtlCol="0">
            <a:spAutoFit/>
          </a:bodyPr>
          <a:lstStyle/>
          <a:p>
            <a:r>
              <a:rPr lang="en-US" sz="3200" dirty="0">
                <a:solidFill>
                  <a:srgbClr val="4F81BD"/>
                </a:solidFill>
              </a:rPr>
              <a:t>Who wrote the famous Ancient Greek epic tales, the Iliad and the Odyssey?</a:t>
            </a:r>
          </a:p>
        </p:txBody>
      </p:sp>
      <p:sp>
        <p:nvSpPr>
          <p:cNvPr id="22" name="TextBox 21"/>
          <p:cNvSpPr txBox="1"/>
          <p:nvPr/>
        </p:nvSpPr>
        <p:spPr>
          <a:xfrm>
            <a:off x="4279590" y="5811138"/>
            <a:ext cx="2958663" cy="584776"/>
          </a:xfrm>
          <a:prstGeom prst="rect">
            <a:avLst/>
          </a:prstGeom>
          <a:noFill/>
        </p:spPr>
        <p:txBody>
          <a:bodyPr wrap="none" rtlCol="0">
            <a:spAutoFit/>
          </a:bodyPr>
          <a:lstStyle/>
          <a:p>
            <a:r>
              <a:rPr lang="en-US" sz="3200" dirty="0">
                <a:solidFill>
                  <a:schemeClr val="accent4"/>
                </a:solidFill>
              </a:rPr>
              <a:t>And who’s this?!</a:t>
            </a:r>
          </a:p>
        </p:txBody>
      </p:sp>
    </p:spTree>
    <p:extLst>
      <p:ext uri="{BB962C8B-B14F-4D97-AF65-F5344CB8AC3E}">
        <p14:creationId xmlns:p14="http://schemas.microsoft.com/office/powerpoint/2010/main" val="16771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latin typeface="Herculanum"/>
                <a:cs typeface="Herculanum"/>
              </a:rPr>
              <a:t>Plenary</a:t>
            </a:r>
          </a:p>
        </p:txBody>
      </p:sp>
      <p:pic>
        <p:nvPicPr>
          <p:cNvPr id="5" name="Picture 4" descr="iucundus_large_colou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788" y="969472"/>
            <a:ext cx="1747892" cy="1884319"/>
          </a:xfrm>
          <a:prstGeom prst="rect">
            <a:avLst/>
          </a:prstGeom>
        </p:spPr>
      </p:pic>
      <p:sp>
        <p:nvSpPr>
          <p:cNvPr id="6" name="Oval Callout 5"/>
          <p:cNvSpPr/>
          <p:nvPr/>
        </p:nvSpPr>
        <p:spPr>
          <a:xfrm>
            <a:off x="2785702" y="1127718"/>
            <a:ext cx="5832391" cy="2073896"/>
          </a:xfrm>
          <a:prstGeom prst="wedgeEllipseCallout">
            <a:avLst>
              <a:gd name="adj1" fmla="val -61323"/>
              <a:gd name="adj2" fmla="val -679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62726" y="1379880"/>
            <a:ext cx="5005987" cy="1815882"/>
          </a:xfrm>
          <a:prstGeom prst="rect">
            <a:avLst/>
          </a:prstGeom>
        </p:spPr>
        <p:txBody>
          <a:bodyPr wrap="square">
            <a:spAutoFit/>
          </a:bodyPr>
          <a:lstStyle/>
          <a:p>
            <a:pPr algn="ctr"/>
            <a:r>
              <a:rPr lang="en-US" sz="2800" dirty="0">
                <a:solidFill>
                  <a:srgbClr val="7F7F7F"/>
                </a:solidFill>
                <a:latin typeface="Papyrus"/>
                <a:cs typeface="Papyrus"/>
              </a:rPr>
              <a:t>Adjectives in Latin have to be the same as the noun they’re describing in three ways: what are they?</a:t>
            </a:r>
          </a:p>
        </p:txBody>
      </p:sp>
      <p:pic>
        <p:nvPicPr>
          <p:cNvPr id="8" name="Picture 7" descr="iucundus_large_colou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164194" y="3989335"/>
            <a:ext cx="1739129" cy="1884319"/>
          </a:xfrm>
          <a:prstGeom prst="rect">
            <a:avLst/>
          </a:prstGeom>
        </p:spPr>
      </p:pic>
      <p:sp>
        <p:nvSpPr>
          <p:cNvPr id="9" name="Oval Callout 8"/>
          <p:cNvSpPr/>
          <p:nvPr/>
        </p:nvSpPr>
        <p:spPr>
          <a:xfrm flipH="1">
            <a:off x="1795409" y="3415997"/>
            <a:ext cx="5865264" cy="919693"/>
          </a:xfrm>
          <a:prstGeom prst="wedgeEllipseCallout">
            <a:avLst>
              <a:gd name="adj1" fmla="val -45494"/>
              <a:gd name="adj2" fmla="val 4142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75313" y="3603308"/>
            <a:ext cx="6493400" cy="523220"/>
          </a:xfrm>
          <a:prstGeom prst="rect">
            <a:avLst/>
          </a:prstGeom>
        </p:spPr>
        <p:txBody>
          <a:bodyPr wrap="square">
            <a:spAutoFit/>
          </a:bodyPr>
          <a:lstStyle/>
          <a:p>
            <a:pPr algn="ctr"/>
            <a:r>
              <a:rPr lang="en-US" sz="2800" dirty="0" err="1">
                <a:solidFill>
                  <a:srgbClr val="7F7F7F"/>
                </a:solidFill>
                <a:latin typeface="Papyrus"/>
                <a:cs typeface="Papyrus"/>
              </a:rPr>
              <a:t>porci</a:t>
            </a:r>
            <a:r>
              <a:rPr lang="en-US" sz="2800" dirty="0">
                <a:solidFill>
                  <a:srgbClr val="7F7F7F"/>
                </a:solidFill>
                <a:latin typeface="Papyrus"/>
                <a:cs typeface="Papyrus"/>
              </a:rPr>
              <a:t> </a:t>
            </a:r>
            <a:r>
              <a:rPr lang="en-US" sz="2800" dirty="0" err="1">
                <a:solidFill>
                  <a:srgbClr val="7F7F7F"/>
                </a:solidFill>
                <a:latin typeface="Papyrus"/>
                <a:cs typeface="Papyrus"/>
              </a:rPr>
              <a:t>sordidi</a:t>
            </a:r>
            <a:r>
              <a:rPr lang="en-US" sz="2800" dirty="0">
                <a:solidFill>
                  <a:srgbClr val="7F7F7F"/>
                </a:solidFill>
                <a:latin typeface="Papyrus"/>
                <a:cs typeface="Papyrus"/>
              </a:rPr>
              <a:t> </a:t>
            </a:r>
            <a:r>
              <a:rPr lang="en-US" sz="2800" dirty="0" err="1">
                <a:solidFill>
                  <a:srgbClr val="7F7F7F"/>
                </a:solidFill>
                <a:latin typeface="Papyrus"/>
                <a:cs typeface="Papyrus"/>
              </a:rPr>
              <a:t>sunt</a:t>
            </a:r>
            <a:r>
              <a:rPr lang="en-US" sz="2800" dirty="0">
                <a:solidFill>
                  <a:srgbClr val="7F7F7F"/>
                </a:solidFill>
                <a:latin typeface="Papyrus"/>
                <a:cs typeface="Papyrus"/>
              </a:rPr>
              <a:t>?</a:t>
            </a:r>
          </a:p>
        </p:txBody>
      </p:sp>
      <p:sp>
        <p:nvSpPr>
          <p:cNvPr id="11" name="Oval Callout 10"/>
          <p:cNvSpPr/>
          <p:nvPr/>
        </p:nvSpPr>
        <p:spPr>
          <a:xfrm flipH="1">
            <a:off x="139550" y="4830935"/>
            <a:ext cx="5526170" cy="1428868"/>
          </a:xfrm>
          <a:prstGeom prst="wedgeEllipseCallout">
            <a:avLst>
              <a:gd name="adj1" fmla="val -81956"/>
              <a:gd name="adj2" fmla="val -37404"/>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9146" y="5086614"/>
            <a:ext cx="5366574" cy="954107"/>
          </a:xfrm>
          <a:prstGeom prst="rect">
            <a:avLst/>
          </a:prstGeom>
        </p:spPr>
        <p:txBody>
          <a:bodyPr wrap="square">
            <a:spAutoFit/>
          </a:bodyPr>
          <a:lstStyle/>
          <a:p>
            <a:pPr algn="ctr"/>
            <a:r>
              <a:rPr lang="en-GB" sz="2800" dirty="0">
                <a:solidFill>
                  <a:srgbClr val="7F7F7F"/>
                </a:solidFill>
                <a:latin typeface="Papyrus"/>
                <a:cs typeface="Papyrus"/>
              </a:rPr>
              <a:t>What’s the main feature of a Cyclops?</a:t>
            </a:r>
            <a:endParaRPr lang="en-US" sz="2800" dirty="0">
              <a:solidFill>
                <a:schemeClr val="bg1">
                  <a:lumMod val="50000"/>
                </a:schemeClr>
              </a:solidFill>
            </a:endParaRPr>
          </a:p>
        </p:txBody>
      </p:sp>
      <p:sp>
        <p:nvSpPr>
          <p:cNvPr id="13"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Tree>
    <p:extLst>
      <p:ext uri="{BB962C8B-B14F-4D97-AF65-F5344CB8AC3E}">
        <p14:creationId xmlns:p14="http://schemas.microsoft.com/office/powerpoint/2010/main" val="37671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4" y="1085165"/>
            <a:ext cx="2844423" cy="1077218"/>
          </a:xfrm>
          <a:prstGeom prst="rect">
            <a:avLst/>
          </a:prstGeom>
          <a:noFill/>
        </p:spPr>
        <p:txBody>
          <a:bodyPr wrap="none" rtlCol="0">
            <a:spAutoFit/>
          </a:bodyPr>
          <a:lstStyle/>
          <a:p>
            <a:r>
              <a:rPr lang="en-US" sz="3600" b="1" dirty="0">
                <a:solidFill>
                  <a:schemeClr val="accent3"/>
                </a:solidFill>
              </a:rPr>
              <a:t>primus/prima</a:t>
            </a:r>
          </a:p>
          <a:p>
            <a:r>
              <a:rPr lang="en-US" sz="2800" dirty="0"/>
              <a:t>first</a:t>
            </a:r>
          </a:p>
        </p:txBody>
      </p:sp>
      <p:sp>
        <p:nvSpPr>
          <p:cNvPr id="7" name="TextBox 6"/>
          <p:cNvSpPr txBox="1"/>
          <p:nvPr/>
        </p:nvSpPr>
        <p:spPr>
          <a:xfrm>
            <a:off x="254788" y="3408944"/>
            <a:ext cx="3050009" cy="1077218"/>
          </a:xfrm>
          <a:prstGeom prst="rect">
            <a:avLst/>
          </a:prstGeom>
          <a:noFill/>
        </p:spPr>
        <p:txBody>
          <a:bodyPr wrap="none" rtlCol="0">
            <a:spAutoFit/>
          </a:bodyPr>
          <a:lstStyle/>
          <a:p>
            <a:r>
              <a:rPr lang="en-US" sz="3600" b="1" dirty="0" err="1">
                <a:solidFill>
                  <a:srgbClr val="9BBB59"/>
                </a:solidFill>
              </a:rPr>
              <a:t>frigidus</a:t>
            </a:r>
            <a:r>
              <a:rPr lang="en-US" sz="3600" b="1" dirty="0">
                <a:solidFill>
                  <a:srgbClr val="9BBB59"/>
                </a:solidFill>
              </a:rPr>
              <a:t>/</a:t>
            </a:r>
            <a:r>
              <a:rPr lang="en-US" sz="3600" b="1" dirty="0" err="1">
                <a:solidFill>
                  <a:srgbClr val="9BBB59"/>
                </a:solidFill>
              </a:rPr>
              <a:t>frigida</a:t>
            </a:r>
            <a:endParaRPr lang="en-US" sz="3600" b="1" dirty="0">
              <a:solidFill>
                <a:srgbClr val="9BBB59"/>
              </a:solidFill>
            </a:endParaRPr>
          </a:p>
          <a:p>
            <a:r>
              <a:rPr lang="en-US" sz="2800" dirty="0"/>
              <a:t>cold</a:t>
            </a:r>
          </a:p>
        </p:txBody>
      </p:sp>
      <p:sp>
        <p:nvSpPr>
          <p:cNvPr id="8" name="TextBox 7"/>
          <p:cNvSpPr txBox="1"/>
          <p:nvPr/>
        </p:nvSpPr>
        <p:spPr>
          <a:xfrm>
            <a:off x="3304797" y="4219025"/>
            <a:ext cx="2348945" cy="1077218"/>
          </a:xfrm>
          <a:prstGeom prst="rect">
            <a:avLst/>
          </a:prstGeom>
          <a:noFill/>
        </p:spPr>
        <p:txBody>
          <a:bodyPr wrap="none" rtlCol="0">
            <a:spAutoFit/>
          </a:bodyPr>
          <a:lstStyle/>
          <a:p>
            <a:r>
              <a:rPr lang="en-US" sz="3600" b="1" dirty="0" err="1">
                <a:solidFill>
                  <a:srgbClr val="9BBB59"/>
                </a:solidFill>
              </a:rPr>
              <a:t>mirus</a:t>
            </a:r>
            <a:r>
              <a:rPr lang="en-US" sz="3600" b="1" dirty="0">
                <a:solidFill>
                  <a:srgbClr val="9BBB59"/>
                </a:solidFill>
              </a:rPr>
              <a:t>/</a:t>
            </a:r>
            <a:r>
              <a:rPr lang="en-US" sz="3600" b="1" dirty="0" err="1">
                <a:solidFill>
                  <a:srgbClr val="9BBB59"/>
                </a:solidFill>
              </a:rPr>
              <a:t>mira</a:t>
            </a:r>
            <a:endParaRPr lang="en-US" sz="3600" b="1" dirty="0">
              <a:solidFill>
                <a:srgbClr val="9BBB59"/>
              </a:solidFill>
            </a:endParaRPr>
          </a:p>
          <a:p>
            <a:r>
              <a:rPr lang="en-US" sz="2800" dirty="0"/>
              <a:t>amazing</a:t>
            </a:r>
          </a:p>
        </p:txBody>
      </p:sp>
      <p:sp>
        <p:nvSpPr>
          <p:cNvPr id="9" name="TextBox 8"/>
          <p:cNvSpPr txBox="1"/>
          <p:nvPr/>
        </p:nvSpPr>
        <p:spPr>
          <a:xfrm>
            <a:off x="1045742" y="5380940"/>
            <a:ext cx="3748818" cy="1077218"/>
          </a:xfrm>
          <a:prstGeom prst="rect">
            <a:avLst/>
          </a:prstGeom>
          <a:noFill/>
        </p:spPr>
        <p:txBody>
          <a:bodyPr wrap="none" rtlCol="0">
            <a:spAutoFit/>
          </a:bodyPr>
          <a:lstStyle/>
          <a:p>
            <a:r>
              <a:rPr lang="en-US" sz="3600" b="1" dirty="0" err="1">
                <a:solidFill>
                  <a:srgbClr val="9BBB59"/>
                </a:solidFill>
              </a:rPr>
              <a:t>secundus</a:t>
            </a:r>
            <a:r>
              <a:rPr lang="en-US" sz="3600" b="1" dirty="0">
                <a:solidFill>
                  <a:srgbClr val="9BBB59"/>
                </a:solidFill>
              </a:rPr>
              <a:t>/</a:t>
            </a:r>
            <a:r>
              <a:rPr lang="en-US" sz="3600" b="1" dirty="0" err="1">
                <a:solidFill>
                  <a:srgbClr val="9BBB59"/>
                </a:solidFill>
              </a:rPr>
              <a:t>secunda</a:t>
            </a:r>
            <a:endParaRPr lang="en-US" sz="3600" b="1" dirty="0">
              <a:solidFill>
                <a:srgbClr val="9BBB59"/>
              </a:solidFill>
            </a:endParaRPr>
          </a:p>
          <a:p>
            <a:r>
              <a:rPr lang="en-US" sz="2800" dirty="0"/>
              <a:t>second</a:t>
            </a:r>
          </a:p>
        </p:txBody>
      </p:sp>
      <p:sp>
        <p:nvSpPr>
          <p:cNvPr id="10" name="TextBox 9"/>
          <p:cNvSpPr txBox="1"/>
          <p:nvPr/>
        </p:nvSpPr>
        <p:spPr>
          <a:xfrm>
            <a:off x="5518578" y="5626392"/>
            <a:ext cx="2476534" cy="1077218"/>
          </a:xfrm>
          <a:prstGeom prst="rect">
            <a:avLst/>
          </a:prstGeom>
          <a:noFill/>
        </p:spPr>
        <p:txBody>
          <a:bodyPr wrap="none" rtlCol="0">
            <a:spAutoFit/>
          </a:bodyPr>
          <a:lstStyle/>
          <a:p>
            <a:r>
              <a:rPr lang="en-US" sz="3600" b="1" dirty="0" err="1">
                <a:solidFill>
                  <a:srgbClr val="9BBB59"/>
                </a:solidFill>
              </a:rPr>
              <a:t>malus</a:t>
            </a:r>
            <a:r>
              <a:rPr lang="en-US" sz="3600" b="1">
                <a:solidFill>
                  <a:srgbClr val="9BBB59"/>
                </a:solidFill>
              </a:rPr>
              <a:t>/mala</a:t>
            </a:r>
            <a:endParaRPr lang="en-US" sz="3600" b="1" dirty="0">
              <a:solidFill>
                <a:srgbClr val="9BBB59"/>
              </a:solidFill>
            </a:endParaRPr>
          </a:p>
          <a:p>
            <a:r>
              <a:rPr lang="en-US" sz="2800" dirty="0"/>
              <a:t>bad</a:t>
            </a:r>
          </a:p>
        </p:txBody>
      </p:sp>
      <p:pic>
        <p:nvPicPr>
          <p:cNvPr id="13" name="Picture 12"/>
          <p:cNvPicPr>
            <a:picLocks noChangeAspect="1"/>
          </p:cNvPicPr>
          <p:nvPr/>
        </p:nvPicPr>
        <p:blipFill>
          <a:blip r:embed="rId2"/>
          <a:stretch>
            <a:fillRect/>
          </a:stretch>
        </p:blipFill>
        <p:spPr>
          <a:xfrm>
            <a:off x="4794560" y="746457"/>
            <a:ext cx="3200400" cy="2540000"/>
          </a:xfrm>
          <a:prstGeom prst="rect">
            <a:avLst/>
          </a:prstGeom>
        </p:spPr>
      </p:pic>
      <p:sp>
        <p:nvSpPr>
          <p:cNvPr id="15" name="TextBox 14"/>
          <p:cNvSpPr txBox="1"/>
          <p:nvPr/>
        </p:nvSpPr>
        <p:spPr>
          <a:xfrm>
            <a:off x="3091829" y="55874"/>
            <a:ext cx="6411384" cy="923330"/>
          </a:xfrm>
          <a:prstGeom prst="rect">
            <a:avLst/>
          </a:prstGeom>
          <a:noFill/>
        </p:spPr>
        <p:txBody>
          <a:bodyPr wrap="square" rtlCol="0">
            <a:spAutoFit/>
          </a:bodyPr>
          <a:lstStyle/>
          <a:p>
            <a:r>
              <a:rPr lang="en-US" sz="5400" dirty="0">
                <a:latin typeface="Holly Christmas"/>
                <a:cs typeface="Holly Christmas"/>
              </a:rPr>
              <a:t>word roots challenge</a:t>
            </a:r>
          </a:p>
        </p:txBody>
      </p:sp>
      <p:sp>
        <p:nvSpPr>
          <p:cNvPr id="12" name="TextBox 11"/>
          <p:cNvSpPr txBox="1"/>
          <p:nvPr/>
        </p:nvSpPr>
        <p:spPr>
          <a:xfrm>
            <a:off x="5941314" y="3286457"/>
            <a:ext cx="2530185" cy="1077218"/>
          </a:xfrm>
          <a:prstGeom prst="rect">
            <a:avLst/>
          </a:prstGeom>
          <a:noFill/>
        </p:spPr>
        <p:txBody>
          <a:bodyPr wrap="none" rtlCol="0">
            <a:spAutoFit/>
          </a:bodyPr>
          <a:lstStyle/>
          <a:p>
            <a:r>
              <a:rPr lang="en-US" sz="3600" b="1" dirty="0">
                <a:solidFill>
                  <a:srgbClr val="9BBB59"/>
                </a:solidFill>
              </a:rPr>
              <a:t>bonus/bona</a:t>
            </a:r>
          </a:p>
          <a:p>
            <a:r>
              <a:rPr lang="en-US" sz="2800" dirty="0"/>
              <a:t>good</a:t>
            </a:r>
          </a:p>
        </p:txBody>
      </p:sp>
      <p:sp>
        <p:nvSpPr>
          <p:cNvPr id="6" name="TextBox 5"/>
          <p:cNvSpPr txBox="1"/>
          <p:nvPr/>
        </p:nvSpPr>
        <p:spPr>
          <a:xfrm>
            <a:off x="2277195" y="2258725"/>
            <a:ext cx="3322545" cy="1077218"/>
          </a:xfrm>
          <a:prstGeom prst="rect">
            <a:avLst/>
          </a:prstGeom>
          <a:noFill/>
        </p:spPr>
        <p:txBody>
          <a:bodyPr wrap="square" rtlCol="0">
            <a:spAutoFit/>
          </a:bodyPr>
          <a:lstStyle/>
          <a:p>
            <a:r>
              <a:rPr lang="en-US" sz="3600" b="1" dirty="0" err="1">
                <a:solidFill>
                  <a:srgbClr val="9BBB59"/>
                </a:solidFill>
              </a:rPr>
              <a:t>bellus</a:t>
            </a:r>
            <a:r>
              <a:rPr lang="en-US" sz="3600" b="1" dirty="0">
                <a:solidFill>
                  <a:srgbClr val="9BBB59"/>
                </a:solidFill>
              </a:rPr>
              <a:t>/</a:t>
            </a:r>
            <a:r>
              <a:rPr lang="en-US" sz="3600" b="1" dirty="0" err="1">
                <a:solidFill>
                  <a:srgbClr val="9BBB59"/>
                </a:solidFill>
              </a:rPr>
              <a:t>bella</a:t>
            </a:r>
            <a:endParaRPr lang="en-US" sz="3600" b="1" dirty="0">
              <a:solidFill>
                <a:srgbClr val="9BBB59"/>
              </a:solidFill>
            </a:endParaRPr>
          </a:p>
          <a:p>
            <a:r>
              <a:rPr lang="en-US" sz="2800" dirty="0"/>
              <a:t>handsome/beautiful</a:t>
            </a:r>
            <a:endParaRPr lang="en-US" sz="2800" b="1" dirty="0"/>
          </a:p>
        </p:txBody>
      </p:sp>
      <p:sp>
        <p:nvSpPr>
          <p:cNvPr id="11" name="TextBox 10"/>
          <p:cNvSpPr txBox="1"/>
          <p:nvPr/>
        </p:nvSpPr>
        <p:spPr>
          <a:xfrm>
            <a:off x="6770258" y="4303722"/>
            <a:ext cx="2373742" cy="1077218"/>
          </a:xfrm>
          <a:prstGeom prst="rect">
            <a:avLst/>
          </a:prstGeom>
          <a:noFill/>
        </p:spPr>
        <p:txBody>
          <a:bodyPr wrap="none" rtlCol="0">
            <a:spAutoFit/>
          </a:bodyPr>
          <a:lstStyle/>
          <a:p>
            <a:r>
              <a:rPr lang="en-US" sz="3600" b="1" dirty="0" err="1">
                <a:solidFill>
                  <a:srgbClr val="9BBB59"/>
                </a:solidFill>
              </a:rPr>
              <a:t>iratus</a:t>
            </a:r>
            <a:r>
              <a:rPr lang="en-US" sz="3600" b="1" dirty="0">
                <a:solidFill>
                  <a:srgbClr val="9BBB59"/>
                </a:solidFill>
              </a:rPr>
              <a:t>/</a:t>
            </a:r>
            <a:r>
              <a:rPr lang="en-US" sz="3600" b="1" dirty="0" err="1">
                <a:solidFill>
                  <a:srgbClr val="9BBB59"/>
                </a:solidFill>
              </a:rPr>
              <a:t>irata</a:t>
            </a:r>
            <a:endParaRPr lang="en-US" sz="3600" b="1" dirty="0">
              <a:solidFill>
                <a:srgbClr val="9BBB59"/>
              </a:solidFill>
            </a:endParaRPr>
          </a:p>
          <a:p>
            <a:r>
              <a:rPr lang="en-US" sz="2800" dirty="0"/>
              <a:t>angry</a:t>
            </a:r>
          </a:p>
        </p:txBody>
      </p:sp>
    </p:spTree>
    <p:extLst>
      <p:ext uri="{BB962C8B-B14F-4D97-AF65-F5344CB8AC3E}">
        <p14:creationId xmlns:p14="http://schemas.microsoft.com/office/powerpoint/2010/main" val="211961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r>
              <a:rPr lang="en-US" dirty="0">
                <a:solidFill>
                  <a:schemeClr val="bg1">
                    <a:lumMod val="50000"/>
                  </a:schemeClr>
                </a:solidFill>
                <a:latin typeface="Papyrus"/>
                <a:cs typeface="Papyrus"/>
              </a:rPr>
              <a:t>Verb endings</a:t>
            </a:r>
          </a:p>
        </p:txBody>
      </p:sp>
      <p:sp>
        <p:nvSpPr>
          <p:cNvPr id="18" name="Rectangle 17"/>
          <p:cNvSpPr/>
          <p:nvPr/>
        </p:nvSpPr>
        <p:spPr>
          <a:xfrm>
            <a:off x="2273300" y="3479413"/>
            <a:ext cx="1549400" cy="1167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599816" y="1417030"/>
            <a:ext cx="5941584" cy="3472354"/>
          </a:xfrm>
          <a:prstGeom prst="rect">
            <a:avLst/>
          </a:prstGeom>
        </p:spPr>
      </p:pic>
    </p:spTree>
    <p:extLst>
      <p:ext uri="{BB962C8B-B14F-4D97-AF65-F5344CB8AC3E}">
        <p14:creationId xmlns:p14="http://schemas.microsoft.com/office/powerpoint/2010/main" val="41490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458" y="4811666"/>
            <a:ext cx="1817325" cy="686758"/>
          </a:xfrm>
        </p:spPr>
        <p:txBody>
          <a:bodyPr>
            <a:noAutofit/>
          </a:bodyPr>
          <a:lstStyle/>
          <a:p>
            <a:pPr marL="0" indent="0">
              <a:buNone/>
            </a:pPr>
            <a:r>
              <a:rPr lang="en-US" sz="4000" b="1" dirty="0" err="1">
                <a:solidFill>
                  <a:schemeClr val="accent2"/>
                </a:solidFill>
              </a:rPr>
              <a:t>sunt</a:t>
            </a:r>
            <a:endParaRPr lang="en-US" sz="4000" b="1" dirty="0">
              <a:solidFill>
                <a:schemeClr val="accent2"/>
              </a:solidFill>
            </a:endParaRPr>
          </a:p>
        </p:txBody>
      </p:sp>
      <p:sp>
        <p:nvSpPr>
          <p:cNvPr id="4" name="Content Placeholder 2"/>
          <p:cNvSpPr txBox="1">
            <a:spLocks/>
          </p:cNvSpPr>
          <p:nvPr/>
        </p:nvSpPr>
        <p:spPr>
          <a:xfrm>
            <a:off x="5440783" y="4811666"/>
            <a:ext cx="2800350" cy="7779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dirty="0"/>
              <a:t>they are</a:t>
            </a:r>
          </a:p>
        </p:txBody>
      </p:sp>
      <p:sp>
        <p:nvSpPr>
          <p:cNvPr id="11" name="Title 1"/>
          <p:cNvSpPr>
            <a:spLocks noGrp="1"/>
          </p:cNvSpPr>
          <p:nvPr>
            <p:ph type="title"/>
          </p:nvPr>
        </p:nvSpPr>
        <p:spPr>
          <a:xfrm>
            <a:off x="457200" y="274638"/>
            <a:ext cx="3381680" cy="796537"/>
          </a:xfrm>
        </p:spPr>
        <p:txBody>
          <a:bodyPr>
            <a:normAutofit/>
          </a:bodyPr>
          <a:lstStyle/>
          <a:p>
            <a:r>
              <a:rPr lang="en-US" dirty="0">
                <a:solidFill>
                  <a:srgbClr val="7F7F7F"/>
                </a:solidFill>
                <a:latin typeface="Papyrus"/>
                <a:cs typeface="Papyrus"/>
              </a:rPr>
              <a:t>‘being’ verbs</a:t>
            </a:r>
            <a:endParaRPr lang="en-US" dirty="0"/>
          </a:p>
        </p:txBody>
      </p:sp>
      <p:pic>
        <p:nvPicPr>
          <p:cNvPr id="12" name="Picture 11" descr="mouse-305459_960_72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348326"/>
            <a:ext cx="1980936" cy="1956480"/>
          </a:xfrm>
          <a:prstGeom prst="rect">
            <a:avLst/>
          </a:prstGeom>
        </p:spPr>
      </p:pic>
      <p:pic>
        <p:nvPicPr>
          <p:cNvPr id="16" name="Picture 15" descr="vik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861869"/>
            <a:ext cx="2259103" cy="2711316"/>
          </a:xfrm>
          <a:prstGeom prst="rect">
            <a:avLst/>
          </a:prstGeom>
        </p:spPr>
      </p:pic>
      <p:sp>
        <p:nvSpPr>
          <p:cNvPr id="20" name="Content Placeholder 2"/>
          <p:cNvSpPr txBox="1">
            <a:spLocks/>
          </p:cNvSpPr>
          <p:nvPr/>
        </p:nvSpPr>
        <p:spPr>
          <a:xfrm>
            <a:off x="3623458" y="1155715"/>
            <a:ext cx="1817325" cy="7061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b="1" dirty="0">
                <a:solidFill>
                  <a:schemeClr val="accent1"/>
                </a:solidFill>
              </a:rPr>
              <a:t>sum</a:t>
            </a:r>
          </a:p>
        </p:txBody>
      </p:sp>
      <p:sp>
        <p:nvSpPr>
          <p:cNvPr id="21" name="Rectangle 20"/>
          <p:cNvSpPr/>
          <p:nvPr/>
        </p:nvSpPr>
        <p:spPr>
          <a:xfrm>
            <a:off x="5440783" y="1153983"/>
            <a:ext cx="1085353" cy="707886"/>
          </a:xfrm>
          <a:prstGeom prst="rect">
            <a:avLst/>
          </a:prstGeom>
        </p:spPr>
        <p:txBody>
          <a:bodyPr wrap="none">
            <a:spAutoFit/>
          </a:bodyPr>
          <a:lstStyle/>
          <a:p>
            <a:r>
              <a:rPr lang="en-US" sz="4000" dirty="0"/>
              <a:t>I am</a:t>
            </a:r>
          </a:p>
        </p:txBody>
      </p:sp>
      <p:sp>
        <p:nvSpPr>
          <p:cNvPr id="22" name="Rectangle 21"/>
          <p:cNvSpPr/>
          <p:nvPr/>
        </p:nvSpPr>
        <p:spPr>
          <a:xfrm>
            <a:off x="5440783" y="1861869"/>
            <a:ext cx="1752603" cy="707886"/>
          </a:xfrm>
          <a:prstGeom prst="rect">
            <a:avLst/>
          </a:prstGeom>
        </p:spPr>
        <p:txBody>
          <a:bodyPr wrap="none">
            <a:spAutoFit/>
          </a:bodyPr>
          <a:lstStyle/>
          <a:p>
            <a:r>
              <a:rPr lang="en-US" sz="4000" dirty="0"/>
              <a:t>you are</a:t>
            </a:r>
          </a:p>
        </p:txBody>
      </p:sp>
      <p:sp>
        <p:nvSpPr>
          <p:cNvPr id="23" name="Rectangle 22"/>
          <p:cNvSpPr/>
          <p:nvPr/>
        </p:nvSpPr>
        <p:spPr>
          <a:xfrm>
            <a:off x="3623458" y="1861869"/>
            <a:ext cx="647533" cy="707886"/>
          </a:xfrm>
          <a:prstGeom prst="rect">
            <a:avLst/>
          </a:prstGeom>
        </p:spPr>
        <p:txBody>
          <a:bodyPr wrap="none">
            <a:spAutoFit/>
          </a:bodyPr>
          <a:lstStyle/>
          <a:p>
            <a:r>
              <a:rPr lang="en-US" sz="4000" b="1" dirty="0" err="1">
                <a:solidFill>
                  <a:schemeClr val="accent3"/>
                </a:solidFill>
              </a:rPr>
              <a:t>es</a:t>
            </a:r>
            <a:endParaRPr lang="en-US" sz="4000" dirty="0"/>
          </a:p>
        </p:txBody>
      </p:sp>
      <p:sp>
        <p:nvSpPr>
          <p:cNvPr id="24" name="Rectangle 23"/>
          <p:cNvSpPr/>
          <p:nvPr/>
        </p:nvSpPr>
        <p:spPr>
          <a:xfrm>
            <a:off x="3623458" y="2565580"/>
            <a:ext cx="825366" cy="707886"/>
          </a:xfrm>
          <a:prstGeom prst="rect">
            <a:avLst/>
          </a:prstGeom>
        </p:spPr>
        <p:txBody>
          <a:bodyPr wrap="none">
            <a:spAutoFit/>
          </a:bodyPr>
          <a:lstStyle/>
          <a:p>
            <a:r>
              <a:rPr lang="en-US" sz="4000" b="1" dirty="0" err="1">
                <a:solidFill>
                  <a:schemeClr val="accent2"/>
                </a:solidFill>
              </a:rPr>
              <a:t>est</a:t>
            </a:r>
            <a:endParaRPr lang="en-US" sz="4000" dirty="0"/>
          </a:p>
        </p:txBody>
      </p:sp>
      <p:sp>
        <p:nvSpPr>
          <p:cNvPr id="25" name="Rectangle 24"/>
          <p:cNvSpPr/>
          <p:nvPr/>
        </p:nvSpPr>
        <p:spPr>
          <a:xfrm>
            <a:off x="3623458" y="3326566"/>
            <a:ext cx="1561746" cy="707886"/>
          </a:xfrm>
          <a:prstGeom prst="rect">
            <a:avLst/>
          </a:prstGeom>
        </p:spPr>
        <p:txBody>
          <a:bodyPr wrap="none">
            <a:spAutoFit/>
          </a:bodyPr>
          <a:lstStyle/>
          <a:p>
            <a:r>
              <a:rPr lang="en-US" sz="4000" b="1" dirty="0" err="1">
                <a:solidFill>
                  <a:srgbClr val="4F81BD"/>
                </a:solidFill>
              </a:rPr>
              <a:t>sumus</a:t>
            </a:r>
            <a:endParaRPr lang="en-US" sz="4000" dirty="0"/>
          </a:p>
        </p:txBody>
      </p:sp>
      <p:sp>
        <p:nvSpPr>
          <p:cNvPr id="26" name="Rectangle 25"/>
          <p:cNvSpPr/>
          <p:nvPr/>
        </p:nvSpPr>
        <p:spPr>
          <a:xfrm>
            <a:off x="3623458" y="4065871"/>
            <a:ext cx="1152479" cy="707886"/>
          </a:xfrm>
          <a:prstGeom prst="rect">
            <a:avLst/>
          </a:prstGeom>
        </p:spPr>
        <p:txBody>
          <a:bodyPr wrap="none">
            <a:spAutoFit/>
          </a:bodyPr>
          <a:lstStyle/>
          <a:p>
            <a:r>
              <a:rPr lang="en-US" sz="4000" b="1" dirty="0" err="1">
                <a:solidFill>
                  <a:srgbClr val="9BBB59"/>
                </a:solidFill>
              </a:rPr>
              <a:t>estis</a:t>
            </a:r>
            <a:endParaRPr lang="en-US" sz="4000" dirty="0"/>
          </a:p>
        </p:txBody>
      </p:sp>
      <p:sp>
        <p:nvSpPr>
          <p:cNvPr id="27" name="Rectangle 26"/>
          <p:cNvSpPr/>
          <p:nvPr/>
        </p:nvSpPr>
        <p:spPr>
          <a:xfrm>
            <a:off x="5440783" y="2565580"/>
            <a:ext cx="2554856" cy="707886"/>
          </a:xfrm>
          <a:prstGeom prst="rect">
            <a:avLst/>
          </a:prstGeom>
        </p:spPr>
        <p:txBody>
          <a:bodyPr wrap="none">
            <a:spAutoFit/>
          </a:bodyPr>
          <a:lstStyle/>
          <a:p>
            <a:r>
              <a:rPr lang="en-US" sz="4000" dirty="0"/>
              <a:t>he/she/it is</a:t>
            </a:r>
          </a:p>
        </p:txBody>
      </p:sp>
      <p:sp>
        <p:nvSpPr>
          <p:cNvPr id="28" name="Rectangle 27"/>
          <p:cNvSpPr/>
          <p:nvPr/>
        </p:nvSpPr>
        <p:spPr>
          <a:xfrm>
            <a:off x="5440783" y="3326566"/>
            <a:ext cx="1602322" cy="707886"/>
          </a:xfrm>
          <a:prstGeom prst="rect">
            <a:avLst/>
          </a:prstGeom>
        </p:spPr>
        <p:txBody>
          <a:bodyPr wrap="none">
            <a:spAutoFit/>
          </a:bodyPr>
          <a:lstStyle/>
          <a:p>
            <a:r>
              <a:rPr lang="en-US" sz="4000" dirty="0"/>
              <a:t>we are</a:t>
            </a:r>
          </a:p>
        </p:txBody>
      </p:sp>
      <p:sp>
        <p:nvSpPr>
          <p:cNvPr id="29" name="Rectangle 28"/>
          <p:cNvSpPr/>
          <p:nvPr/>
        </p:nvSpPr>
        <p:spPr>
          <a:xfrm>
            <a:off x="5440783" y="4034452"/>
            <a:ext cx="1821733" cy="707886"/>
          </a:xfrm>
          <a:prstGeom prst="rect">
            <a:avLst/>
          </a:prstGeom>
        </p:spPr>
        <p:txBody>
          <a:bodyPr wrap="none">
            <a:spAutoFit/>
          </a:bodyPr>
          <a:lstStyle/>
          <a:p>
            <a:r>
              <a:rPr lang="en-US" sz="4000" dirty="0"/>
              <a:t>y’all are</a:t>
            </a:r>
          </a:p>
        </p:txBody>
      </p:sp>
      <p:pic>
        <p:nvPicPr>
          <p:cNvPr id="14" name="Picture 13" descr="eye-312398__18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601" y="2279848"/>
            <a:ext cx="2283702" cy="2024958"/>
          </a:xfrm>
          <a:prstGeom prst="rect">
            <a:avLst/>
          </a:prstGeom>
        </p:spPr>
      </p:pic>
      <p:pic>
        <p:nvPicPr>
          <p:cNvPr id="15" name="Picture 14" descr="tired.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215" y="2034777"/>
            <a:ext cx="2584109" cy="2583578"/>
          </a:xfrm>
          <a:prstGeom prst="rect">
            <a:avLst/>
          </a:prstGeom>
        </p:spPr>
      </p:pic>
      <p:pic>
        <p:nvPicPr>
          <p:cNvPr id="13" name="Picture 12" descr="emoticon-25532__18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2601" y="2152582"/>
            <a:ext cx="2143742" cy="2589756"/>
          </a:xfrm>
          <a:prstGeom prst="rect">
            <a:avLst/>
          </a:prstGeom>
        </p:spPr>
      </p:pic>
    </p:spTree>
    <p:extLst>
      <p:ext uri="{BB962C8B-B14F-4D97-AF65-F5344CB8AC3E}">
        <p14:creationId xmlns:p14="http://schemas.microsoft.com/office/powerpoint/2010/main" val="17657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2"/>
                                        </p:tgtEl>
                                        <p:attrNameLst>
                                          <p:attrName>ppt_x</p:attrName>
                                        </p:attrNameLst>
                                      </p:cBhvr>
                                      <p:tavLst>
                                        <p:tav tm="0">
                                          <p:val>
                                            <p:strVal val="ppt_x"/>
                                          </p:val>
                                        </p:tav>
                                        <p:tav tm="100000">
                                          <p:val>
                                            <p:strVal val="ppt_x"/>
                                          </p:val>
                                        </p:tav>
                                      </p:tavLst>
                                    </p:anim>
                                    <p:anim calcmode="lin" valueType="num">
                                      <p:cBhvr additive="base">
                                        <p:cTn id="61" dur="500"/>
                                        <p:tgtEl>
                                          <p:spTgt spid="12"/>
                                        </p:tgtEl>
                                        <p:attrNameLst>
                                          <p:attrName>ppt_y</p:attrName>
                                        </p:attrNameLst>
                                      </p:cBhvr>
                                      <p:tavLst>
                                        <p:tav tm="0">
                                          <p:val>
                                            <p:strVal val="ppt_y"/>
                                          </p:val>
                                        </p:tav>
                                        <p:tav tm="100000">
                                          <p:val>
                                            <p:strVal val="1+ppt_h/2"/>
                                          </p:val>
                                        </p:tav>
                                      </p:tavLst>
                                    </p:anim>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6"/>
                                        </p:tgtEl>
                                        <p:attrNameLst>
                                          <p:attrName>ppt_x</p:attrName>
                                        </p:attrNameLst>
                                      </p:cBhvr>
                                      <p:tavLst>
                                        <p:tav tm="0">
                                          <p:val>
                                            <p:strVal val="ppt_x"/>
                                          </p:val>
                                        </p:tav>
                                        <p:tav tm="100000">
                                          <p:val>
                                            <p:strVal val="ppt_x"/>
                                          </p:val>
                                        </p:tav>
                                      </p:tavLst>
                                    </p:anim>
                                    <p:anim calcmode="lin" valueType="num">
                                      <p:cBhvr additive="base">
                                        <p:cTn id="73" dur="500"/>
                                        <p:tgtEl>
                                          <p:spTgt spid="16"/>
                                        </p:tgtEl>
                                        <p:attrNameLst>
                                          <p:attrName>ppt_y</p:attrName>
                                        </p:attrNameLst>
                                      </p:cBhvr>
                                      <p:tavLst>
                                        <p:tav tm="0">
                                          <p:val>
                                            <p:strVal val="ppt_y"/>
                                          </p:val>
                                        </p:tav>
                                        <p:tav tm="100000">
                                          <p:val>
                                            <p:strVal val="1+ppt_h/2"/>
                                          </p:val>
                                        </p:tav>
                                      </p:tavLst>
                                    </p:anim>
                                    <p:set>
                                      <p:cBhvr>
                                        <p:cTn id="74" dur="1" fill="hold">
                                          <p:stCondLst>
                                            <p:cond delay="499"/>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14"/>
                                        </p:tgtEl>
                                        <p:attrNameLst>
                                          <p:attrName>ppt_x</p:attrName>
                                        </p:attrNameLst>
                                      </p:cBhvr>
                                      <p:tavLst>
                                        <p:tav tm="0">
                                          <p:val>
                                            <p:strVal val="ppt_x"/>
                                          </p:val>
                                        </p:tav>
                                        <p:tav tm="100000">
                                          <p:val>
                                            <p:strVal val="ppt_x"/>
                                          </p:val>
                                        </p:tav>
                                      </p:tavLst>
                                    </p:anim>
                                    <p:anim calcmode="lin" valueType="num">
                                      <p:cBhvr additive="base">
                                        <p:cTn id="85" dur="500"/>
                                        <p:tgtEl>
                                          <p:spTgt spid="14"/>
                                        </p:tgtEl>
                                        <p:attrNameLst>
                                          <p:attrName>ppt_y</p:attrName>
                                        </p:attrNameLst>
                                      </p:cBhvr>
                                      <p:tavLst>
                                        <p:tav tm="0">
                                          <p:val>
                                            <p:strVal val="ppt_y"/>
                                          </p:val>
                                        </p:tav>
                                        <p:tav tm="100000">
                                          <p:val>
                                            <p:strVal val="1+ppt_h/2"/>
                                          </p:val>
                                        </p:tav>
                                      </p:tavLst>
                                    </p:anim>
                                    <p:set>
                                      <p:cBhvr>
                                        <p:cTn id="86" dur="1" fill="hold">
                                          <p:stCondLst>
                                            <p:cond delay="499"/>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15"/>
                                        </p:tgtEl>
                                        <p:attrNameLst>
                                          <p:attrName>ppt_x</p:attrName>
                                        </p:attrNameLst>
                                      </p:cBhvr>
                                      <p:tavLst>
                                        <p:tav tm="0">
                                          <p:val>
                                            <p:strVal val="ppt_x"/>
                                          </p:val>
                                        </p:tav>
                                        <p:tav tm="100000">
                                          <p:val>
                                            <p:strVal val="ppt_x"/>
                                          </p:val>
                                        </p:tav>
                                      </p:tavLst>
                                    </p:anim>
                                    <p:anim calcmode="lin" valueType="num">
                                      <p:cBhvr additive="base">
                                        <p:cTn id="97" dur="500"/>
                                        <p:tgtEl>
                                          <p:spTgt spid="15"/>
                                        </p:tgtEl>
                                        <p:attrNameLst>
                                          <p:attrName>ppt_y</p:attrName>
                                        </p:attrNameLst>
                                      </p:cBhvr>
                                      <p:tavLst>
                                        <p:tav tm="0">
                                          <p:val>
                                            <p:strVal val="ppt_y"/>
                                          </p:val>
                                        </p:tav>
                                        <p:tav tm="100000">
                                          <p:val>
                                            <p:strVal val="1+ppt_h/2"/>
                                          </p:val>
                                        </p:tav>
                                      </p:tavLst>
                                    </p:anim>
                                    <p:set>
                                      <p:cBhvr>
                                        <p:cTn id="98" dur="1" fill="hold">
                                          <p:stCondLst>
                                            <p:cond delay="499"/>
                                          </p:stCondLst>
                                        </p:cTn>
                                        <p:tgtEl>
                                          <p:spTgt spid="1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3"/>
                                        </p:tgtEl>
                                        <p:attrNameLst>
                                          <p:attrName>ppt_x</p:attrName>
                                        </p:attrNameLst>
                                      </p:cBhvr>
                                      <p:tavLst>
                                        <p:tav tm="0">
                                          <p:val>
                                            <p:strVal val="ppt_x"/>
                                          </p:val>
                                        </p:tav>
                                        <p:tav tm="100000">
                                          <p:val>
                                            <p:strVal val="ppt_x"/>
                                          </p:val>
                                        </p:tav>
                                      </p:tavLst>
                                    </p:anim>
                                    <p:anim calcmode="lin" valueType="num">
                                      <p:cBhvr additive="base">
                                        <p:cTn id="109" dur="500"/>
                                        <p:tgtEl>
                                          <p:spTgt spid="13"/>
                                        </p:tgtEl>
                                        <p:attrNameLst>
                                          <p:attrName>ppt_y</p:attrName>
                                        </p:attrNameLst>
                                      </p:cBhvr>
                                      <p:tavLst>
                                        <p:tav tm="0">
                                          <p:val>
                                            <p:strVal val="ppt_y"/>
                                          </p:val>
                                        </p:tav>
                                        <p:tav tm="100000">
                                          <p:val>
                                            <p:strVal val="1+ppt_h/2"/>
                                          </p:val>
                                        </p:tav>
                                      </p:tavLst>
                                    </p:anim>
                                    <p:set>
                                      <p:cBhvr>
                                        <p:cTn id="1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0" grpId="0"/>
      <p:bldP spid="21" grpId="0"/>
      <p:bldP spid="22" grpId="0"/>
      <p:bldP spid="23"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663" y="86139"/>
            <a:ext cx="850703" cy="1191744"/>
          </a:xfrm>
          <a:prstGeom prst="rect">
            <a:avLst/>
          </a:prstGeom>
        </p:spPr>
      </p:pic>
      <p:pic>
        <p:nvPicPr>
          <p:cNvPr id="31" name="Picture 3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02801" y="32760"/>
            <a:ext cx="784748" cy="1245123"/>
          </a:xfrm>
          <a:prstGeom prst="rect">
            <a:avLst/>
          </a:prstGeom>
        </p:spPr>
      </p:pic>
      <p:sp>
        <p:nvSpPr>
          <p:cNvPr id="21" name="TextBox 20"/>
          <p:cNvSpPr txBox="1"/>
          <p:nvPr/>
        </p:nvSpPr>
        <p:spPr>
          <a:xfrm>
            <a:off x="4618297" y="3605606"/>
            <a:ext cx="1513756" cy="830997"/>
          </a:xfrm>
          <a:prstGeom prst="rect">
            <a:avLst/>
          </a:prstGeom>
          <a:noFill/>
        </p:spPr>
        <p:txBody>
          <a:bodyPr wrap="none" rtlCol="0">
            <a:spAutoFit/>
          </a:bodyPr>
          <a:lstStyle/>
          <a:p>
            <a:r>
              <a:rPr lang="en-US" sz="4800" b="1" dirty="0">
                <a:latin typeface="+mj-lt"/>
                <a:cs typeface="Comic Sans MS"/>
              </a:rPr>
              <a:t>audit</a:t>
            </a:r>
            <a:endParaRPr lang="en-US" sz="4800" b="1" dirty="0">
              <a:solidFill>
                <a:srgbClr val="C0504D"/>
              </a:solidFill>
              <a:latin typeface="+mj-lt"/>
              <a:cs typeface="Comic Sans MS"/>
            </a:endParaRPr>
          </a:p>
        </p:txBody>
      </p:sp>
      <p:sp>
        <p:nvSpPr>
          <p:cNvPr id="5" name="Rounded Rectangle 4"/>
          <p:cNvSpPr/>
          <p:nvPr/>
        </p:nvSpPr>
        <p:spPr>
          <a:xfrm>
            <a:off x="76200" y="1277883"/>
            <a:ext cx="3560870" cy="1492066"/>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2" name="Title 1"/>
          <p:cNvSpPr>
            <a:spLocks noGrp="1"/>
          </p:cNvSpPr>
          <p:nvPr>
            <p:ph type="title"/>
          </p:nvPr>
        </p:nvSpPr>
        <p:spPr>
          <a:xfrm>
            <a:off x="2754358" y="-7068"/>
            <a:ext cx="5981411" cy="1143000"/>
          </a:xfrm>
        </p:spPr>
        <p:txBody>
          <a:bodyPr>
            <a:normAutofit/>
          </a:bodyPr>
          <a:lstStyle/>
          <a:p>
            <a:pPr algn="l"/>
            <a:r>
              <a:rPr lang="en-US" dirty="0">
                <a:solidFill>
                  <a:srgbClr val="7F7F7F"/>
                </a:solidFill>
                <a:latin typeface="Papyrus"/>
                <a:cs typeface="Papyrus"/>
              </a:rPr>
              <a:t>Quick on the draw</a:t>
            </a:r>
          </a:p>
        </p:txBody>
      </p:sp>
      <p:sp>
        <p:nvSpPr>
          <p:cNvPr id="42" name="TextBox 41"/>
          <p:cNvSpPr txBox="1"/>
          <p:nvPr/>
        </p:nvSpPr>
        <p:spPr>
          <a:xfrm>
            <a:off x="3033308" y="3607634"/>
            <a:ext cx="1584989" cy="830997"/>
          </a:xfrm>
          <a:prstGeom prst="rect">
            <a:avLst/>
          </a:prstGeom>
          <a:noFill/>
        </p:spPr>
        <p:txBody>
          <a:bodyPr wrap="none" rtlCol="0">
            <a:spAutoFit/>
          </a:bodyPr>
          <a:lstStyle/>
          <a:p>
            <a:r>
              <a:rPr lang="en-US" sz="4800" b="1" dirty="0" err="1">
                <a:latin typeface="+mj-lt"/>
                <a:cs typeface="Comic Sans MS"/>
              </a:rPr>
              <a:t>maga</a:t>
            </a:r>
            <a:endParaRPr lang="en-US" sz="4800" b="1" dirty="0">
              <a:solidFill>
                <a:srgbClr val="C0504D"/>
              </a:solidFill>
              <a:latin typeface="+mj-lt"/>
              <a:cs typeface="Comic Sans MS"/>
            </a:endParaRPr>
          </a:p>
        </p:txBody>
      </p:sp>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87688" flipH="1">
            <a:off x="1767528" y="45209"/>
            <a:ext cx="609900" cy="1219800"/>
          </a:xfrm>
          <a:prstGeom prst="rect">
            <a:avLst/>
          </a:prstGeom>
        </p:spPr>
      </p:pic>
      <p:sp>
        <p:nvSpPr>
          <p:cNvPr id="47" name="TextBox 46"/>
          <p:cNvSpPr txBox="1"/>
          <p:nvPr/>
        </p:nvSpPr>
        <p:spPr>
          <a:xfrm>
            <a:off x="3825803" y="2158485"/>
            <a:ext cx="1112416" cy="523220"/>
          </a:xfrm>
          <a:prstGeom prst="rect">
            <a:avLst/>
          </a:prstGeom>
          <a:noFill/>
        </p:spPr>
        <p:txBody>
          <a:bodyPr wrap="none" rtlCol="0">
            <a:spAutoFit/>
          </a:bodyPr>
          <a:lstStyle/>
          <a:p>
            <a:r>
              <a:rPr lang="en-US" sz="2800" i="1" dirty="0" err="1">
                <a:solidFill>
                  <a:schemeClr val="bg1">
                    <a:lumMod val="50000"/>
                  </a:schemeClr>
                </a:solidFill>
              </a:rPr>
              <a:t>maga</a:t>
            </a:r>
            <a:endParaRPr lang="en-US" sz="2800" i="1" dirty="0">
              <a:solidFill>
                <a:schemeClr val="bg1">
                  <a:lumMod val="50000"/>
                </a:schemeClr>
              </a:solidFill>
            </a:endParaRPr>
          </a:p>
        </p:txBody>
      </p:sp>
      <p:sp>
        <p:nvSpPr>
          <p:cNvPr id="48" name="TextBox 47"/>
          <p:cNvSpPr txBox="1"/>
          <p:nvPr/>
        </p:nvSpPr>
        <p:spPr>
          <a:xfrm>
            <a:off x="7823149" y="1811134"/>
            <a:ext cx="1193851" cy="954107"/>
          </a:xfrm>
          <a:prstGeom prst="rect">
            <a:avLst/>
          </a:prstGeom>
          <a:noFill/>
        </p:spPr>
        <p:txBody>
          <a:bodyPr wrap="square" rtlCol="0">
            <a:spAutoFit/>
          </a:bodyPr>
          <a:lstStyle/>
          <a:p>
            <a:pPr algn="ctr"/>
            <a:r>
              <a:rPr lang="en-US" sz="2800" i="1" dirty="0" err="1">
                <a:solidFill>
                  <a:schemeClr val="bg1">
                    <a:lumMod val="50000"/>
                  </a:schemeClr>
                </a:solidFill>
              </a:rPr>
              <a:t>mirus</a:t>
            </a:r>
            <a:r>
              <a:rPr lang="en-US" sz="2800" i="1" dirty="0">
                <a:solidFill>
                  <a:schemeClr val="bg1">
                    <a:lumMod val="50000"/>
                  </a:schemeClr>
                </a:solidFill>
              </a:rPr>
              <a:t>/</a:t>
            </a:r>
            <a:r>
              <a:rPr lang="en-US" sz="2800" i="1" dirty="0" err="1">
                <a:solidFill>
                  <a:schemeClr val="bg1">
                    <a:lumMod val="50000"/>
                  </a:schemeClr>
                </a:solidFill>
              </a:rPr>
              <a:t>mira</a:t>
            </a:r>
            <a:endParaRPr lang="en-US" sz="2800" i="1" dirty="0">
              <a:solidFill>
                <a:schemeClr val="bg1">
                  <a:lumMod val="50000"/>
                </a:schemeClr>
              </a:solidFill>
            </a:endParaRPr>
          </a:p>
        </p:txBody>
      </p:sp>
      <p:pic>
        <p:nvPicPr>
          <p:cNvPr id="49" name="Picture 4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3863" y="1595384"/>
            <a:ext cx="850703" cy="709946"/>
          </a:xfrm>
          <a:prstGeom prst="rect">
            <a:avLst/>
          </a:prstGeom>
        </p:spPr>
      </p:pic>
      <p:sp>
        <p:nvSpPr>
          <p:cNvPr id="51" name="TextBox 50"/>
          <p:cNvSpPr txBox="1"/>
          <p:nvPr/>
        </p:nvSpPr>
        <p:spPr>
          <a:xfrm>
            <a:off x="6772368" y="1815842"/>
            <a:ext cx="1215932" cy="954107"/>
          </a:xfrm>
          <a:prstGeom prst="rect">
            <a:avLst/>
          </a:prstGeom>
          <a:noFill/>
        </p:spPr>
        <p:txBody>
          <a:bodyPr wrap="square" rtlCol="0">
            <a:spAutoFit/>
          </a:bodyPr>
          <a:lstStyle/>
          <a:p>
            <a:r>
              <a:rPr lang="en-US" sz="2800" i="1" dirty="0" err="1">
                <a:solidFill>
                  <a:schemeClr val="bg1">
                    <a:lumMod val="50000"/>
                  </a:schemeClr>
                </a:solidFill>
              </a:rPr>
              <a:t>iratus</a:t>
            </a:r>
            <a:r>
              <a:rPr lang="en-US" sz="2800" i="1" dirty="0">
                <a:solidFill>
                  <a:schemeClr val="bg1">
                    <a:lumMod val="50000"/>
                  </a:schemeClr>
                </a:solidFill>
              </a:rPr>
              <a:t>/</a:t>
            </a:r>
            <a:r>
              <a:rPr lang="en-US" sz="2800" i="1" dirty="0" err="1">
                <a:solidFill>
                  <a:schemeClr val="bg1">
                    <a:lumMod val="50000"/>
                  </a:schemeClr>
                </a:solidFill>
              </a:rPr>
              <a:t>irata</a:t>
            </a:r>
            <a:endParaRPr lang="en-US" sz="2800" i="1" dirty="0">
              <a:solidFill>
                <a:schemeClr val="bg1">
                  <a:lumMod val="50000"/>
                </a:schemeClr>
              </a:solidFill>
            </a:endParaRPr>
          </a:p>
        </p:txBody>
      </p:sp>
      <p:pic>
        <p:nvPicPr>
          <p:cNvPr id="53" name="Picture 52" descr="music-1700490__180.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58729" y="1384299"/>
            <a:ext cx="1025835" cy="1040567"/>
          </a:xfrm>
          <a:prstGeom prst="rect">
            <a:avLst/>
          </a:prstGeom>
        </p:spPr>
      </p:pic>
      <p:sp>
        <p:nvSpPr>
          <p:cNvPr id="55" name="TextBox 54"/>
          <p:cNvSpPr txBox="1"/>
          <p:nvPr/>
        </p:nvSpPr>
        <p:spPr>
          <a:xfrm>
            <a:off x="1264825" y="2159536"/>
            <a:ext cx="1167645" cy="523220"/>
          </a:xfrm>
          <a:prstGeom prst="rect">
            <a:avLst/>
          </a:prstGeom>
          <a:noFill/>
        </p:spPr>
        <p:txBody>
          <a:bodyPr wrap="none" rtlCol="0">
            <a:spAutoFit/>
          </a:bodyPr>
          <a:lstStyle/>
          <a:p>
            <a:r>
              <a:rPr lang="en-US" sz="2800" i="1" dirty="0" err="1">
                <a:solidFill>
                  <a:schemeClr val="bg1">
                    <a:lumMod val="50000"/>
                  </a:schemeClr>
                </a:solidFill>
              </a:rPr>
              <a:t>videre</a:t>
            </a:r>
            <a:endParaRPr lang="en-US" sz="2800" i="1" dirty="0">
              <a:solidFill>
                <a:schemeClr val="bg1">
                  <a:lumMod val="50000"/>
                </a:schemeClr>
              </a:solidFill>
            </a:endParaRPr>
          </a:p>
        </p:txBody>
      </p:sp>
      <p:sp>
        <p:nvSpPr>
          <p:cNvPr id="56" name="TextBox 55"/>
          <p:cNvSpPr txBox="1"/>
          <p:nvPr/>
        </p:nvSpPr>
        <p:spPr>
          <a:xfrm>
            <a:off x="2431729" y="2163403"/>
            <a:ext cx="1205341" cy="523220"/>
          </a:xfrm>
          <a:prstGeom prst="rect">
            <a:avLst/>
          </a:prstGeom>
          <a:noFill/>
        </p:spPr>
        <p:txBody>
          <a:bodyPr wrap="none" rtlCol="0">
            <a:spAutoFit/>
          </a:bodyPr>
          <a:lstStyle/>
          <a:p>
            <a:r>
              <a:rPr lang="en-US" sz="2800" i="1" dirty="0" err="1">
                <a:solidFill>
                  <a:schemeClr val="bg1">
                    <a:lumMod val="50000"/>
                  </a:schemeClr>
                </a:solidFill>
              </a:rPr>
              <a:t>audire</a:t>
            </a:r>
            <a:endParaRPr lang="en-US" sz="2800" i="1" dirty="0">
              <a:solidFill>
                <a:schemeClr val="bg1">
                  <a:lumMod val="50000"/>
                </a:schemeClr>
              </a:solidFill>
            </a:endParaRPr>
          </a:p>
        </p:txBody>
      </p:sp>
      <p:sp>
        <p:nvSpPr>
          <p:cNvPr id="59" name="TextBox 58"/>
          <p:cNvSpPr txBox="1"/>
          <p:nvPr/>
        </p:nvSpPr>
        <p:spPr>
          <a:xfrm>
            <a:off x="5017585" y="2158485"/>
            <a:ext cx="1317551" cy="523220"/>
          </a:xfrm>
          <a:prstGeom prst="rect">
            <a:avLst/>
          </a:prstGeom>
          <a:noFill/>
        </p:spPr>
        <p:txBody>
          <a:bodyPr wrap="none" rtlCol="0">
            <a:spAutoFit/>
          </a:bodyPr>
          <a:lstStyle/>
          <a:p>
            <a:r>
              <a:rPr lang="en-US" sz="2800" i="1" dirty="0" err="1">
                <a:solidFill>
                  <a:schemeClr val="bg1">
                    <a:lumMod val="50000"/>
                  </a:schemeClr>
                </a:solidFill>
              </a:rPr>
              <a:t>gladius</a:t>
            </a:r>
            <a:endParaRPr lang="en-US" sz="2800" i="1" dirty="0">
              <a:solidFill>
                <a:schemeClr val="bg1">
                  <a:lumMod val="50000"/>
                </a:schemeClr>
              </a:solidFill>
            </a:endParaRPr>
          </a:p>
        </p:txBody>
      </p:sp>
      <p:sp>
        <p:nvSpPr>
          <p:cNvPr id="61" name="TextBox 60"/>
          <p:cNvSpPr txBox="1"/>
          <p:nvPr/>
        </p:nvSpPr>
        <p:spPr>
          <a:xfrm>
            <a:off x="211567" y="2158743"/>
            <a:ext cx="896938" cy="523220"/>
          </a:xfrm>
          <a:prstGeom prst="rect">
            <a:avLst/>
          </a:prstGeom>
          <a:noFill/>
        </p:spPr>
        <p:txBody>
          <a:bodyPr wrap="none" rtlCol="0">
            <a:spAutoFit/>
          </a:bodyPr>
          <a:lstStyle/>
          <a:p>
            <a:r>
              <a:rPr lang="en-US" sz="2800" i="1" dirty="0" err="1">
                <a:solidFill>
                  <a:schemeClr val="bg1">
                    <a:lumMod val="50000"/>
                  </a:schemeClr>
                </a:solidFill>
              </a:rPr>
              <a:t>esse</a:t>
            </a:r>
            <a:endParaRPr lang="en-US" sz="2800" i="1" dirty="0">
              <a:solidFill>
                <a:schemeClr val="bg1">
                  <a:lumMod val="50000"/>
                </a:schemeClr>
              </a:solidFill>
            </a:endParaRPr>
          </a:p>
        </p:txBody>
      </p:sp>
      <p:pic>
        <p:nvPicPr>
          <p:cNvPr id="3" name="Picture 2" descr="emoticon-1669804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1375" y="1164703"/>
            <a:ext cx="1061774" cy="1061774"/>
          </a:xfrm>
          <a:prstGeom prst="rect">
            <a:avLst/>
          </a:prstGeom>
        </p:spPr>
      </p:pic>
      <p:pic>
        <p:nvPicPr>
          <p:cNvPr id="4" name="Picture 3" descr="wow-1300898__180.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6791" y="1225230"/>
            <a:ext cx="1111729" cy="833797"/>
          </a:xfrm>
          <a:prstGeom prst="rect">
            <a:avLst/>
          </a:prstGeom>
        </p:spPr>
      </p:pic>
      <p:sp>
        <p:nvSpPr>
          <p:cNvPr id="28" name="Rounded Rectangle 27"/>
          <p:cNvSpPr/>
          <p:nvPr/>
        </p:nvSpPr>
        <p:spPr>
          <a:xfrm>
            <a:off x="3708400" y="1285766"/>
            <a:ext cx="2705191" cy="1479475"/>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6489792" y="1277883"/>
            <a:ext cx="2610238" cy="1479475"/>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43426" y="2782649"/>
            <a:ext cx="1369385" cy="369332"/>
          </a:xfrm>
          <a:prstGeom prst="rect">
            <a:avLst/>
          </a:prstGeom>
          <a:noFill/>
        </p:spPr>
        <p:txBody>
          <a:bodyPr wrap="none" rtlCol="0">
            <a:spAutoFit/>
          </a:bodyPr>
          <a:lstStyle/>
          <a:p>
            <a:r>
              <a:rPr lang="en-US" i="1" dirty="0">
                <a:solidFill>
                  <a:schemeClr val="accent1"/>
                </a:solidFill>
              </a:rPr>
              <a:t>word class?</a:t>
            </a:r>
          </a:p>
        </p:txBody>
      </p:sp>
      <p:sp>
        <p:nvSpPr>
          <p:cNvPr id="33" name="TextBox 32"/>
          <p:cNvSpPr txBox="1"/>
          <p:nvPr/>
        </p:nvSpPr>
        <p:spPr>
          <a:xfrm>
            <a:off x="4332892" y="2782649"/>
            <a:ext cx="1369385" cy="369332"/>
          </a:xfrm>
          <a:prstGeom prst="rect">
            <a:avLst/>
          </a:prstGeom>
          <a:noFill/>
        </p:spPr>
        <p:txBody>
          <a:bodyPr wrap="none" rtlCol="0">
            <a:spAutoFit/>
          </a:bodyPr>
          <a:lstStyle/>
          <a:p>
            <a:r>
              <a:rPr lang="en-US" i="1" dirty="0">
                <a:solidFill>
                  <a:schemeClr val="accent1"/>
                </a:solidFill>
              </a:rPr>
              <a:t>word class?</a:t>
            </a:r>
          </a:p>
        </p:txBody>
      </p:sp>
      <p:sp>
        <p:nvSpPr>
          <p:cNvPr id="34" name="TextBox 33"/>
          <p:cNvSpPr txBox="1"/>
          <p:nvPr/>
        </p:nvSpPr>
        <p:spPr>
          <a:xfrm>
            <a:off x="7228492" y="2782649"/>
            <a:ext cx="1369385" cy="369332"/>
          </a:xfrm>
          <a:prstGeom prst="rect">
            <a:avLst/>
          </a:prstGeom>
          <a:noFill/>
        </p:spPr>
        <p:txBody>
          <a:bodyPr wrap="none" rtlCol="0">
            <a:spAutoFit/>
          </a:bodyPr>
          <a:lstStyle/>
          <a:p>
            <a:r>
              <a:rPr lang="en-US" i="1" dirty="0">
                <a:solidFill>
                  <a:schemeClr val="accent1"/>
                </a:solidFill>
              </a:rPr>
              <a:t>word class?</a:t>
            </a:r>
          </a:p>
        </p:txBody>
      </p:sp>
      <p:sp>
        <p:nvSpPr>
          <p:cNvPr id="35" name="TextBox 34"/>
          <p:cNvSpPr txBox="1"/>
          <p:nvPr/>
        </p:nvSpPr>
        <p:spPr>
          <a:xfrm>
            <a:off x="1162350" y="2786046"/>
            <a:ext cx="1262961" cy="369332"/>
          </a:xfrm>
          <a:prstGeom prst="rect">
            <a:avLst/>
          </a:prstGeom>
          <a:solidFill>
            <a:schemeClr val="bg1"/>
          </a:solidFill>
        </p:spPr>
        <p:txBody>
          <a:bodyPr wrap="square" rtlCol="0">
            <a:spAutoFit/>
          </a:bodyPr>
          <a:lstStyle/>
          <a:p>
            <a:pPr algn="ctr"/>
            <a:r>
              <a:rPr lang="en-US" i="1" dirty="0">
                <a:solidFill>
                  <a:schemeClr val="accent1"/>
                </a:solidFill>
              </a:rPr>
              <a:t>verbs</a:t>
            </a:r>
          </a:p>
        </p:txBody>
      </p:sp>
      <p:sp>
        <p:nvSpPr>
          <p:cNvPr id="36" name="TextBox 35"/>
          <p:cNvSpPr txBox="1"/>
          <p:nvPr/>
        </p:nvSpPr>
        <p:spPr>
          <a:xfrm>
            <a:off x="4386104" y="2780034"/>
            <a:ext cx="1262961" cy="369332"/>
          </a:xfrm>
          <a:prstGeom prst="rect">
            <a:avLst/>
          </a:prstGeom>
          <a:solidFill>
            <a:schemeClr val="bg1"/>
          </a:solidFill>
        </p:spPr>
        <p:txBody>
          <a:bodyPr wrap="square" rtlCol="0">
            <a:spAutoFit/>
          </a:bodyPr>
          <a:lstStyle/>
          <a:p>
            <a:pPr algn="ctr"/>
            <a:r>
              <a:rPr lang="en-US" i="1" dirty="0">
                <a:solidFill>
                  <a:schemeClr val="accent1"/>
                </a:solidFill>
              </a:rPr>
              <a:t>nouns</a:t>
            </a:r>
          </a:p>
        </p:txBody>
      </p:sp>
      <p:sp>
        <p:nvSpPr>
          <p:cNvPr id="37" name="TextBox 36"/>
          <p:cNvSpPr txBox="1"/>
          <p:nvPr/>
        </p:nvSpPr>
        <p:spPr>
          <a:xfrm>
            <a:off x="7191668" y="2789049"/>
            <a:ext cx="1262961" cy="369332"/>
          </a:xfrm>
          <a:prstGeom prst="rect">
            <a:avLst/>
          </a:prstGeom>
          <a:solidFill>
            <a:schemeClr val="bg1"/>
          </a:solidFill>
        </p:spPr>
        <p:txBody>
          <a:bodyPr wrap="square" rtlCol="0">
            <a:spAutoFit/>
          </a:bodyPr>
          <a:lstStyle/>
          <a:p>
            <a:pPr algn="ctr"/>
            <a:r>
              <a:rPr lang="en-US" i="1" dirty="0">
                <a:solidFill>
                  <a:schemeClr val="accent1"/>
                </a:solidFill>
              </a:rPr>
              <a:t>adjectives</a:t>
            </a:r>
          </a:p>
        </p:txBody>
      </p:sp>
      <p:pic>
        <p:nvPicPr>
          <p:cNvPr id="38" name="Pictur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06179" y="1505285"/>
            <a:ext cx="769157" cy="769157"/>
          </a:xfrm>
          <a:prstGeom prst="rect">
            <a:avLst/>
          </a:prstGeom>
        </p:spPr>
      </p:pic>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43872" y="1313923"/>
            <a:ext cx="1284464" cy="1036787"/>
          </a:xfrm>
          <a:prstGeom prst="rect">
            <a:avLst/>
          </a:prstGeom>
        </p:spPr>
      </p:pic>
      <p:pic>
        <p:nvPicPr>
          <p:cNvPr id="40" name="Picture 3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97524" y="1304878"/>
            <a:ext cx="1103081" cy="1077792"/>
          </a:xfrm>
          <a:prstGeom prst="rect">
            <a:avLst/>
          </a:prstGeom>
        </p:spPr>
      </p:pic>
    </p:spTree>
    <p:extLst>
      <p:ext uri="{BB962C8B-B14F-4D97-AF65-F5344CB8AC3E}">
        <p14:creationId xmlns:p14="http://schemas.microsoft.com/office/powerpoint/2010/main" val="212498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P spid="6" grpId="0"/>
      <p:bldP spid="33" grpId="0"/>
      <p:bldP spid="34" grpId="0"/>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663" y="86139"/>
            <a:ext cx="850703" cy="1191744"/>
          </a:xfrm>
          <a:prstGeom prst="rect">
            <a:avLst/>
          </a:prstGeom>
        </p:spPr>
      </p:pic>
      <p:pic>
        <p:nvPicPr>
          <p:cNvPr id="31" name="Picture 3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02801" y="32760"/>
            <a:ext cx="784748" cy="1245123"/>
          </a:xfrm>
          <a:prstGeom prst="rect">
            <a:avLst/>
          </a:prstGeom>
        </p:spPr>
      </p:pic>
      <p:sp>
        <p:nvSpPr>
          <p:cNvPr id="5" name="Rounded Rectangle 4"/>
          <p:cNvSpPr/>
          <p:nvPr/>
        </p:nvSpPr>
        <p:spPr>
          <a:xfrm>
            <a:off x="76200" y="1277883"/>
            <a:ext cx="3560870" cy="1492066"/>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2" name="Title 1"/>
          <p:cNvSpPr>
            <a:spLocks noGrp="1"/>
          </p:cNvSpPr>
          <p:nvPr>
            <p:ph type="title"/>
          </p:nvPr>
        </p:nvSpPr>
        <p:spPr>
          <a:xfrm>
            <a:off x="2754358" y="-7068"/>
            <a:ext cx="5981411" cy="1143000"/>
          </a:xfrm>
        </p:spPr>
        <p:txBody>
          <a:bodyPr>
            <a:normAutofit/>
          </a:bodyPr>
          <a:lstStyle/>
          <a:p>
            <a:pPr algn="l"/>
            <a:r>
              <a:rPr lang="en-US" dirty="0">
                <a:solidFill>
                  <a:srgbClr val="7F7F7F"/>
                </a:solidFill>
                <a:latin typeface="Papyrus"/>
                <a:cs typeface="Papyrus"/>
              </a:rPr>
              <a:t>Quick on the draw</a:t>
            </a:r>
          </a:p>
        </p:txBody>
      </p:sp>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87688" flipH="1">
            <a:off x="1767528" y="45209"/>
            <a:ext cx="609900" cy="1219800"/>
          </a:xfrm>
          <a:prstGeom prst="rect">
            <a:avLst/>
          </a:prstGeom>
        </p:spPr>
      </p:pic>
      <p:sp>
        <p:nvSpPr>
          <p:cNvPr id="47" name="TextBox 46"/>
          <p:cNvSpPr txBox="1"/>
          <p:nvPr/>
        </p:nvSpPr>
        <p:spPr>
          <a:xfrm>
            <a:off x="3825803" y="2158485"/>
            <a:ext cx="1112416" cy="523220"/>
          </a:xfrm>
          <a:prstGeom prst="rect">
            <a:avLst/>
          </a:prstGeom>
          <a:noFill/>
        </p:spPr>
        <p:txBody>
          <a:bodyPr wrap="none" rtlCol="0">
            <a:spAutoFit/>
          </a:bodyPr>
          <a:lstStyle/>
          <a:p>
            <a:r>
              <a:rPr lang="en-US" sz="2800" i="1" dirty="0" err="1">
                <a:solidFill>
                  <a:schemeClr val="bg1">
                    <a:lumMod val="50000"/>
                  </a:schemeClr>
                </a:solidFill>
              </a:rPr>
              <a:t>maga</a:t>
            </a:r>
            <a:endParaRPr lang="en-US" sz="2800" i="1" dirty="0">
              <a:solidFill>
                <a:schemeClr val="bg1">
                  <a:lumMod val="50000"/>
                </a:schemeClr>
              </a:solidFill>
            </a:endParaRPr>
          </a:p>
        </p:txBody>
      </p:sp>
      <p:sp>
        <p:nvSpPr>
          <p:cNvPr id="48" name="TextBox 47"/>
          <p:cNvSpPr txBox="1"/>
          <p:nvPr/>
        </p:nvSpPr>
        <p:spPr>
          <a:xfrm>
            <a:off x="7823149" y="1811134"/>
            <a:ext cx="1193851" cy="954107"/>
          </a:xfrm>
          <a:prstGeom prst="rect">
            <a:avLst/>
          </a:prstGeom>
          <a:noFill/>
        </p:spPr>
        <p:txBody>
          <a:bodyPr wrap="square" rtlCol="0">
            <a:spAutoFit/>
          </a:bodyPr>
          <a:lstStyle/>
          <a:p>
            <a:pPr algn="ctr"/>
            <a:r>
              <a:rPr lang="en-US" sz="2800" i="1" dirty="0" err="1">
                <a:solidFill>
                  <a:schemeClr val="bg1">
                    <a:lumMod val="50000"/>
                  </a:schemeClr>
                </a:solidFill>
              </a:rPr>
              <a:t>mirus</a:t>
            </a:r>
            <a:r>
              <a:rPr lang="en-US" sz="2800" i="1" dirty="0">
                <a:solidFill>
                  <a:schemeClr val="bg1">
                    <a:lumMod val="50000"/>
                  </a:schemeClr>
                </a:solidFill>
              </a:rPr>
              <a:t>/</a:t>
            </a:r>
            <a:r>
              <a:rPr lang="en-US" sz="2800" i="1" dirty="0" err="1">
                <a:solidFill>
                  <a:schemeClr val="bg1">
                    <a:lumMod val="50000"/>
                  </a:schemeClr>
                </a:solidFill>
              </a:rPr>
              <a:t>mira</a:t>
            </a:r>
            <a:endParaRPr lang="en-US" sz="2800" i="1" dirty="0">
              <a:solidFill>
                <a:schemeClr val="bg1">
                  <a:lumMod val="50000"/>
                </a:schemeClr>
              </a:solidFill>
            </a:endParaRPr>
          </a:p>
        </p:txBody>
      </p:sp>
      <p:pic>
        <p:nvPicPr>
          <p:cNvPr id="49" name="Picture 4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3863" y="1595384"/>
            <a:ext cx="850703" cy="709946"/>
          </a:xfrm>
          <a:prstGeom prst="rect">
            <a:avLst/>
          </a:prstGeom>
        </p:spPr>
      </p:pic>
      <p:sp>
        <p:nvSpPr>
          <p:cNvPr id="51" name="TextBox 50"/>
          <p:cNvSpPr txBox="1"/>
          <p:nvPr/>
        </p:nvSpPr>
        <p:spPr>
          <a:xfrm>
            <a:off x="6772368" y="1815842"/>
            <a:ext cx="1215932" cy="954107"/>
          </a:xfrm>
          <a:prstGeom prst="rect">
            <a:avLst/>
          </a:prstGeom>
          <a:noFill/>
        </p:spPr>
        <p:txBody>
          <a:bodyPr wrap="square" rtlCol="0">
            <a:spAutoFit/>
          </a:bodyPr>
          <a:lstStyle/>
          <a:p>
            <a:r>
              <a:rPr lang="en-US" sz="2800" i="1" dirty="0" err="1">
                <a:solidFill>
                  <a:schemeClr val="bg1">
                    <a:lumMod val="50000"/>
                  </a:schemeClr>
                </a:solidFill>
              </a:rPr>
              <a:t>iratus</a:t>
            </a:r>
            <a:r>
              <a:rPr lang="en-US" sz="2800" i="1" dirty="0">
                <a:solidFill>
                  <a:schemeClr val="bg1">
                    <a:lumMod val="50000"/>
                  </a:schemeClr>
                </a:solidFill>
              </a:rPr>
              <a:t>/</a:t>
            </a:r>
            <a:r>
              <a:rPr lang="en-US" sz="2800" i="1" dirty="0" err="1">
                <a:solidFill>
                  <a:schemeClr val="bg1">
                    <a:lumMod val="50000"/>
                  </a:schemeClr>
                </a:solidFill>
              </a:rPr>
              <a:t>irata</a:t>
            </a:r>
            <a:endParaRPr lang="en-US" sz="2800" i="1" dirty="0">
              <a:solidFill>
                <a:schemeClr val="bg1">
                  <a:lumMod val="50000"/>
                </a:schemeClr>
              </a:solidFill>
            </a:endParaRPr>
          </a:p>
        </p:txBody>
      </p:sp>
      <p:pic>
        <p:nvPicPr>
          <p:cNvPr id="53" name="Picture 52" descr="music-1700490__180.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58729" y="1384299"/>
            <a:ext cx="1025835" cy="1040567"/>
          </a:xfrm>
          <a:prstGeom prst="rect">
            <a:avLst/>
          </a:prstGeom>
        </p:spPr>
      </p:pic>
      <p:sp>
        <p:nvSpPr>
          <p:cNvPr id="55" name="TextBox 54"/>
          <p:cNvSpPr txBox="1"/>
          <p:nvPr/>
        </p:nvSpPr>
        <p:spPr>
          <a:xfrm>
            <a:off x="1264825" y="2159536"/>
            <a:ext cx="1167645" cy="523220"/>
          </a:xfrm>
          <a:prstGeom prst="rect">
            <a:avLst/>
          </a:prstGeom>
          <a:noFill/>
        </p:spPr>
        <p:txBody>
          <a:bodyPr wrap="none" rtlCol="0">
            <a:spAutoFit/>
          </a:bodyPr>
          <a:lstStyle/>
          <a:p>
            <a:r>
              <a:rPr lang="en-US" sz="2800" i="1" dirty="0" err="1">
                <a:solidFill>
                  <a:schemeClr val="bg1">
                    <a:lumMod val="50000"/>
                  </a:schemeClr>
                </a:solidFill>
              </a:rPr>
              <a:t>videre</a:t>
            </a:r>
            <a:endParaRPr lang="en-US" sz="2800" i="1" dirty="0">
              <a:solidFill>
                <a:schemeClr val="bg1">
                  <a:lumMod val="50000"/>
                </a:schemeClr>
              </a:solidFill>
            </a:endParaRPr>
          </a:p>
        </p:txBody>
      </p:sp>
      <p:sp>
        <p:nvSpPr>
          <p:cNvPr id="56" name="TextBox 55"/>
          <p:cNvSpPr txBox="1"/>
          <p:nvPr/>
        </p:nvSpPr>
        <p:spPr>
          <a:xfrm>
            <a:off x="2431729" y="2163403"/>
            <a:ext cx="1205341" cy="523220"/>
          </a:xfrm>
          <a:prstGeom prst="rect">
            <a:avLst/>
          </a:prstGeom>
          <a:noFill/>
        </p:spPr>
        <p:txBody>
          <a:bodyPr wrap="none" rtlCol="0">
            <a:spAutoFit/>
          </a:bodyPr>
          <a:lstStyle/>
          <a:p>
            <a:r>
              <a:rPr lang="en-US" sz="2800" i="1" dirty="0" err="1">
                <a:solidFill>
                  <a:schemeClr val="bg1">
                    <a:lumMod val="50000"/>
                  </a:schemeClr>
                </a:solidFill>
              </a:rPr>
              <a:t>audire</a:t>
            </a:r>
            <a:endParaRPr lang="en-US" sz="2800" i="1" dirty="0">
              <a:solidFill>
                <a:schemeClr val="bg1">
                  <a:lumMod val="50000"/>
                </a:schemeClr>
              </a:solidFill>
            </a:endParaRPr>
          </a:p>
        </p:txBody>
      </p:sp>
      <p:sp>
        <p:nvSpPr>
          <p:cNvPr id="59" name="TextBox 58"/>
          <p:cNvSpPr txBox="1"/>
          <p:nvPr/>
        </p:nvSpPr>
        <p:spPr>
          <a:xfrm>
            <a:off x="5017585" y="2158485"/>
            <a:ext cx="1317551" cy="523220"/>
          </a:xfrm>
          <a:prstGeom prst="rect">
            <a:avLst/>
          </a:prstGeom>
          <a:noFill/>
        </p:spPr>
        <p:txBody>
          <a:bodyPr wrap="none" rtlCol="0">
            <a:spAutoFit/>
          </a:bodyPr>
          <a:lstStyle/>
          <a:p>
            <a:r>
              <a:rPr lang="en-US" sz="2800" i="1" dirty="0" err="1">
                <a:solidFill>
                  <a:schemeClr val="bg1">
                    <a:lumMod val="50000"/>
                  </a:schemeClr>
                </a:solidFill>
              </a:rPr>
              <a:t>gladius</a:t>
            </a:r>
            <a:endParaRPr lang="en-US" sz="2800" i="1" dirty="0">
              <a:solidFill>
                <a:schemeClr val="bg1">
                  <a:lumMod val="50000"/>
                </a:schemeClr>
              </a:solidFill>
            </a:endParaRPr>
          </a:p>
        </p:txBody>
      </p:sp>
      <p:sp>
        <p:nvSpPr>
          <p:cNvPr id="61" name="TextBox 60"/>
          <p:cNvSpPr txBox="1"/>
          <p:nvPr/>
        </p:nvSpPr>
        <p:spPr>
          <a:xfrm>
            <a:off x="211567" y="2158743"/>
            <a:ext cx="896938" cy="523220"/>
          </a:xfrm>
          <a:prstGeom prst="rect">
            <a:avLst/>
          </a:prstGeom>
          <a:noFill/>
        </p:spPr>
        <p:txBody>
          <a:bodyPr wrap="none" rtlCol="0">
            <a:spAutoFit/>
          </a:bodyPr>
          <a:lstStyle/>
          <a:p>
            <a:r>
              <a:rPr lang="en-US" sz="2800" i="1" dirty="0" err="1">
                <a:solidFill>
                  <a:schemeClr val="bg1">
                    <a:lumMod val="50000"/>
                  </a:schemeClr>
                </a:solidFill>
              </a:rPr>
              <a:t>esse</a:t>
            </a:r>
            <a:endParaRPr lang="en-US" sz="2800" i="1" dirty="0">
              <a:solidFill>
                <a:schemeClr val="bg1">
                  <a:lumMod val="50000"/>
                </a:schemeClr>
              </a:solidFill>
            </a:endParaRPr>
          </a:p>
        </p:txBody>
      </p:sp>
      <p:pic>
        <p:nvPicPr>
          <p:cNvPr id="3" name="Picture 2" descr="emoticon-1669804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1375" y="1164703"/>
            <a:ext cx="1061774" cy="1061774"/>
          </a:xfrm>
          <a:prstGeom prst="rect">
            <a:avLst/>
          </a:prstGeom>
        </p:spPr>
      </p:pic>
      <p:pic>
        <p:nvPicPr>
          <p:cNvPr id="4" name="Picture 3" descr="wow-1300898__180.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6791" y="1225230"/>
            <a:ext cx="1111729" cy="833797"/>
          </a:xfrm>
          <a:prstGeom prst="rect">
            <a:avLst/>
          </a:prstGeom>
        </p:spPr>
      </p:pic>
      <p:sp>
        <p:nvSpPr>
          <p:cNvPr id="28" name="Rounded Rectangle 27"/>
          <p:cNvSpPr/>
          <p:nvPr/>
        </p:nvSpPr>
        <p:spPr>
          <a:xfrm>
            <a:off x="3708400" y="1285766"/>
            <a:ext cx="2705191" cy="1479475"/>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6489792" y="1277883"/>
            <a:ext cx="2610238" cy="1479475"/>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228492" y="2782649"/>
            <a:ext cx="1369385" cy="369332"/>
          </a:xfrm>
          <a:prstGeom prst="rect">
            <a:avLst/>
          </a:prstGeom>
          <a:noFill/>
        </p:spPr>
        <p:txBody>
          <a:bodyPr wrap="none" rtlCol="0">
            <a:spAutoFit/>
          </a:bodyPr>
          <a:lstStyle/>
          <a:p>
            <a:r>
              <a:rPr lang="en-US" i="1" dirty="0">
                <a:solidFill>
                  <a:schemeClr val="accent1"/>
                </a:solidFill>
              </a:rPr>
              <a:t>word class?</a:t>
            </a:r>
          </a:p>
        </p:txBody>
      </p:sp>
      <p:sp>
        <p:nvSpPr>
          <p:cNvPr id="35" name="TextBox 34"/>
          <p:cNvSpPr txBox="1"/>
          <p:nvPr/>
        </p:nvSpPr>
        <p:spPr>
          <a:xfrm>
            <a:off x="1114669" y="2786669"/>
            <a:ext cx="1262961" cy="369332"/>
          </a:xfrm>
          <a:prstGeom prst="rect">
            <a:avLst/>
          </a:prstGeom>
          <a:solidFill>
            <a:schemeClr val="bg1"/>
          </a:solidFill>
        </p:spPr>
        <p:txBody>
          <a:bodyPr wrap="square" rtlCol="0">
            <a:spAutoFit/>
          </a:bodyPr>
          <a:lstStyle/>
          <a:p>
            <a:pPr algn="ctr"/>
            <a:r>
              <a:rPr lang="en-US" i="1" dirty="0">
                <a:solidFill>
                  <a:schemeClr val="accent1"/>
                </a:solidFill>
              </a:rPr>
              <a:t>verbs</a:t>
            </a:r>
          </a:p>
        </p:txBody>
      </p:sp>
      <p:sp>
        <p:nvSpPr>
          <p:cNvPr id="36" name="TextBox 35"/>
          <p:cNvSpPr txBox="1"/>
          <p:nvPr/>
        </p:nvSpPr>
        <p:spPr>
          <a:xfrm>
            <a:off x="4466043" y="2781852"/>
            <a:ext cx="1262961" cy="369332"/>
          </a:xfrm>
          <a:prstGeom prst="rect">
            <a:avLst/>
          </a:prstGeom>
          <a:solidFill>
            <a:schemeClr val="bg1"/>
          </a:solidFill>
        </p:spPr>
        <p:txBody>
          <a:bodyPr wrap="square" rtlCol="0">
            <a:spAutoFit/>
          </a:bodyPr>
          <a:lstStyle/>
          <a:p>
            <a:pPr algn="ctr"/>
            <a:r>
              <a:rPr lang="en-US" i="1" dirty="0">
                <a:solidFill>
                  <a:schemeClr val="accent1"/>
                </a:solidFill>
              </a:rPr>
              <a:t>nouns</a:t>
            </a:r>
          </a:p>
        </p:txBody>
      </p:sp>
      <p:sp>
        <p:nvSpPr>
          <p:cNvPr id="37" name="TextBox 36"/>
          <p:cNvSpPr txBox="1"/>
          <p:nvPr/>
        </p:nvSpPr>
        <p:spPr>
          <a:xfrm>
            <a:off x="7191668" y="2789049"/>
            <a:ext cx="1262961" cy="369332"/>
          </a:xfrm>
          <a:prstGeom prst="rect">
            <a:avLst/>
          </a:prstGeom>
          <a:solidFill>
            <a:schemeClr val="bg1"/>
          </a:solidFill>
        </p:spPr>
        <p:txBody>
          <a:bodyPr wrap="square" rtlCol="0">
            <a:spAutoFit/>
          </a:bodyPr>
          <a:lstStyle/>
          <a:p>
            <a:pPr algn="ctr"/>
            <a:r>
              <a:rPr lang="en-US" i="1" dirty="0">
                <a:solidFill>
                  <a:schemeClr val="accent1"/>
                </a:solidFill>
              </a:rPr>
              <a:t>adjectives</a:t>
            </a:r>
          </a:p>
        </p:txBody>
      </p:sp>
      <p:pic>
        <p:nvPicPr>
          <p:cNvPr id="38" name="Pictur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06179" y="1505285"/>
            <a:ext cx="769157" cy="769157"/>
          </a:xfrm>
          <a:prstGeom prst="rect">
            <a:avLst/>
          </a:prstGeom>
        </p:spPr>
      </p:pic>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43872" y="1313923"/>
            <a:ext cx="1284464" cy="1036787"/>
          </a:xfrm>
          <a:prstGeom prst="rect">
            <a:avLst/>
          </a:prstGeom>
        </p:spPr>
      </p:pic>
      <p:pic>
        <p:nvPicPr>
          <p:cNvPr id="40" name="Picture 3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97524" y="1304878"/>
            <a:ext cx="1103081" cy="1077792"/>
          </a:xfrm>
          <a:prstGeom prst="rect">
            <a:avLst/>
          </a:prstGeom>
        </p:spPr>
      </p:pic>
      <p:sp>
        <p:nvSpPr>
          <p:cNvPr id="41" name="TextBox 40"/>
          <p:cNvSpPr txBox="1"/>
          <p:nvPr/>
        </p:nvSpPr>
        <p:spPr>
          <a:xfrm>
            <a:off x="6072261" y="3722923"/>
            <a:ext cx="953506" cy="830997"/>
          </a:xfrm>
          <a:prstGeom prst="rect">
            <a:avLst/>
          </a:prstGeom>
          <a:noFill/>
        </p:spPr>
        <p:txBody>
          <a:bodyPr wrap="none" rtlCol="0">
            <a:spAutoFit/>
          </a:bodyPr>
          <a:lstStyle/>
          <a:p>
            <a:r>
              <a:rPr lang="en-US" sz="4800" b="1" dirty="0" err="1">
                <a:latin typeface="+mj-lt"/>
                <a:cs typeface="Comic Sans MS"/>
              </a:rPr>
              <a:t>est</a:t>
            </a:r>
            <a:endParaRPr lang="en-US" sz="4800" b="1" dirty="0">
              <a:solidFill>
                <a:srgbClr val="C0504D"/>
              </a:solidFill>
              <a:latin typeface="+mj-lt"/>
              <a:cs typeface="Comic Sans MS"/>
            </a:endParaRPr>
          </a:p>
        </p:txBody>
      </p:sp>
      <p:sp>
        <p:nvSpPr>
          <p:cNvPr id="44" name="Rectangle 43"/>
          <p:cNvSpPr/>
          <p:nvPr/>
        </p:nvSpPr>
        <p:spPr>
          <a:xfrm>
            <a:off x="1973231" y="3739989"/>
            <a:ext cx="1988946" cy="830997"/>
          </a:xfrm>
          <a:prstGeom prst="rect">
            <a:avLst/>
          </a:prstGeom>
        </p:spPr>
        <p:txBody>
          <a:bodyPr wrap="none">
            <a:spAutoFit/>
          </a:bodyPr>
          <a:lstStyle/>
          <a:p>
            <a:r>
              <a:rPr lang="en-US" sz="4800" b="1" dirty="0" err="1">
                <a:cs typeface="Comic Sans MS"/>
              </a:rPr>
              <a:t>gladius</a:t>
            </a:r>
            <a:endParaRPr lang="en-US" sz="4800" dirty="0"/>
          </a:p>
        </p:txBody>
      </p:sp>
      <p:sp>
        <p:nvSpPr>
          <p:cNvPr id="45" name="Rectangle 44"/>
          <p:cNvSpPr/>
          <p:nvPr/>
        </p:nvSpPr>
        <p:spPr>
          <a:xfrm>
            <a:off x="4224355" y="3722923"/>
            <a:ext cx="1631276" cy="830997"/>
          </a:xfrm>
          <a:prstGeom prst="rect">
            <a:avLst/>
          </a:prstGeom>
        </p:spPr>
        <p:txBody>
          <a:bodyPr wrap="none">
            <a:spAutoFit/>
          </a:bodyPr>
          <a:lstStyle/>
          <a:p>
            <a:r>
              <a:rPr lang="en-US" sz="4800" b="1" dirty="0" err="1">
                <a:cs typeface="Comic Sans MS"/>
              </a:rPr>
              <a:t>mirus</a:t>
            </a:r>
            <a:r>
              <a:rPr lang="en-US" sz="4800" b="1" dirty="0">
                <a:cs typeface="Comic Sans MS"/>
              </a:rPr>
              <a:t> </a:t>
            </a:r>
            <a:endParaRPr lang="en-US" sz="4800" dirty="0"/>
          </a:p>
        </p:txBody>
      </p:sp>
    </p:spTree>
    <p:extLst>
      <p:ext uri="{BB962C8B-B14F-4D97-AF65-F5344CB8AC3E}">
        <p14:creationId xmlns:p14="http://schemas.microsoft.com/office/powerpoint/2010/main" val="32600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663" y="86139"/>
            <a:ext cx="850703" cy="1191744"/>
          </a:xfrm>
          <a:prstGeom prst="rect">
            <a:avLst/>
          </a:prstGeom>
        </p:spPr>
      </p:pic>
      <p:pic>
        <p:nvPicPr>
          <p:cNvPr id="31" name="Picture 3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02801" y="32760"/>
            <a:ext cx="784748" cy="1245123"/>
          </a:xfrm>
          <a:prstGeom prst="rect">
            <a:avLst/>
          </a:prstGeom>
        </p:spPr>
      </p:pic>
      <p:sp>
        <p:nvSpPr>
          <p:cNvPr id="5" name="Rounded Rectangle 4"/>
          <p:cNvSpPr/>
          <p:nvPr/>
        </p:nvSpPr>
        <p:spPr>
          <a:xfrm>
            <a:off x="76200" y="1277883"/>
            <a:ext cx="3560870" cy="1492066"/>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oter Placeholder 3"/>
          <p:cNvSpPr>
            <a:spLocks noGrp="1"/>
          </p:cNvSpPr>
          <p:nvPr>
            <p:ph type="ftr" sz="quarter" idx="11"/>
          </p:nvPr>
        </p:nvSpPr>
        <p:spPr>
          <a:xfrm>
            <a:off x="7886791" y="6497765"/>
            <a:ext cx="1358313" cy="365125"/>
          </a:xfrm>
        </p:spPr>
        <p:txBody>
          <a:bodyPr/>
          <a:lstStyle/>
          <a:p>
            <a:r>
              <a:rPr lang="en-US" sz="800" dirty="0"/>
              <a:t>© Charlie Andrew 2016</a:t>
            </a:r>
          </a:p>
        </p:txBody>
      </p:sp>
      <p:sp>
        <p:nvSpPr>
          <p:cNvPr id="2" name="Title 1"/>
          <p:cNvSpPr>
            <a:spLocks noGrp="1"/>
          </p:cNvSpPr>
          <p:nvPr>
            <p:ph type="title"/>
          </p:nvPr>
        </p:nvSpPr>
        <p:spPr>
          <a:xfrm>
            <a:off x="2754358" y="-7068"/>
            <a:ext cx="5981411" cy="1143000"/>
          </a:xfrm>
        </p:spPr>
        <p:txBody>
          <a:bodyPr>
            <a:normAutofit/>
          </a:bodyPr>
          <a:lstStyle/>
          <a:p>
            <a:pPr algn="l"/>
            <a:r>
              <a:rPr lang="en-US" dirty="0">
                <a:solidFill>
                  <a:srgbClr val="7F7F7F"/>
                </a:solidFill>
                <a:latin typeface="Papyrus"/>
                <a:cs typeface="Papyrus"/>
              </a:rPr>
              <a:t>Quick on the draw</a:t>
            </a:r>
          </a:p>
        </p:txBody>
      </p:sp>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87688" flipH="1">
            <a:off x="1767528" y="45209"/>
            <a:ext cx="609900" cy="1219800"/>
          </a:xfrm>
          <a:prstGeom prst="rect">
            <a:avLst/>
          </a:prstGeom>
        </p:spPr>
      </p:pic>
      <p:sp>
        <p:nvSpPr>
          <p:cNvPr id="47" name="TextBox 46"/>
          <p:cNvSpPr txBox="1"/>
          <p:nvPr/>
        </p:nvSpPr>
        <p:spPr>
          <a:xfrm>
            <a:off x="3825803" y="2158485"/>
            <a:ext cx="1112416" cy="523220"/>
          </a:xfrm>
          <a:prstGeom prst="rect">
            <a:avLst/>
          </a:prstGeom>
          <a:noFill/>
        </p:spPr>
        <p:txBody>
          <a:bodyPr wrap="none" rtlCol="0">
            <a:spAutoFit/>
          </a:bodyPr>
          <a:lstStyle/>
          <a:p>
            <a:r>
              <a:rPr lang="en-US" sz="2800" i="1" dirty="0" err="1">
                <a:solidFill>
                  <a:schemeClr val="bg1">
                    <a:lumMod val="50000"/>
                  </a:schemeClr>
                </a:solidFill>
              </a:rPr>
              <a:t>maga</a:t>
            </a:r>
            <a:endParaRPr lang="en-US" sz="2800" i="1" dirty="0">
              <a:solidFill>
                <a:schemeClr val="bg1">
                  <a:lumMod val="50000"/>
                </a:schemeClr>
              </a:solidFill>
            </a:endParaRPr>
          </a:p>
        </p:txBody>
      </p:sp>
      <p:sp>
        <p:nvSpPr>
          <p:cNvPr id="48" name="TextBox 47"/>
          <p:cNvSpPr txBox="1"/>
          <p:nvPr/>
        </p:nvSpPr>
        <p:spPr>
          <a:xfrm>
            <a:off x="7823149" y="1811134"/>
            <a:ext cx="1193851" cy="954107"/>
          </a:xfrm>
          <a:prstGeom prst="rect">
            <a:avLst/>
          </a:prstGeom>
          <a:noFill/>
        </p:spPr>
        <p:txBody>
          <a:bodyPr wrap="square" rtlCol="0">
            <a:spAutoFit/>
          </a:bodyPr>
          <a:lstStyle/>
          <a:p>
            <a:pPr algn="ctr"/>
            <a:r>
              <a:rPr lang="en-US" sz="2800" i="1" dirty="0" err="1">
                <a:solidFill>
                  <a:schemeClr val="bg1">
                    <a:lumMod val="50000"/>
                  </a:schemeClr>
                </a:solidFill>
              </a:rPr>
              <a:t>mirus</a:t>
            </a:r>
            <a:r>
              <a:rPr lang="en-US" sz="2800" i="1" dirty="0">
                <a:solidFill>
                  <a:schemeClr val="bg1">
                    <a:lumMod val="50000"/>
                  </a:schemeClr>
                </a:solidFill>
              </a:rPr>
              <a:t>/</a:t>
            </a:r>
            <a:r>
              <a:rPr lang="en-US" sz="2800" i="1" dirty="0" err="1">
                <a:solidFill>
                  <a:schemeClr val="bg1">
                    <a:lumMod val="50000"/>
                  </a:schemeClr>
                </a:solidFill>
              </a:rPr>
              <a:t>mira</a:t>
            </a:r>
            <a:endParaRPr lang="en-US" sz="2800" i="1" dirty="0">
              <a:solidFill>
                <a:schemeClr val="bg1">
                  <a:lumMod val="50000"/>
                </a:schemeClr>
              </a:solidFill>
            </a:endParaRPr>
          </a:p>
        </p:txBody>
      </p:sp>
      <p:pic>
        <p:nvPicPr>
          <p:cNvPr id="49" name="Picture 4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3863" y="1595384"/>
            <a:ext cx="850703" cy="709946"/>
          </a:xfrm>
          <a:prstGeom prst="rect">
            <a:avLst/>
          </a:prstGeom>
        </p:spPr>
      </p:pic>
      <p:sp>
        <p:nvSpPr>
          <p:cNvPr id="51" name="TextBox 50"/>
          <p:cNvSpPr txBox="1"/>
          <p:nvPr/>
        </p:nvSpPr>
        <p:spPr>
          <a:xfrm>
            <a:off x="6772368" y="1815842"/>
            <a:ext cx="1215932" cy="954107"/>
          </a:xfrm>
          <a:prstGeom prst="rect">
            <a:avLst/>
          </a:prstGeom>
          <a:noFill/>
        </p:spPr>
        <p:txBody>
          <a:bodyPr wrap="square" rtlCol="0">
            <a:spAutoFit/>
          </a:bodyPr>
          <a:lstStyle/>
          <a:p>
            <a:r>
              <a:rPr lang="en-US" sz="2800" i="1" dirty="0" err="1">
                <a:solidFill>
                  <a:schemeClr val="bg1">
                    <a:lumMod val="50000"/>
                  </a:schemeClr>
                </a:solidFill>
              </a:rPr>
              <a:t>iratus</a:t>
            </a:r>
            <a:r>
              <a:rPr lang="en-US" sz="2800" i="1" dirty="0">
                <a:solidFill>
                  <a:schemeClr val="bg1">
                    <a:lumMod val="50000"/>
                  </a:schemeClr>
                </a:solidFill>
              </a:rPr>
              <a:t>/</a:t>
            </a:r>
            <a:r>
              <a:rPr lang="en-US" sz="2800" i="1" dirty="0" err="1">
                <a:solidFill>
                  <a:schemeClr val="bg1">
                    <a:lumMod val="50000"/>
                  </a:schemeClr>
                </a:solidFill>
              </a:rPr>
              <a:t>irata</a:t>
            </a:r>
            <a:endParaRPr lang="en-US" sz="2800" i="1" dirty="0">
              <a:solidFill>
                <a:schemeClr val="bg1">
                  <a:lumMod val="50000"/>
                </a:schemeClr>
              </a:solidFill>
            </a:endParaRPr>
          </a:p>
        </p:txBody>
      </p:sp>
      <p:pic>
        <p:nvPicPr>
          <p:cNvPr id="53" name="Picture 52" descr="music-1700490__180.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58729" y="1384299"/>
            <a:ext cx="1025835" cy="1040567"/>
          </a:xfrm>
          <a:prstGeom prst="rect">
            <a:avLst/>
          </a:prstGeom>
        </p:spPr>
      </p:pic>
      <p:sp>
        <p:nvSpPr>
          <p:cNvPr id="55" name="TextBox 54"/>
          <p:cNvSpPr txBox="1"/>
          <p:nvPr/>
        </p:nvSpPr>
        <p:spPr>
          <a:xfrm>
            <a:off x="1264825" y="2159536"/>
            <a:ext cx="1167645" cy="523220"/>
          </a:xfrm>
          <a:prstGeom prst="rect">
            <a:avLst/>
          </a:prstGeom>
          <a:noFill/>
        </p:spPr>
        <p:txBody>
          <a:bodyPr wrap="none" rtlCol="0">
            <a:spAutoFit/>
          </a:bodyPr>
          <a:lstStyle/>
          <a:p>
            <a:r>
              <a:rPr lang="en-US" sz="2800" i="1" dirty="0" err="1">
                <a:solidFill>
                  <a:schemeClr val="bg1">
                    <a:lumMod val="50000"/>
                  </a:schemeClr>
                </a:solidFill>
              </a:rPr>
              <a:t>videre</a:t>
            </a:r>
            <a:endParaRPr lang="en-US" sz="2800" i="1" dirty="0">
              <a:solidFill>
                <a:schemeClr val="bg1">
                  <a:lumMod val="50000"/>
                </a:schemeClr>
              </a:solidFill>
            </a:endParaRPr>
          </a:p>
        </p:txBody>
      </p:sp>
      <p:sp>
        <p:nvSpPr>
          <p:cNvPr id="56" name="TextBox 55"/>
          <p:cNvSpPr txBox="1"/>
          <p:nvPr/>
        </p:nvSpPr>
        <p:spPr>
          <a:xfrm>
            <a:off x="2431729" y="2163403"/>
            <a:ext cx="1205341" cy="523220"/>
          </a:xfrm>
          <a:prstGeom prst="rect">
            <a:avLst/>
          </a:prstGeom>
          <a:noFill/>
        </p:spPr>
        <p:txBody>
          <a:bodyPr wrap="none" rtlCol="0">
            <a:spAutoFit/>
          </a:bodyPr>
          <a:lstStyle/>
          <a:p>
            <a:r>
              <a:rPr lang="en-US" sz="2800" i="1" dirty="0" err="1">
                <a:solidFill>
                  <a:schemeClr val="bg1">
                    <a:lumMod val="50000"/>
                  </a:schemeClr>
                </a:solidFill>
              </a:rPr>
              <a:t>audire</a:t>
            </a:r>
            <a:endParaRPr lang="en-US" sz="2800" i="1" dirty="0">
              <a:solidFill>
                <a:schemeClr val="bg1">
                  <a:lumMod val="50000"/>
                </a:schemeClr>
              </a:solidFill>
            </a:endParaRPr>
          </a:p>
        </p:txBody>
      </p:sp>
      <p:sp>
        <p:nvSpPr>
          <p:cNvPr id="59" name="TextBox 58"/>
          <p:cNvSpPr txBox="1"/>
          <p:nvPr/>
        </p:nvSpPr>
        <p:spPr>
          <a:xfrm>
            <a:off x="5017585" y="2158485"/>
            <a:ext cx="1317551" cy="523220"/>
          </a:xfrm>
          <a:prstGeom prst="rect">
            <a:avLst/>
          </a:prstGeom>
          <a:noFill/>
        </p:spPr>
        <p:txBody>
          <a:bodyPr wrap="none" rtlCol="0">
            <a:spAutoFit/>
          </a:bodyPr>
          <a:lstStyle/>
          <a:p>
            <a:r>
              <a:rPr lang="en-US" sz="2800" i="1" dirty="0" err="1">
                <a:solidFill>
                  <a:schemeClr val="bg1">
                    <a:lumMod val="50000"/>
                  </a:schemeClr>
                </a:solidFill>
              </a:rPr>
              <a:t>gladius</a:t>
            </a:r>
            <a:endParaRPr lang="en-US" sz="2800" i="1" dirty="0">
              <a:solidFill>
                <a:schemeClr val="bg1">
                  <a:lumMod val="50000"/>
                </a:schemeClr>
              </a:solidFill>
            </a:endParaRPr>
          </a:p>
        </p:txBody>
      </p:sp>
      <p:sp>
        <p:nvSpPr>
          <p:cNvPr id="61" name="TextBox 60"/>
          <p:cNvSpPr txBox="1"/>
          <p:nvPr/>
        </p:nvSpPr>
        <p:spPr>
          <a:xfrm>
            <a:off x="211567" y="2158743"/>
            <a:ext cx="896938" cy="523220"/>
          </a:xfrm>
          <a:prstGeom prst="rect">
            <a:avLst/>
          </a:prstGeom>
          <a:noFill/>
        </p:spPr>
        <p:txBody>
          <a:bodyPr wrap="none" rtlCol="0">
            <a:spAutoFit/>
          </a:bodyPr>
          <a:lstStyle/>
          <a:p>
            <a:r>
              <a:rPr lang="en-US" sz="2800" i="1" dirty="0" err="1">
                <a:solidFill>
                  <a:schemeClr val="bg1">
                    <a:lumMod val="50000"/>
                  </a:schemeClr>
                </a:solidFill>
              </a:rPr>
              <a:t>esse</a:t>
            </a:r>
            <a:endParaRPr lang="en-US" sz="2800" i="1" dirty="0">
              <a:solidFill>
                <a:schemeClr val="bg1">
                  <a:lumMod val="50000"/>
                </a:schemeClr>
              </a:solidFill>
            </a:endParaRPr>
          </a:p>
        </p:txBody>
      </p:sp>
      <p:pic>
        <p:nvPicPr>
          <p:cNvPr id="3" name="Picture 2" descr="emoticon-1669804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1375" y="1164703"/>
            <a:ext cx="1061774" cy="1061774"/>
          </a:xfrm>
          <a:prstGeom prst="rect">
            <a:avLst/>
          </a:prstGeom>
        </p:spPr>
      </p:pic>
      <p:pic>
        <p:nvPicPr>
          <p:cNvPr id="4" name="Picture 3" descr="wow-1300898__180.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6791" y="1225230"/>
            <a:ext cx="1111729" cy="833797"/>
          </a:xfrm>
          <a:prstGeom prst="rect">
            <a:avLst/>
          </a:prstGeom>
        </p:spPr>
      </p:pic>
      <p:sp>
        <p:nvSpPr>
          <p:cNvPr id="28" name="Rounded Rectangle 27"/>
          <p:cNvSpPr/>
          <p:nvPr/>
        </p:nvSpPr>
        <p:spPr>
          <a:xfrm>
            <a:off x="3708400" y="1285766"/>
            <a:ext cx="2705191" cy="1479475"/>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6489792" y="1277883"/>
            <a:ext cx="2610238" cy="1479475"/>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228492" y="2782649"/>
            <a:ext cx="1369385" cy="369332"/>
          </a:xfrm>
          <a:prstGeom prst="rect">
            <a:avLst/>
          </a:prstGeom>
          <a:noFill/>
        </p:spPr>
        <p:txBody>
          <a:bodyPr wrap="none" rtlCol="0">
            <a:spAutoFit/>
          </a:bodyPr>
          <a:lstStyle/>
          <a:p>
            <a:r>
              <a:rPr lang="en-US" i="1" dirty="0">
                <a:solidFill>
                  <a:schemeClr val="accent1"/>
                </a:solidFill>
              </a:rPr>
              <a:t>word class?</a:t>
            </a:r>
          </a:p>
        </p:txBody>
      </p:sp>
      <p:sp>
        <p:nvSpPr>
          <p:cNvPr id="35" name="TextBox 34"/>
          <p:cNvSpPr txBox="1"/>
          <p:nvPr/>
        </p:nvSpPr>
        <p:spPr>
          <a:xfrm>
            <a:off x="1114669" y="2786669"/>
            <a:ext cx="1262961" cy="369332"/>
          </a:xfrm>
          <a:prstGeom prst="rect">
            <a:avLst/>
          </a:prstGeom>
          <a:solidFill>
            <a:schemeClr val="bg1"/>
          </a:solidFill>
        </p:spPr>
        <p:txBody>
          <a:bodyPr wrap="square" rtlCol="0">
            <a:spAutoFit/>
          </a:bodyPr>
          <a:lstStyle/>
          <a:p>
            <a:pPr algn="ctr"/>
            <a:r>
              <a:rPr lang="en-US" i="1" dirty="0">
                <a:solidFill>
                  <a:schemeClr val="accent1"/>
                </a:solidFill>
              </a:rPr>
              <a:t>verbs</a:t>
            </a:r>
          </a:p>
        </p:txBody>
      </p:sp>
      <p:sp>
        <p:nvSpPr>
          <p:cNvPr id="36" name="TextBox 35"/>
          <p:cNvSpPr txBox="1"/>
          <p:nvPr/>
        </p:nvSpPr>
        <p:spPr>
          <a:xfrm>
            <a:off x="4466043" y="2781852"/>
            <a:ext cx="1262961" cy="369332"/>
          </a:xfrm>
          <a:prstGeom prst="rect">
            <a:avLst/>
          </a:prstGeom>
          <a:solidFill>
            <a:schemeClr val="bg1"/>
          </a:solidFill>
        </p:spPr>
        <p:txBody>
          <a:bodyPr wrap="square" rtlCol="0">
            <a:spAutoFit/>
          </a:bodyPr>
          <a:lstStyle/>
          <a:p>
            <a:pPr algn="ctr"/>
            <a:r>
              <a:rPr lang="en-US" i="1" dirty="0">
                <a:solidFill>
                  <a:schemeClr val="accent1"/>
                </a:solidFill>
              </a:rPr>
              <a:t>nouns</a:t>
            </a:r>
          </a:p>
        </p:txBody>
      </p:sp>
      <p:sp>
        <p:nvSpPr>
          <p:cNvPr id="37" name="TextBox 36"/>
          <p:cNvSpPr txBox="1"/>
          <p:nvPr/>
        </p:nvSpPr>
        <p:spPr>
          <a:xfrm>
            <a:off x="7191668" y="2789049"/>
            <a:ext cx="1262961" cy="369332"/>
          </a:xfrm>
          <a:prstGeom prst="rect">
            <a:avLst/>
          </a:prstGeom>
          <a:solidFill>
            <a:schemeClr val="bg1"/>
          </a:solidFill>
        </p:spPr>
        <p:txBody>
          <a:bodyPr wrap="square" rtlCol="0">
            <a:spAutoFit/>
          </a:bodyPr>
          <a:lstStyle/>
          <a:p>
            <a:pPr algn="ctr"/>
            <a:r>
              <a:rPr lang="en-US" i="1" dirty="0">
                <a:solidFill>
                  <a:schemeClr val="accent1"/>
                </a:solidFill>
              </a:rPr>
              <a:t>adjectives</a:t>
            </a:r>
          </a:p>
        </p:txBody>
      </p:sp>
      <p:pic>
        <p:nvPicPr>
          <p:cNvPr id="38" name="Pictur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06179" y="1505285"/>
            <a:ext cx="769157" cy="769157"/>
          </a:xfrm>
          <a:prstGeom prst="rect">
            <a:avLst/>
          </a:prstGeom>
        </p:spPr>
      </p:pic>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43872" y="1313923"/>
            <a:ext cx="1284464" cy="1036787"/>
          </a:xfrm>
          <a:prstGeom prst="rect">
            <a:avLst/>
          </a:prstGeom>
        </p:spPr>
      </p:pic>
      <p:pic>
        <p:nvPicPr>
          <p:cNvPr id="40" name="Picture 3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97524" y="1304878"/>
            <a:ext cx="1103081" cy="1077792"/>
          </a:xfrm>
          <a:prstGeom prst="rect">
            <a:avLst/>
          </a:prstGeom>
        </p:spPr>
      </p:pic>
      <p:sp>
        <p:nvSpPr>
          <p:cNvPr id="41" name="TextBox 40"/>
          <p:cNvSpPr txBox="1"/>
          <p:nvPr/>
        </p:nvSpPr>
        <p:spPr>
          <a:xfrm>
            <a:off x="6258839" y="3722923"/>
            <a:ext cx="1811013" cy="830997"/>
          </a:xfrm>
          <a:prstGeom prst="rect">
            <a:avLst/>
          </a:prstGeom>
          <a:noFill/>
        </p:spPr>
        <p:txBody>
          <a:bodyPr wrap="none" rtlCol="0">
            <a:spAutoFit/>
          </a:bodyPr>
          <a:lstStyle/>
          <a:p>
            <a:r>
              <a:rPr lang="en-US" sz="4800" b="1" dirty="0" err="1">
                <a:latin typeface="+mj-lt"/>
                <a:cs typeface="Comic Sans MS"/>
              </a:rPr>
              <a:t>vident</a:t>
            </a:r>
            <a:endParaRPr lang="en-US" sz="4800" b="1" dirty="0">
              <a:solidFill>
                <a:srgbClr val="C0504D"/>
              </a:solidFill>
              <a:latin typeface="+mj-lt"/>
              <a:cs typeface="Comic Sans MS"/>
            </a:endParaRPr>
          </a:p>
        </p:txBody>
      </p:sp>
      <p:sp>
        <p:nvSpPr>
          <p:cNvPr id="44" name="Rectangle 43"/>
          <p:cNvSpPr/>
          <p:nvPr/>
        </p:nvSpPr>
        <p:spPr>
          <a:xfrm>
            <a:off x="763431" y="3733595"/>
            <a:ext cx="3535042" cy="830997"/>
          </a:xfrm>
          <a:prstGeom prst="rect">
            <a:avLst/>
          </a:prstGeom>
        </p:spPr>
        <p:txBody>
          <a:bodyPr wrap="none">
            <a:spAutoFit/>
          </a:bodyPr>
          <a:lstStyle/>
          <a:p>
            <a:r>
              <a:rPr lang="en-US" sz="4800" b="1" dirty="0" err="1">
                <a:cs typeface="Comic Sans MS"/>
              </a:rPr>
              <a:t>magae</a:t>
            </a:r>
            <a:r>
              <a:rPr lang="en-US" sz="4800" b="1" dirty="0">
                <a:cs typeface="Comic Sans MS"/>
              </a:rPr>
              <a:t> </a:t>
            </a:r>
            <a:r>
              <a:rPr lang="en-US" sz="4800" b="1" dirty="0" err="1">
                <a:cs typeface="Comic Sans MS"/>
              </a:rPr>
              <a:t>iratae</a:t>
            </a:r>
            <a:endParaRPr lang="en-US" sz="4800" dirty="0"/>
          </a:p>
        </p:txBody>
      </p:sp>
      <p:sp>
        <p:nvSpPr>
          <p:cNvPr id="45" name="Rectangle 44"/>
          <p:cNvSpPr/>
          <p:nvPr/>
        </p:nvSpPr>
        <p:spPr>
          <a:xfrm>
            <a:off x="4269292" y="3721369"/>
            <a:ext cx="1989547" cy="830997"/>
          </a:xfrm>
          <a:prstGeom prst="rect">
            <a:avLst/>
          </a:prstGeom>
        </p:spPr>
        <p:txBody>
          <a:bodyPr wrap="none">
            <a:spAutoFit/>
          </a:bodyPr>
          <a:lstStyle/>
          <a:p>
            <a:r>
              <a:rPr lang="en-US" sz="4800" b="1" dirty="0" err="1">
                <a:cs typeface="Comic Sans MS"/>
              </a:rPr>
              <a:t>gladios</a:t>
            </a:r>
            <a:endParaRPr lang="en-US" sz="4800" dirty="0"/>
          </a:p>
        </p:txBody>
      </p:sp>
    </p:spTree>
    <p:extLst>
      <p:ext uri="{BB962C8B-B14F-4D97-AF65-F5344CB8AC3E}">
        <p14:creationId xmlns:p14="http://schemas.microsoft.com/office/powerpoint/2010/main" val="373174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Charlie Andrew 2016</a:t>
            </a:r>
          </a:p>
        </p:txBody>
      </p:sp>
      <p:sp>
        <p:nvSpPr>
          <p:cNvPr id="6" name="TextBox 5"/>
          <p:cNvSpPr txBox="1"/>
          <p:nvPr/>
        </p:nvSpPr>
        <p:spPr>
          <a:xfrm>
            <a:off x="7231397" y="1707010"/>
            <a:ext cx="1028196" cy="461665"/>
          </a:xfrm>
          <a:prstGeom prst="rect">
            <a:avLst/>
          </a:prstGeom>
          <a:noFill/>
        </p:spPr>
        <p:txBody>
          <a:bodyPr wrap="none" rtlCol="0">
            <a:spAutoFit/>
          </a:bodyPr>
          <a:lstStyle/>
          <a:p>
            <a:r>
              <a:rPr lang="en-US" sz="2400" dirty="0" err="1"/>
              <a:t>porcus</a:t>
            </a:r>
            <a:endParaRPr lang="en-US" sz="2400" dirty="0"/>
          </a:p>
        </p:txBody>
      </p:sp>
      <p:sp>
        <p:nvSpPr>
          <p:cNvPr id="5" name="TextBox 4"/>
          <p:cNvSpPr txBox="1"/>
          <p:nvPr/>
        </p:nvSpPr>
        <p:spPr>
          <a:xfrm>
            <a:off x="671420" y="1738804"/>
            <a:ext cx="878816" cy="461665"/>
          </a:xfrm>
          <a:prstGeom prst="rect">
            <a:avLst/>
          </a:prstGeom>
          <a:noFill/>
        </p:spPr>
        <p:txBody>
          <a:bodyPr wrap="none" rtlCol="0">
            <a:spAutoFit/>
          </a:bodyPr>
          <a:lstStyle/>
          <a:p>
            <a:r>
              <a:rPr lang="en-US" sz="2400" dirty="0" err="1"/>
              <a:t>vacca</a:t>
            </a:r>
            <a:endParaRPr lang="en-US" sz="2400" dirty="0"/>
          </a:p>
        </p:txBody>
      </p:sp>
      <p:grpSp>
        <p:nvGrpSpPr>
          <p:cNvPr id="15" name="Group 14"/>
          <p:cNvGrpSpPr/>
          <p:nvPr/>
        </p:nvGrpSpPr>
        <p:grpSpPr>
          <a:xfrm>
            <a:off x="7148718" y="274638"/>
            <a:ext cx="1538082" cy="1491313"/>
            <a:chOff x="7148718" y="274638"/>
            <a:chExt cx="1538082" cy="1491313"/>
          </a:xfrm>
        </p:grpSpPr>
        <p:pic>
          <p:nvPicPr>
            <p:cNvPr id="3" name="Picture 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13" name="Oval 12"/>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029" y="96518"/>
            <a:ext cx="1771941" cy="1788676"/>
            <a:chOff x="609029" y="96518"/>
            <a:chExt cx="1771941" cy="1788676"/>
          </a:xfrm>
        </p:grpSpPr>
        <p:pic>
          <p:nvPicPr>
            <p:cNvPr id="10" name="Picture 9"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14" name="Oval 13"/>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3124200" y="1707010"/>
            <a:ext cx="1250763" cy="461665"/>
          </a:xfrm>
          <a:prstGeom prst="rect">
            <a:avLst/>
          </a:prstGeom>
          <a:noFill/>
        </p:spPr>
        <p:txBody>
          <a:bodyPr wrap="none" rtlCol="0">
            <a:spAutoFit/>
          </a:bodyPr>
          <a:lstStyle/>
          <a:p>
            <a:r>
              <a:rPr lang="en-US" sz="2400" dirty="0" err="1"/>
              <a:t>sordidus</a:t>
            </a:r>
            <a:endParaRPr lang="en-US" sz="2400" dirty="0"/>
          </a:p>
        </p:txBody>
      </p:sp>
      <p:sp>
        <p:nvSpPr>
          <p:cNvPr id="18" name="TextBox 17"/>
          <p:cNvSpPr txBox="1"/>
          <p:nvPr/>
        </p:nvSpPr>
        <p:spPr>
          <a:xfrm>
            <a:off x="5067346" y="1721086"/>
            <a:ext cx="895197" cy="461665"/>
          </a:xfrm>
          <a:prstGeom prst="rect">
            <a:avLst/>
          </a:prstGeom>
          <a:noFill/>
        </p:spPr>
        <p:txBody>
          <a:bodyPr wrap="none" rtlCol="0">
            <a:spAutoFit/>
          </a:bodyPr>
          <a:lstStyle/>
          <a:p>
            <a:r>
              <a:rPr lang="en-US" sz="2400" dirty="0" err="1"/>
              <a:t>iratus</a:t>
            </a:r>
            <a:endParaRPr lang="en-US" sz="2400" dirty="0"/>
          </a:p>
        </p:txBody>
      </p:sp>
      <p:sp>
        <p:nvSpPr>
          <p:cNvPr id="22" name="TextBox 21"/>
          <p:cNvSpPr txBox="1"/>
          <p:nvPr/>
        </p:nvSpPr>
        <p:spPr>
          <a:xfrm>
            <a:off x="3852785" y="4172312"/>
            <a:ext cx="1871726" cy="830997"/>
          </a:xfrm>
          <a:prstGeom prst="rect">
            <a:avLst/>
          </a:prstGeom>
          <a:noFill/>
        </p:spPr>
        <p:txBody>
          <a:bodyPr wrap="none" rtlCol="0">
            <a:spAutoFit/>
          </a:bodyPr>
          <a:lstStyle/>
          <a:p>
            <a:r>
              <a:rPr lang="en-US" sz="4800" dirty="0" err="1"/>
              <a:t>porcus</a:t>
            </a:r>
            <a:endParaRPr lang="en-US" sz="4800" b="1" dirty="0"/>
          </a:p>
        </p:txBody>
      </p:sp>
      <p:sp>
        <p:nvSpPr>
          <p:cNvPr id="23" name="TextBox 22"/>
          <p:cNvSpPr txBox="1"/>
          <p:nvPr/>
        </p:nvSpPr>
        <p:spPr>
          <a:xfrm>
            <a:off x="5702060" y="4182065"/>
            <a:ext cx="1617450" cy="830997"/>
          </a:xfrm>
          <a:prstGeom prst="rect">
            <a:avLst/>
          </a:prstGeom>
          <a:noFill/>
        </p:spPr>
        <p:txBody>
          <a:bodyPr wrap="none" rtlCol="0">
            <a:spAutoFit/>
          </a:bodyPr>
          <a:lstStyle/>
          <a:p>
            <a:r>
              <a:rPr lang="en-US" sz="4800" dirty="0" err="1"/>
              <a:t>irat</a:t>
            </a:r>
            <a:r>
              <a:rPr lang="en-US" sz="4800" b="1" dirty="0" err="1"/>
              <a:t>us</a:t>
            </a:r>
            <a:endParaRPr lang="en-US" sz="4800" b="1" dirty="0"/>
          </a:p>
        </p:txBody>
      </p:sp>
      <p:pic>
        <p:nvPicPr>
          <p:cNvPr id="7" name="Picture 6" descr="blood-1294355__18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69439" y="426357"/>
            <a:ext cx="1358914" cy="1280653"/>
          </a:xfrm>
          <a:prstGeom prst="rect">
            <a:avLst/>
          </a:prstGeom>
        </p:spPr>
      </p:pic>
      <p:pic>
        <p:nvPicPr>
          <p:cNvPr id="19" name="Picture 18" descr="emoticon-1669804__18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8648" y="452757"/>
            <a:ext cx="1621139" cy="1621139"/>
          </a:xfrm>
          <a:prstGeom prst="rect">
            <a:avLst/>
          </a:prstGeom>
        </p:spPr>
      </p:pic>
      <p:grpSp>
        <p:nvGrpSpPr>
          <p:cNvPr id="11" name="Group 10"/>
          <p:cNvGrpSpPr/>
          <p:nvPr/>
        </p:nvGrpSpPr>
        <p:grpSpPr>
          <a:xfrm>
            <a:off x="1482781" y="3568954"/>
            <a:ext cx="2433728" cy="1550864"/>
            <a:chOff x="1482781" y="3568954"/>
            <a:chExt cx="2433728" cy="1550864"/>
          </a:xfrm>
        </p:grpSpPr>
        <p:pic>
          <p:nvPicPr>
            <p:cNvPr id="9" name="Picture 8" descr="porcus_malu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8882" y="3568954"/>
              <a:ext cx="2021572" cy="1550864"/>
            </a:xfrm>
            <a:prstGeom prst="rect">
              <a:avLst/>
            </a:prstGeom>
          </p:spPr>
        </p:pic>
        <p:pic>
          <p:nvPicPr>
            <p:cNvPr id="8" name="Picture 7" descr="iron-29942_960_720.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6799931">
              <a:off x="3303978" y="3684613"/>
              <a:ext cx="638027" cy="587034"/>
            </a:xfrm>
            <a:prstGeom prst="rect">
              <a:avLst/>
            </a:prstGeom>
          </p:spPr>
        </p:pic>
        <p:pic>
          <p:nvPicPr>
            <p:cNvPr id="20" name="Picture 19" descr="iron-29942_960_720.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9156368">
              <a:off x="1482781" y="3888547"/>
              <a:ext cx="638027" cy="587034"/>
            </a:xfrm>
            <a:prstGeom prst="rect">
              <a:avLst/>
            </a:prstGeom>
          </p:spPr>
        </p:pic>
      </p:grpSp>
    </p:spTree>
    <p:extLst>
      <p:ext uri="{BB962C8B-B14F-4D97-AF65-F5344CB8AC3E}">
        <p14:creationId xmlns:p14="http://schemas.microsoft.com/office/powerpoint/2010/main" val="28400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7" grpId="0"/>
      <p:bldP spid="1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Charlie Andrew 2016</a:t>
            </a:r>
          </a:p>
        </p:txBody>
      </p:sp>
      <p:sp>
        <p:nvSpPr>
          <p:cNvPr id="6" name="TextBox 5"/>
          <p:cNvSpPr txBox="1"/>
          <p:nvPr/>
        </p:nvSpPr>
        <p:spPr>
          <a:xfrm>
            <a:off x="7231397" y="1707010"/>
            <a:ext cx="1028196" cy="461665"/>
          </a:xfrm>
          <a:prstGeom prst="rect">
            <a:avLst/>
          </a:prstGeom>
          <a:noFill/>
        </p:spPr>
        <p:txBody>
          <a:bodyPr wrap="none" rtlCol="0">
            <a:spAutoFit/>
          </a:bodyPr>
          <a:lstStyle/>
          <a:p>
            <a:r>
              <a:rPr lang="en-US" sz="2400" dirty="0" err="1"/>
              <a:t>porcus</a:t>
            </a:r>
            <a:endParaRPr lang="en-US" sz="2400" dirty="0"/>
          </a:p>
        </p:txBody>
      </p:sp>
      <p:sp>
        <p:nvSpPr>
          <p:cNvPr id="5" name="TextBox 4"/>
          <p:cNvSpPr txBox="1"/>
          <p:nvPr/>
        </p:nvSpPr>
        <p:spPr>
          <a:xfrm>
            <a:off x="671420" y="1738804"/>
            <a:ext cx="878816" cy="461665"/>
          </a:xfrm>
          <a:prstGeom prst="rect">
            <a:avLst/>
          </a:prstGeom>
          <a:noFill/>
        </p:spPr>
        <p:txBody>
          <a:bodyPr wrap="none" rtlCol="0">
            <a:spAutoFit/>
          </a:bodyPr>
          <a:lstStyle/>
          <a:p>
            <a:r>
              <a:rPr lang="en-US" sz="2400" dirty="0" err="1"/>
              <a:t>vacca</a:t>
            </a:r>
            <a:endParaRPr lang="en-US" sz="2400" dirty="0"/>
          </a:p>
        </p:txBody>
      </p:sp>
      <p:grpSp>
        <p:nvGrpSpPr>
          <p:cNvPr id="15" name="Group 14"/>
          <p:cNvGrpSpPr/>
          <p:nvPr/>
        </p:nvGrpSpPr>
        <p:grpSpPr>
          <a:xfrm>
            <a:off x="7148718" y="274638"/>
            <a:ext cx="1538082" cy="1491313"/>
            <a:chOff x="7148718" y="274638"/>
            <a:chExt cx="1538082" cy="1491313"/>
          </a:xfrm>
        </p:grpSpPr>
        <p:pic>
          <p:nvPicPr>
            <p:cNvPr id="3" name="Picture 2" descr="porcus_bon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8718" y="274638"/>
              <a:ext cx="1538082" cy="1491313"/>
            </a:xfrm>
            <a:prstGeom prst="rect">
              <a:avLst/>
            </a:prstGeom>
          </p:spPr>
        </p:pic>
        <p:sp>
          <p:nvSpPr>
            <p:cNvPr id="13" name="Oval 12"/>
            <p:cNvSpPr/>
            <p:nvPr/>
          </p:nvSpPr>
          <p:spPr>
            <a:xfrm>
              <a:off x="7511676" y="290774"/>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029" y="96518"/>
            <a:ext cx="1771941" cy="1788676"/>
            <a:chOff x="609029" y="96518"/>
            <a:chExt cx="1771941" cy="1788676"/>
          </a:xfrm>
        </p:grpSpPr>
        <p:pic>
          <p:nvPicPr>
            <p:cNvPr id="10" name="Picture 9"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14" name="Oval 13"/>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3893658" y="3713024"/>
            <a:ext cx="1572967" cy="830997"/>
          </a:xfrm>
          <a:prstGeom prst="rect">
            <a:avLst/>
          </a:prstGeom>
          <a:noFill/>
        </p:spPr>
        <p:txBody>
          <a:bodyPr wrap="none" rtlCol="0">
            <a:spAutoFit/>
          </a:bodyPr>
          <a:lstStyle/>
          <a:p>
            <a:r>
              <a:rPr lang="en-US" sz="4800" dirty="0" err="1"/>
              <a:t>vacc</a:t>
            </a:r>
            <a:r>
              <a:rPr lang="en-US" sz="4800" b="1" dirty="0" err="1"/>
              <a:t>a</a:t>
            </a:r>
            <a:endParaRPr lang="en-US" sz="4800" b="1" dirty="0"/>
          </a:p>
        </p:txBody>
      </p:sp>
      <p:sp>
        <p:nvSpPr>
          <p:cNvPr id="23" name="TextBox 22"/>
          <p:cNvSpPr txBox="1"/>
          <p:nvPr/>
        </p:nvSpPr>
        <p:spPr>
          <a:xfrm>
            <a:off x="5463285" y="3711126"/>
            <a:ext cx="2056573" cy="830997"/>
          </a:xfrm>
          <a:prstGeom prst="rect">
            <a:avLst/>
          </a:prstGeom>
          <a:noFill/>
        </p:spPr>
        <p:txBody>
          <a:bodyPr wrap="none" rtlCol="0">
            <a:spAutoFit/>
          </a:bodyPr>
          <a:lstStyle/>
          <a:p>
            <a:r>
              <a:rPr lang="en-US" sz="4800" dirty="0" err="1"/>
              <a:t>sordid</a:t>
            </a:r>
            <a:r>
              <a:rPr lang="en-US" sz="4800" b="1" dirty="0" err="1"/>
              <a:t>a</a:t>
            </a:r>
            <a:endParaRPr lang="en-US" sz="4800" b="1" dirty="0"/>
          </a:p>
        </p:txBody>
      </p:sp>
      <p:sp>
        <p:nvSpPr>
          <p:cNvPr id="26" name="TextBox 25"/>
          <p:cNvSpPr txBox="1"/>
          <p:nvPr/>
        </p:nvSpPr>
        <p:spPr>
          <a:xfrm>
            <a:off x="3124200" y="1707010"/>
            <a:ext cx="1250763" cy="461665"/>
          </a:xfrm>
          <a:prstGeom prst="rect">
            <a:avLst/>
          </a:prstGeom>
          <a:noFill/>
        </p:spPr>
        <p:txBody>
          <a:bodyPr wrap="none" rtlCol="0">
            <a:spAutoFit/>
          </a:bodyPr>
          <a:lstStyle/>
          <a:p>
            <a:r>
              <a:rPr lang="en-US" sz="2400" dirty="0" err="1"/>
              <a:t>sordidus</a:t>
            </a:r>
            <a:endParaRPr lang="en-US" sz="2400" dirty="0"/>
          </a:p>
        </p:txBody>
      </p:sp>
      <p:sp>
        <p:nvSpPr>
          <p:cNvPr id="27" name="TextBox 26"/>
          <p:cNvSpPr txBox="1"/>
          <p:nvPr/>
        </p:nvSpPr>
        <p:spPr>
          <a:xfrm>
            <a:off x="5067346" y="1721086"/>
            <a:ext cx="895197" cy="461665"/>
          </a:xfrm>
          <a:prstGeom prst="rect">
            <a:avLst/>
          </a:prstGeom>
          <a:noFill/>
        </p:spPr>
        <p:txBody>
          <a:bodyPr wrap="none" rtlCol="0">
            <a:spAutoFit/>
          </a:bodyPr>
          <a:lstStyle/>
          <a:p>
            <a:r>
              <a:rPr lang="en-US" sz="2400" dirty="0" err="1"/>
              <a:t>iratus</a:t>
            </a:r>
            <a:endParaRPr lang="en-US" sz="2400" dirty="0"/>
          </a:p>
        </p:txBody>
      </p:sp>
      <p:pic>
        <p:nvPicPr>
          <p:cNvPr id="28" name="Picture 27" descr="blood-1294355__18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69439" y="426357"/>
            <a:ext cx="1358914" cy="1280653"/>
          </a:xfrm>
          <a:prstGeom prst="rect">
            <a:avLst/>
          </a:prstGeom>
        </p:spPr>
      </p:pic>
      <p:pic>
        <p:nvPicPr>
          <p:cNvPr id="29" name="Picture 28" descr="emoticon-1669804__18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8648" y="452757"/>
            <a:ext cx="1621139" cy="1621139"/>
          </a:xfrm>
          <a:prstGeom prst="rect">
            <a:avLst/>
          </a:prstGeom>
        </p:spPr>
      </p:pic>
      <p:grpSp>
        <p:nvGrpSpPr>
          <p:cNvPr id="2" name="Group 1"/>
          <p:cNvGrpSpPr/>
          <p:nvPr/>
        </p:nvGrpSpPr>
        <p:grpSpPr>
          <a:xfrm>
            <a:off x="1535925" y="2368135"/>
            <a:ext cx="2246259" cy="2381569"/>
            <a:chOff x="1535925" y="2368135"/>
            <a:chExt cx="2246259" cy="2381569"/>
          </a:xfrm>
        </p:grpSpPr>
        <p:grpSp>
          <p:nvGrpSpPr>
            <p:cNvPr id="30" name="Group 29"/>
            <p:cNvGrpSpPr/>
            <p:nvPr/>
          </p:nvGrpSpPr>
          <p:grpSpPr>
            <a:xfrm>
              <a:off x="1535925" y="2368135"/>
              <a:ext cx="2246259" cy="2381569"/>
              <a:chOff x="609029" y="96518"/>
              <a:chExt cx="1771941" cy="1788676"/>
            </a:xfrm>
          </p:grpSpPr>
          <p:pic>
            <p:nvPicPr>
              <p:cNvPr id="31" name="Picture 30" descr="vacca_bon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029" y="158972"/>
                <a:ext cx="1771941" cy="1726222"/>
              </a:xfrm>
              <a:prstGeom prst="rect">
                <a:avLst/>
              </a:prstGeom>
            </p:spPr>
          </p:pic>
          <p:sp>
            <p:nvSpPr>
              <p:cNvPr id="32" name="Oval 31"/>
              <p:cNvSpPr/>
              <p:nvPr/>
            </p:nvSpPr>
            <p:spPr>
              <a:xfrm>
                <a:off x="1110828" y="96518"/>
                <a:ext cx="910506" cy="35623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descr="blood-1294355__1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4318" y="3624873"/>
              <a:ext cx="973303" cy="917250"/>
            </a:xfrm>
            <a:prstGeom prst="rect">
              <a:avLst/>
            </a:prstGeom>
          </p:spPr>
        </p:pic>
        <p:pic>
          <p:nvPicPr>
            <p:cNvPr id="34" name="Picture 33" descr="blood-1294355__18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169093">
              <a:off x="2150395" y="3131455"/>
              <a:ext cx="583124" cy="549541"/>
            </a:xfrm>
            <a:prstGeom prst="rect">
              <a:avLst/>
            </a:prstGeom>
          </p:spPr>
        </p:pic>
        <p:pic>
          <p:nvPicPr>
            <p:cNvPr id="35" name="Picture 34" descr="blood-1294355__18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8927" y="3624873"/>
              <a:ext cx="442877" cy="417371"/>
            </a:xfrm>
            <a:prstGeom prst="rect">
              <a:avLst/>
            </a:prstGeom>
          </p:spPr>
        </p:pic>
      </p:grpSp>
    </p:spTree>
    <p:extLst>
      <p:ext uri="{BB962C8B-B14F-4D97-AF65-F5344CB8AC3E}">
        <p14:creationId xmlns:p14="http://schemas.microsoft.com/office/powerpoint/2010/main" val="32966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17335</TotalTime>
  <Words>699</Words>
  <Application>Microsoft Office PowerPoint</Application>
  <PresentationFormat>On-screen Show (4:3)</PresentationFormat>
  <Paragraphs>232</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Comic Sans MS</vt:lpstr>
      <vt:lpstr>Herculanum</vt:lpstr>
      <vt:lpstr>Holly Christmas</vt:lpstr>
      <vt:lpstr>Lucida Handwriting</vt:lpstr>
      <vt:lpstr>Mangal</vt:lpstr>
      <vt:lpstr>Papyrus</vt:lpstr>
      <vt:lpstr>Office Theme</vt:lpstr>
      <vt:lpstr>maximum Classics – 21</vt:lpstr>
      <vt:lpstr>PowerPoint Presentation</vt:lpstr>
      <vt:lpstr>Verb endings</vt:lpstr>
      <vt:lpstr>‘being’ verbs</vt:lpstr>
      <vt:lpstr>Quick on the draw</vt:lpstr>
      <vt:lpstr>Quick on the draw</vt:lpstr>
      <vt:lpstr>Quick on the draw</vt:lpstr>
      <vt:lpstr>PowerPoint Presentation</vt:lpstr>
      <vt:lpstr>PowerPoint Presentation</vt:lpstr>
      <vt:lpstr>PowerPoint Presentation</vt:lpstr>
      <vt:lpstr>PowerPoint Presentation</vt:lpstr>
      <vt:lpstr>PowerPoint Presentation</vt:lpstr>
      <vt:lpstr>PowerPoint Presentation</vt:lpstr>
      <vt:lpstr>nouns &amp; adjectives</vt:lpstr>
      <vt:lpstr>PowerPoint Presentation</vt:lpstr>
      <vt:lpstr>Epic recap</vt:lpstr>
      <vt:lpstr>Epic quiz</vt:lpstr>
      <vt:lpstr>Plenary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Classics Club Junior - I</dc:title>
  <dc:subject/>
  <dc:creator>Charlie Andrew</dc:creator>
  <cp:keywords/>
  <dc:description/>
  <cp:lastModifiedBy>Emma Danzey</cp:lastModifiedBy>
  <cp:revision>427</cp:revision>
  <cp:lastPrinted>2016-09-20T19:27:29Z</cp:lastPrinted>
  <dcterms:created xsi:type="dcterms:W3CDTF">2016-02-20T14:57:23Z</dcterms:created>
  <dcterms:modified xsi:type="dcterms:W3CDTF">2020-05-17T17:53:54Z</dcterms:modified>
  <cp:category/>
</cp:coreProperties>
</file>