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7"/>
  </p:notesMasterIdLst>
  <p:handoutMasterIdLst>
    <p:handoutMasterId r:id="rId18"/>
  </p:handoutMasterIdLst>
  <p:sldIdLst>
    <p:sldId id="258" r:id="rId2"/>
    <p:sldId id="264" r:id="rId3"/>
    <p:sldId id="268" r:id="rId4"/>
    <p:sldId id="269" r:id="rId5"/>
    <p:sldId id="270" r:id="rId6"/>
    <p:sldId id="271" r:id="rId7"/>
    <p:sldId id="272" r:id="rId8"/>
    <p:sldId id="273" r:id="rId9"/>
    <p:sldId id="274" r:id="rId10"/>
    <p:sldId id="275" r:id="rId11"/>
    <p:sldId id="276" r:id="rId12"/>
    <p:sldId id="277" r:id="rId13"/>
    <p:sldId id="278" r:id="rId14"/>
    <p:sldId id="279" r:id="rId15"/>
    <p:sldId id="267" r:id="rId16"/>
  </p:sldIdLst>
  <p:sldSz cx="9144000" cy="6858000" type="screen4x3"/>
  <p:notesSz cx="6858000" cy="9144000"/>
  <p:embeddedFontLst>
    <p:embeddedFont>
      <p:font typeface="Calibri" panose="020F0502020204030204" pitchFamily="34" charset="0"/>
      <p:regular r:id="rId19"/>
      <p:bold r:id="rId20"/>
      <p:italic r:id="rId21"/>
      <p:boldItalic r:id="rId22"/>
    </p:embeddedFont>
    <p:embeddedFont>
      <p:font typeface="Sassoon Infant Rg" panose="02000503030000020003" charset="0"/>
      <p:regular r:id="rId23"/>
      <p:bold r:id="rId24"/>
    </p:embeddedFont>
    <p:embeddedFont>
      <p:font typeface="Twinkl" panose="020B0604020202020204" charset="0"/>
      <p:regular r:id="rId25"/>
      <p:bold r:id="rId26"/>
    </p:embeddedFont>
    <p:embeddedFont>
      <p:font typeface="Twinkl SemiBold" charset="0"/>
      <p:bold r:id="rId27"/>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1E5A"/>
    <a:srgbClr val="18A0DB"/>
    <a:srgbClr val="BC0105"/>
    <a:srgbClr val="4DB1E3"/>
    <a:srgbClr val="80C1EB"/>
    <a:srgbClr val="ACDDFC"/>
    <a:srgbClr val="FFFFFF"/>
    <a:srgbClr val="4AA1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p:scale>
          <a:sx n="81" d="100"/>
          <a:sy n="81" d="100"/>
        </p:scale>
        <p:origin x="-1050" y="-30"/>
      </p:cViewPr>
      <p:guideLst>
        <p:guide orient="horz" pos="2160"/>
        <p:guide orient="horz" pos="3974"/>
        <p:guide orient="horz" pos="346"/>
        <p:guide orient="horz" pos="482"/>
        <p:guide orient="horz" pos="3838"/>
        <p:guide pos="2880"/>
        <p:guide pos="340"/>
        <p:guide pos="5420"/>
        <p:guide pos="476"/>
        <p:guide pos="5284"/>
      </p:guideLst>
    </p:cSldViewPr>
  </p:slideViewPr>
  <p:notesTextViewPr>
    <p:cViewPr>
      <p:scale>
        <a:sx n="3" d="2"/>
        <a:sy n="3" d="2"/>
      </p:scale>
      <p:origin x="0" y="0"/>
    </p:cViewPr>
  </p:notesTextViewPr>
  <p:notesViewPr>
    <p:cSldViewPr snapToGrid="0">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00A6BE48-B608-492B-B494-FFDB9FA1B899}" type="datetimeFigureOut">
              <a:rPr lang="en-GB"/>
              <a:pPr>
                <a:defRPr/>
              </a:pPr>
              <a:t>23/04/2020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7233267F-E279-4389-9D04-E8B1524A1B79}" type="slidenum">
              <a:rPr lang="en-GB"/>
              <a:pPr>
                <a:defRPr/>
              </a:pPr>
              <a:t>‹#›</a:t>
            </a:fld>
            <a:endParaRPr lang="en-GB"/>
          </a:p>
        </p:txBody>
      </p:sp>
    </p:spTree>
    <p:extLst>
      <p:ext uri="{BB962C8B-B14F-4D97-AF65-F5344CB8AC3E}">
        <p14:creationId xmlns:p14="http://schemas.microsoft.com/office/powerpoint/2010/main" val="2352577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15DCFE0E-A9CF-4D72-89A6-9EA15261EA9E}" type="datetimeFigureOut">
              <a:rPr lang="en-GB"/>
              <a:pPr>
                <a:defRPr/>
              </a:pPr>
              <a:t>23/04/2020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969653F2-F38E-4408-B83E-25FADB778789}" type="slidenum">
              <a:rPr lang="en-GB"/>
              <a:pPr>
                <a:defRPr/>
              </a:pPr>
              <a:t>‹#›</a:t>
            </a:fld>
            <a:endParaRPr lang="en-GB"/>
          </a:p>
        </p:txBody>
      </p:sp>
    </p:spTree>
    <p:extLst>
      <p:ext uri="{BB962C8B-B14F-4D97-AF65-F5344CB8AC3E}">
        <p14:creationId xmlns:p14="http://schemas.microsoft.com/office/powerpoint/2010/main" val="111648257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8481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4499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2"/>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977741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2"/>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3"/>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33479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28209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lgn="l" rtl="0" fontAlgn="base">
        <a:lnSpc>
          <a:spcPct val="90000"/>
        </a:lnSpc>
        <a:spcBef>
          <a:spcPct val="0"/>
        </a:spcBef>
        <a:spcAft>
          <a:spcPct val="0"/>
        </a:spcAft>
        <a:defRPr sz="4000" b="1" kern="1200">
          <a:solidFill>
            <a:srgbClr val="1C1C1C"/>
          </a:solidFill>
          <a:latin typeface="Twinkl" pitchFamily="50" charset="0"/>
          <a:ea typeface="+mj-ea"/>
          <a:cs typeface="+mj-cs"/>
        </a:defRPr>
      </a:lvl1pPr>
      <a:lvl2pPr algn="l" rtl="0" fontAlgn="base">
        <a:lnSpc>
          <a:spcPct val="90000"/>
        </a:lnSpc>
        <a:spcBef>
          <a:spcPct val="0"/>
        </a:spcBef>
        <a:spcAft>
          <a:spcPct val="0"/>
        </a:spcAft>
        <a:defRPr sz="4000" b="1">
          <a:solidFill>
            <a:srgbClr val="1C1C1C"/>
          </a:solidFill>
          <a:latin typeface="Twinkl" pitchFamily="2" charset="0"/>
        </a:defRPr>
      </a:lvl2pPr>
      <a:lvl3pPr algn="l" rtl="0" fontAlgn="base">
        <a:lnSpc>
          <a:spcPct val="90000"/>
        </a:lnSpc>
        <a:spcBef>
          <a:spcPct val="0"/>
        </a:spcBef>
        <a:spcAft>
          <a:spcPct val="0"/>
        </a:spcAft>
        <a:defRPr sz="4000" b="1">
          <a:solidFill>
            <a:srgbClr val="1C1C1C"/>
          </a:solidFill>
          <a:latin typeface="Twinkl" pitchFamily="2" charset="0"/>
        </a:defRPr>
      </a:lvl3pPr>
      <a:lvl4pPr algn="l" rtl="0" fontAlgn="base">
        <a:lnSpc>
          <a:spcPct val="90000"/>
        </a:lnSpc>
        <a:spcBef>
          <a:spcPct val="0"/>
        </a:spcBef>
        <a:spcAft>
          <a:spcPct val="0"/>
        </a:spcAft>
        <a:defRPr sz="4000" b="1">
          <a:solidFill>
            <a:srgbClr val="1C1C1C"/>
          </a:solidFill>
          <a:latin typeface="Twinkl" pitchFamily="2" charset="0"/>
        </a:defRPr>
      </a:lvl4pPr>
      <a:lvl5pPr algn="l" rtl="0" fontAlgn="base">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itchFamily="50" charset="0"/>
        </a:defRPr>
      </a:lvl1pPr>
      <a:lvl2pPr marL="685800" indent="-228600" algn="l" rtl="0" fontAlgn="base">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itchFamily="50" charset="0"/>
        </a:defRPr>
      </a:lvl2pPr>
      <a:lvl3pPr marL="11430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itchFamily="50" charset="0"/>
        </a:defRPr>
      </a:lvl3pPr>
      <a:lvl4pPr marL="16002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itchFamily="50" charset="0"/>
        </a:defRPr>
      </a:lvl4pPr>
      <a:lvl5pPr marL="20574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20"/>
          <p:cNvSpPr>
            <a:spLocks noGrp="1"/>
          </p:cNvSpPr>
          <p:nvPr>
            <p:ph type="title"/>
          </p:nvPr>
        </p:nvSpPr>
        <p:spPr>
          <a:xfrm>
            <a:off x="457200" y="479425"/>
            <a:ext cx="8220075" cy="993775"/>
          </a:xfrm>
        </p:spPr>
        <p:txBody>
          <a:bodyPr/>
          <a:lstStyle/>
          <a:p>
            <a:r>
              <a:rPr lang="en-GB" altLang="en-US" sz="3600"/>
              <a:t>Mosaics</a:t>
            </a:r>
          </a:p>
        </p:txBody>
      </p:sp>
      <p:sp>
        <p:nvSpPr>
          <p:cNvPr id="17411" name="Rectangle 4"/>
          <p:cNvSpPr>
            <a:spLocks noChangeArrowheads="1"/>
          </p:cNvSpPr>
          <p:nvPr/>
        </p:nvSpPr>
        <p:spPr bwMode="auto">
          <a:xfrm>
            <a:off x="755650" y="1231900"/>
            <a:ext cx="76327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a:t>You can probably imagine that a floor made from thousands of tiny stones would not be comfortable to walk on, but this wasn’t a problem when you had slaves to work hard for you. The slaves would have to use hard stones, sand and water to grind the stones down so they were smooth to walk on.</a:t>
            </a:r>
          </a:p>
        </p:txBody>
      </p:sp>
      <p:pic>
        <p:nvPicPr>
          <p:cNvPr id="1741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6350" y="3843338"/>
            <a:ext cx="4572000"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1075" y="4291013"/>
            <a:ext cx="3097213"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27263" y="2620963"/>
            <a:ext cx="400526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20"/>
          <p:cNvSpPr>
            <a:spLocks noGrp="1"/>
          </p:cNvSpPr>
          <p:nvPr>
            <p:ph type="title"/>
          </p:nvPr>
        </p:nvSpPr>
        <p:spPr>
          <a:xfrm>
            <a:off x="457200" y="479425"/>
            <a:ext cx="8220075" cy="993775"/>
          </a:xfrm>
        </p:spPr>
        <p:txBody>
          <a:bodyPr/>
          <a:lstStyle/>
          <a:p>
            <a:r>
              <a:rPr lang="en-GB" altLang="en-US" sz="3600"/>
              <a:t>Mosaic Examples</a:t>
            </a:r>
          </a:p>
        </p:txBody>
      </p:sp>
      <p:sp>
        <p:nvSpPr>
          <p:cNvPr id="8" name="Title 1"/>
          <p:cNvSpPr txBox="1">
            <a:spLocks/>
          </p:cNvSpPr>
          <p:nvPr/>
        </p:nvSpPr>
        <p:spPr>
          <a:xfrm>
            <a:off x="742950" y="6092825"/>
            <a:ext cx="7654925" cy="323850"/>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600" dirty="0">
                <a:solidFill>
                  <a:schemeClr val="bg1">
                    <a:lumMod val="65000"/>
                  </a:schemeClr>
                </a:solidFill>
                <a:latin typeface="Arial" pitchFamily="34" charset="0"/>
                <a:cs typeface="Arial" pitchFamily="34" charset="0"/>
              </a:rPr>
              <a:t>Photo courtesy of  </a:t>
            </a:r>
            <a:r>
              <a:rPr lang="en-GB" sz="600" dirty="0" err="1">
                <a:solidFill>
                  <a:schemeClr val="bg1">
                    <a:lumMod val="65000"/>
                  </a:schemeClr>
                </a:solidFill>
                <a:latin typeface="Arial" pitchFamily="34" charset="0"/>
                <a:cs typeface="Arial" pitchFamily="34" charset="0"/>
              </a:rPr>
              <a:t>HumanSeeHumanDo</a:t>
            </a:r>
            <a:r>
              <a:rPr lang="en-GB" sz="600" dirty="0">
                <a:solidFill>
                  <a:schemeClr val="bg1">
                    <a:lumMod val="65000"/>
                  </a:schemeClr>
                </a:solidFill>
                <a:latin typeface="Arial" pitchFamily="34" charset="0"/>
                <a:cs typeface="Arial" pitchFamily="34" charset="0"/>
              </a:rPr>
              <a:t> (@flickr.com) - granted under creative commons licence - attribution</a:t>
            </a:r>
          </a:p>
        </p:txBody>
      </p:sp>
      <p:pic>
        <p:nvPicPr>
          <p:cNvPr id="18436" name="Picture 2" descr="http://farm3.staticflickr.com/2088/2108423733_f7df0ceeda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0975" y="1395413"/>
            <a:ext cx="3692525" cy="469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0"/>
          <p:cNvSpPr>
            <a:spLocks noGrp="1"/>
          </p:cNvSpPr>
          <p:nvPr>
            <p:ph type="title"/>
          </p:nvPr>
        </p:nvSpPr>
        <p:spPr>
          <a:xfrm>
            <a:off x="457200" y="479425"/>
            <a:ext cx="8220075" cy="993775"/>
          </a:xfrm>
        </p:spPr>
        <p:txBody>
          <a:bodyPr/>
          <a:lstStyle/>
          <a:p>
            <a:r>
              <a:rPr lang="en-GB" altLang="en-US" sz="3600"/>
              <a:t>Mosaic Examples</a:t>
            </a:r>
          </a:p>
        </p:txBody>
      </p:sp>
      <p:sp>
        <p:nvSpPr>
          <p:cNvPr id="8" name="Title 1"/>
          <p:cNvSpPr txBox="1">
            <a:spLocks/>
          </p:cNvSpPr>
          <p:nvPr/>
        </p:nvSpPr>
        <p:spPr>
          <a:xfrm>
            <a:off x="742950" y="6092825"/>
            <a:ext cx="7654925" cy="323850"/>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600" dirty="0">
                <a:solidFill>
                  <a:schemeClr val="bg1">
                    <a:lumMod val="65000"/>
                  </a:schemeClr>
                </a:solidFill>
                <a:latin typeface="Arial" pitchFamily="34" charset="0"/>
                <a:cs typeface="Arial" pitchFamily="34" charset="0"/>
              </a:rPr>
              <a:t>Photo courtesy of  </a:t>
            </a:r>
            <a:r>
              <a:rPr lang="en-GB" sz="600" dirty="0" err="1">
                <a:solidFill>
                  <a:schemeClr val="bg1">
                    <a:lumMod val="65000"/>
                  </a:schemeClr>
                </a:solidFill>
                <a:latin typeface="Arial" pitchFamily="34" charset="0"/>
                <a:cs typeface="Arial" pitchFamily="34" charset="0"/>
              </a:rPr>
              <a:t>xJason.Rogersx</a:t>
            </a:r>
            <a:r>
              <a:rPr lang="en-GB" sz="600" dirty="0">
                <a:solidFill>
                  <a:schemeClr val="bg1">
                    <a:lumMod val="65000"/>
                  </a:schemeClr>
                </a:solidFill>
                <a:latin typeface="Arial" pitchFamily="34" charset="0"/>
                <a:cs typeface="Arial" pitchFamily="34" charset="0"/>
              </a:rPr>
              <a:t> (@flickr.com) - granted under creative commons licence - attribution</a:t>
            </a:r>
          </a:p>
        </p:txBody>
      </p:sp>
      <p:pic>
        <p:nvPicPr>
          <p:cNvPr id="19460" name="Picture 2"/>
          <p:cNvPicPr>
            <a:picLocks noChangeAspect="1"/>
          </p:cNvPicPr>
          <p:nvPr/>
        </p:nvPicPr>
        <p:blipFill>
          <a:blip r:embed="rId2">
            <a:extLst>
              <a:ext uri="{28A0092B-C50C-407E-A947-70E740481C1C}">
                <a14:useLocalDpi xmlns:a14="http://schemas.microsoft.com/office/drawing/2010/main" val="0"/>
              </a:ext>
            </a:extLst>
          </a:blip>
          <a:srcRect t="6024"/>
          <a:stretch>
            <a:fillRect/>
          </a:stretch>
        </p:blipFill>
        <p:spPr bwMode="auto">
          <a:xfrm>
            <a:off x="762000" y="1325563"/>
            <a:ext cx="7626350" cy="476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20"/>
          <p:cNvSpPr>
            <a:spLocks noGrp="1"/>
          </p:cNvSpPr>
          <p:nvPr>
            <p:ph type="title"/>
          </p:nvPr>
        </p:nvSpPr>
        <p:spPr>
          <a:xfrm>
            <a:off x="457200" y="479425"/>
            <a:ext cx="8220075" cy="993775"/>
          </a:xfrm>
        </p:spPr>
        <p:txBody>
          <a:bodyPr/>
          <a:lstStyle/>
          <a:p>
            <a:r>
              <a:rPr lang="en-GB" altLang="en-US" sz="3600"/>
              <a:t>Mosaic Examples</a:t>
            </a:r>
          </a:p>
        </p:txBody>
      </p:sp>
      <p:sp>
        <p:nvSpPr>
          <p:cNvPr id="8" name="Title 1"/>
          <p:cNvSpPr txBox="1">
            <a:spLocks/>
          </p:cNvSpPr>
          <p:nvPr/>
        </p:nvSpPr>
        <p:spPr>
          <a:xfrm>
            <a:off x="742950" y="6092825"/>
            <a:ext cx="7654925" cy="323850"/>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600" dirty="0">
                <a:solidFill>
                  <a:schemeClr val="bg1">
                    <a:lumMod val="65000"/>
                  </a:schemeClr>
                </a:solidFill>
                <a:latin typeface="Arial" pitchFamily="34" charset="0"/>
                <a:cs typeface="Arial" pitchFamily="34" charset="0"/>
              </a:rPr>
              <a:t>Photo courtesy of  Son of Groucho  (@flickr.com) - granted under creative commons licence - attribution</a:t>
            </a:r>
          </a:p>
        </p:txBody>
      </p:sp>
      <p:pic>
        <p:nvPicPr>
          <p:cNvPr id="20484" name="Picture 2"/>
          <p:cNvPicPr>
            <a:picLocks noChangeAspect="1"/>
          </p:cNvPicPr>
          <p:nvPr/>
        </p:nvPicPr>
        <p:blipFill>
          <a:blip r:embed="rId2">
            <a:extLst>
              <a:ext uri="{28A0092B-C50C-407E-A947-70E740481C1C}">
                <a14:useLocalDpi xmlns:a14="http://schemas.microsoft.com/office/drawing/2010/main" val="0"/>
              </a:ext>
            </a:extLst>
          </a:blip>
          <a:srcRect t="6364"/>
          <a:stretch>
            <a:fillRect/>
          </a:stretch>
        </p:blipFill>
        <p:spPr bwMode="auto">
          <a:xfrm>
            <a:off x="773113" y="1350963"/>
            <a:ext cx="7627937" cy="474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0"/>
          <p:cNvSpPr>
            <a:spLocks noGrp="1"/>
          </p:cNvSpPr>
          <p:nvPr>
            <p:ph type="title"/>
          </p:nvPr>
        </p:nvSpPr>
        <p:spPr>
          <a:xfrm>
            <a:off x="457200" y="479425"/>
            <a:ext cx="8220075" cy="993775"/>
          </a:xfrm>
        </p:spPr>
        <p:txBody>
          <a:bodyPr/>
          <a:lstStyle/>
          <a:p>
            <a:r>
              <a:rPr lang="en-GB" altLang="en-US" sz="3600"/>
              <a:t>Mosaic Examples</a:t>
            </a:r>
          </a:p>
        </p:txBody>
      </p:sp>
      <p:sp>
        <p:nvSpPr>
          <p:cNvPr id="8" name="Title 1"/>
          <p:cNvSpPr txBox="1">
            <a:spLocks/>
          </p:cNvSpPr>
          <p:nvPr/>
        </p:nvSpPr>
        <p:spPr>
          <a:xfrm>
            <a:off x="742950" y="6092825"/>
            <a:ext cx="7654925" cy="323850"/>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600" dirty="0">
                <a:solidFill>
                  <a:schemeClr val="bg1">
                    <a:lumMod val="65000"/>
                  </a:schemeClr>
                </a:solidFill>
                <a:latin typeface="Arial" pitchFamily="34" charset="0"/>
                <a:cs typeface="Arial" pitchFamily="34" charset="0"/>
              </a:rPr>
              <a:t>Photo courtesy of  </a:t>
            </a:r>
            <a:r>
              <a:rPr lang="en-GB" sz="600" dirty="0" err="1">
                <a:solidFill>
                  <a:schemeClr val="bg1">
                    <a:lumMod val="65000"/>
                  </a:schemeClr>
                </a:solidFill>
                <a:latin typeface="Arial" pitchFamily="34" charset="0"/>
                <a:cs typeface="Arial" pitchFamily="34" charset="0"/>
              </a:rPr>
              <a:t>isawnyu</a:t>
            </a:r>
            <a:r>
              <a:rPr lang="en-GB" sz="600" dirty="0">
                <a:solidFill>
                  <a:schemeClr val="bg1">
                    <a:lumMod val="65000"/>
                  </a:schemeClr>
                </a:solidFill>
                <a:latin typeface="Arial" pitchFamily="34" charset="0"/>
                <a:cs typeface="Arial" pitchFamily="34" charset="0"/>
              </a:rPr>
              <a:t> (@flickr.com) - granted under creative commons licence - attribution</a:t>
            </a:r>
          </a:p>
        </p:txBody>
      </p:sp>
      <p:pic>
        <p:nvPicPr>
          <p:cNvPr id="21508" name="Picture 2"/>
          <p:cNvPicPr>
            <a:picLocks noChangeAspect="1"/>
          </p:cNvPicPr>
          <p:nvPr/>
        </p:nvPicPr>
        <p:blipFill>
          <a:blip r:embed="rId2">
            <a:extLst>
              <a:ext uri="{28A0092B-C50C-407E-A947-70E740481C1C}">
                <a14:useLocalDpi xmlns:a14="http://schemas.microsoft.com/office/drawing/2010/main" val="0"/>
              </a:ext>
            </a:extLst>
          </a:blip>
          <a:srcRect t="6013"/>
          <a:stretch>
            <a:fillRect/>
          </a:stretch>
        </p:blipFill>
        <p:spPr bwMode="auto">
          <a:xfrm>
            <a:off x="742950" y="1325563"/>
            <a:ext cx="7645400" cy="477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0"/>
          <p:cNvSpPr>
            <a:spLocks noGrp="1"/>
          </p:cNvSpPr>
          <p:nvPr>
            <p:ph type="title"/>
          </p:nvPr>
        </p:nvSpPr>
        <p:spPr>
          <a:xfrm>
            <a:off x="457200" y="479425"/>
            <a:ext cx="8220075" cy="993775"/>
          </a:xfrm>
        </p:spPr>
        <p:txBody>
          <a:bodyPr/>
          <a:lstStyle/>
          <a:p>
            <a:r>
              <a:rPr lang="en-GB" altLang="en-US" sz="3600"/>
              <a:t>Mosaics</a:t>
            </a:r>
          </a:p>
        </p:txBody>
      </p:sp>
      <p:sp>
        <p:nvSpPr>
          <p:cNvPr id="9219" name="Rectangle 4"/>
          <p:cNvSpPr>
            <a:spLocks noChangeArrowheads="1"/>
          </p:cNvSpPr>
          <p:nvPr/>
        </p:nvSpPr>
        <p:spPr bwMode="auto">
          <a:xfrm>
            <a:off x="755650" y="1231900"/>
            <a:ext cx="76327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a:t>The floors of Roman buildings were often richly decorated with mosaics. Mosaics were made from tiny coloured stones which they called tesserae.</a:t>
            </a:r>
          </a:p>
        </p:txBody>
      </p:sp>
      <p:pic>
        <p:nvPicPr>
          <p:cNvPr id="9220" name="Picture 1"/>
          <p:cNvPicPr>
            <a:picLocks noChangeAspect="1"/>
          </p:cNvPicPr>
          <p:nvPr/>
        </p:nvPicPr>
        <p:blipFill>
          <a:blip r:embed="rId2">
            <a:extLst>
              <a:ext uri="{28A0092B-C50C-407E-A947-70E740481C1C}">
                <a14:useLocalDpi xmlns:a14="http://schemas.microsoft.com/office/drawing/2010/main" val="0"/>
              </a:ext>
            </a:extLst>
          </a:blip>
          <a:srcRect t="19707"/>
          <a:stretch>
            <a:fillRect/>
          </a:stretch>
        </p:blipFill>
        <p:spPr bwMode="auto">
          <a:xfrm>
            <a:off x="755650" y="1993900"/>
            <a:ext cx="7654925"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742950" y="6092825"/>
            <a:ext cx="7654925" cy="323850"/>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600" dirty="0">
                <a:solidFill>
                  <a:schemeClr val="bg1">
                    <a:lumMod val="65000"/>
                  </a:schemeClr>
                </a:solidFill>
                <a:latin typeface="Arial" pitchFamily="34" charset="0"/>
                <a:cs typeface="Arial" pitchFamily="34" charset="0"/>
              </a:rPr>
              <a:t>Photo courtesy of  </a:t>
            </a:r>
            <a:r>
              <a:rPr lang="en-GB" sz="600" dirty="0" err="1">
                <a:solidFill>
                  <a:schemeClr val="bg1">
                    <a:lumMod val="65000"/>
                  </a:schemeClr>
                </a:solidFill>
                <a:latin typeface="Arial" pitchFamily="34" charset="0"/>
                <a:cs typeface="Arial" pitchFamily="34" charset="0"/>
              </a:rPr>
              <a:t>zeeweez</a:t>
            </a:r>
            <a:r>
              <a:rPr lang="en-GB" sz="600" dirty="0">
                <a:solidFill>
                  <a:schemeClr val="bg1">
                    <a:lumMod val="65000"/>
                  </a:schemeClr>
                </a:solidFill>
                <a:latin typeface="Arial" pitchFamily="34" charset="0"/>
                <a:cs typeface="Arial" pitchFamily="34" charset="0"/>
              </a:rPr>
              <a:t> (@flickr.com) - granted under creative commons licence - attribution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0"/>
          <p:cNvSpPr>
            <a:spLocks noGrp="1"/>
          </p:cNvSpPr>
          <p:nvPr>
            <p:ph type="title"/>
          </p:nvPr>
        </p:nvSpPr>
        <p:spPr>
          <a:xfrm>
            <a:off x="457200" y="479425"/>
            <a:ext cx="8220075" cy="993775"/>
          </a:xfrm>
        </p:spPr>
        <p:txBody>
          <a:bodyPr/>
          <a:lstStyle/>
          <a:p>
            <a:r>
              <a:rPr lang="en-GB" altLang="en-US" sz="3600"/>
              <a:t>Mosaics</a:t>
            </a:r>
          </a:p>
        </p:txBody>
      </p:sp>
      <p:sp>
        <p:nvSpPr>
          <p:cNvPr id="10243" name="Rectangle 4"/>
          <p:cNvSpPr>
            <a:spLocks noChangeArrowheads="1"/>
          </p:cNvSpPr>
          <p:nvPr/>
        </p:nvSpPr>
        <p:spPr bwMode="auto">
          <a:xfrm>
            <a:off x="755650" y="1231900"/>
            <a:ext cx="76327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a:t>Mosaics have been found that show scenes of history, as well as everyday Roman life.</a:t>
            </a:r>
          </a:p>
        </p:txBody>
      </p:sp>
      <p:sp>
        <p:nvSpPr>
          <p:cNvPr id="8" name="Title 1"/>
          <p:cNvSpPr txBox="1">
            <a:spLocks/>
          </p:cNvSpPr>
          <p:nvPr/>
        </p:nvSpPr>
        <p:spPr>
          <a:xfrm>
            <a:off x="742950" y="6092825"/>
            <a:ext cx="7654925" cy="323850"/>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600" dirty="0">
                <a:solidFill>
                  <a:schemeClr val="bg1">
                    <a:lumMod val="65000"/>
                  </a:schemeClr>
                </a:solidFill>
                <a:latin typeface="Arial" pitchFamily="34" charset="0"/>
                <a:cs typeface="Arial" pitchFamily="34" charset="0"/>
              </a:rPr>
              <a:t>Photo courtesy of  </a:t>
            </a:r>
            <a:r>
              <a:rPr lang="en-GB" sz="600" dirty="0" err="1">
                <a:solidFill>
                  <a:schemeClr val="bg1">
                    <a:lumMod val="65000"/>
                  </a:schemeClr>
                </a:solidFill>
                <a:latin typeface="Arial" pitchFamily="34" charset="0"/>
                <a:cs typeface="Arial" pitchFamily="34" charset="0"/>
              </a:rPr>
              <a:t>xuan</a:t>
            </a:r>
            <a:r>
              <a:rPr lang="en-GB" sz="600" dirty="0">
                <a:solidFill>
                  <a:schemeClr val="bg1">
                    <a:lumMod val="65000"/>
                  </a:schemeClr>
                </a:solidFill>
                <a:latin typeface="Arial" pitchFamily="34" charset="0"/>
                <a:cs typeface="Arial" pitchFamily="34" charset="0"/>
              </a:rPr>
              <a:t> </a:t>
            </a:r>
            <a:r>
              <a:rPr lang="en-GB" sz="600" dirty="0" err="1">
                <a:solidFill>
                  <a:schemeClr val="bg1">
                    <a:lumMod val="65000"/>
                  </a:schemeClr>
                </a:solidFill>
                <a:latin typeface="Arial" pitchFamily="34" charset="0"/>
                <a:cs typeface="Arial" pitchFamily="34" charset="0"/>
              </a:rPr>
              <a:t>che</a:t>
            </a:r>
            <a:r>
              <a:rPr lang="en-GB" sz="600" dirty="0">
                <a:solidFill>
                  <a:schemeClr val="bg1">
                    <a:lumMod val="65000"/>
                  </a:schemeClr>
                </a:solidFill>
                <a:latin typeface="Arial" pitchFamily="34" charset="0"/>
                <a:cs typeface="Arial" pitchFamily="34" charset="0"/>
              </a:rPr>
              <a:t> (@flickr.com) - granted under creative commons licence - attribution</a:t>
            </a:r>
          </a:p>
        </p:txBody>
      </p:sp>
      <p:pic>
        <p:nvPicPr>
          <p:cNvPr id="10245" name="Picture 2"/>
          <p:cNvPicPr>
            <a:picLocks noChangeAspect="1"/>
          </p:cNvPicPr>
          <p:nvPr/>
        </p:nvPicPr>
        <p:blipFill>
          <a:blip r:embed="rId2">
            <a:extLst>
              <a:ext uri="{28A0092B-C50C-407E-A947-70E740481C1C}">
                <a14:useLocalDpi xmlns:a14="http://schemas.microsoft.com/office/drawing/2010/main" val="0"/>
              </a:ext>
            </a:extLst>
          </a:blip>
          <a:srcRect t="28819" b="6793"/>
          <a:stretch>
            <a:fillRect/>
          </a:stretch>
        </p:blipFill>
        <p:spPr bwMode="auto">
          <a:xfrm>
            <a:off x="755650" y="1931988"/>
            <a:ext cx="7642225"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0"/>
          <p:cNvSpPr>
            <a:spLocks noGrp="1"/>
          </p:cNvSpPr>
          <p:nvPr>
            <p:ph type="title"/>
          </p:nvPr>
        </p:nvSpPr>
        <p:spPr>
          <a:xfrm>
            <a:off x="457200" y="479425"/>
            <a:ext cx="8220075" cy="993775"/>
          </a:xfrm>
        </p:spPr>
        <p:txBody>
          <a:bodyPr/>
          <a:lstStyle/>
          <a:p>
            <a:r>
              <a:rPr lang="en-GB" altLang="en-US" sz="3600"/>
              <a:t>Mosaics</a:t>
            </a:r>
          </a:p>
        </p:txBody>
      </p:sp>
      <p:sp>
        <p:nvSpPr>
          <p:cNvPr id="11267" name="Rectangle 4"/>
          <p:cNvSpPr>
            <a:spLocks noChangeArrowheads="1"/>
          </p:cNvSpPr>
          <p:nvPr/>
        </p:nvSpPr>
        <p:spPr bwMode="auto">
          <a:xfrm>
            <a:off x="755650" y="1231900"/>
            <a:ext cx="7632700"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a:t>Mosaic floors were a statement of how wealthy and important you were. Poor people would not be able to afford them. The bigger and more detailed the mosaic, the more impressive.</a:t>
            </a:r>
          </a:p>
        </p:txBody>
      </p:sp>
      <p:sp>
        <p:nvSpPr>
          <p:cNvPr id="8" name="Title 1"/>
          <p:cNvSpPr txBox="1">
            <a:spLocks/>
          </p:cNvSpPr>
          <p:nvPr/>
        </p:nvSpPr>
        <p:spPr>
          <a:xfrm>
            <a:off x="742950" y="6092825"/>
            <a:ext cx="7654925" cy="323850"/>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600" dirty="0">
                <a:solidFill>
                  <a:schemeClr val="bg1">
                    <a:lumMod val="65000"/>
                  </a:schemeClr>
                </a:solidFill>
                <a:latin typeface="Arial" pitchFamily="34" charset="0"/>
                <a:cs typeface="Arial" pitchFamily="34" charset="0"/>
              </a:rPr>
              <a:t>Photo courtesy of  </a:t>
            </a:r>
            <a:r>
              <a:rPr lang="en-GB" sz="600" dirty="0" err="1">
                <a:solidFill>
                  <a:schemeClr val="bg1">
                    <a:lumMod val="65000"/>
                  </a:schemeClr>
                </a:solidFill>
                <a:latin typeface="Arial" pitchFamily="34" charset="0"/>
                <a:cs typeface="Arial" pitchFamily="34" charset="0"/>
              </a:rPr>
              <a:t>JacobEnos</a:t>
            </a:r>
            <a:r>
              <a:rPr lang="en-GB" sz="600" dirty="0">
                <a:solidFill>
                  <a:schemeClr val="bg1">
                    <a:lumMod val="65000"/>
                  </a:schemeClr>
                </a:solidFill>
                <a:latin typeface="Arial" pitchFamily="34" charset="0"/>
                <a:cs typeface="Arial" pitchFamily="34" charset="0"/>
              </a:rPr>
              <a:t> (@flickr.com) - granted under creative commons licence - attribution</a:t>
            </a:r>
          </a:p>
        </p:txBody>
      </p:sp>
      <p:pic>
        <p:nvPicPr>
          <p:cNvPr id="11269" name="Picture 2"/>
          <p:cNvPicPr>
            <a:picLocks noChangeAspect="1"/>
          </p:cNvPicPr>
          <p:nvPr/>
        </p:nvPicPr>
        <p:blipFill>
          <a:blip r:embed="rId2">
            <a:extLst>
              <a:ext uri="{28A0092B-C50C-407E-A947-70E740481C1C}">
                <a14:useLocalDpi xmlns:a14="http://schemas.microsoft.com/office/drawing/2010/main" val="0"/>
              </a:ext>
            </a:extLst>
          </a:blip>
          <a:srcRect t="32542"/>
          <a:stretch>
            <a:fillRect/>
          </a:stretch>
        </p:blipFill>
        <p:spPr bwMode="auto">
          <a:xfrm>
            <a:off x="755650" y="2227263"/>
            <a:ext cx="7642225" cy="386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0"/>
          <p:cNvSpPr>
            <a:spLocks noGrp="1"/>
          </p:cNvSpPr>
          <p:nvPr>
            <p:ph type="title"/>
          </p:nvPr>
        </p:nvSpPr>
        <p:spPr>
          <a:xfrm>
            <a:off x="457200" y="479425"/>
            <a:ext cx="8220075" cy="993775"/>
          </a:xfrm>
        </p:spPr>
        <p:txBody>
          <a:bodyPr/>
          <a:lstStyle/>
          <a:p>
            <a:r>
              <a:rPr lang="en-GB" altLang="en-US" sz="3600"/>
              <a:t>Mosaics</a:t>
            </a:r>
          </a:p>
        </p:txBody>
      </p:sp>
      <p:sp>
        <p:nvSpPr>
          <p:cNvPr id="12291" name="Rectangle 4"/>
          <p:cNvSpPr>
            <a:spLocks noChangeArrowheads="1"/>
          </p:cNvSpPr>
          <p:nvPr/>
        </p:nvSpPr>
        <p:spPr bwMode="auto">
          <a:xfrm>
            <a:off x="755650" y="1231900"/>
            <a:ext cx="76327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a:t>The mosaic would decorate the floor of the main room. These were stuck to the floor with mortar, a type of cement. </a:t>
            </a:r>
          </a:p>
        </p:txBody>
      </p:sp>
      <p:pic>
        <p:nvPicPr>
          <p:cNvPr id="12292" name="Picture 1"/>
          <p:cNvPicPr>
            <a:picLocks noChangeAspect="1"/>
          </p:cNvPicPr>
          <p:nvPr/>
        </p:nvPicPr>
        <p:blipFill>
          <a:blip r:embed="rId2">
            <a:extLst>
              <a:ext uri="{28A0092B-C50C-407E-A947-70E740481C1C}">
                <a14:useLocalDpi xmlns:a14="http://schemas.microsoft.com/office/drawing/2010/main" val="0"/>
              </a:ext>
            </a:extLst>
          </a:blip>
          <a:srcRect t="18735" b="4268"/>
          <a:stretch>
            <a:fillRect/>
          </a:stretch>
        </p:blipFill>
        <p:spPr bwMode="auto">
          <a:xfrm>
            <a:off x="755650" y="1931988"/>
            <a:ext cx="7642225"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1152525" y="3154363"/>
            <a:ext cx="2662238" cy="266223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a:t>Each mosaic used thousands of pieces to make a pattern.</a:t>
            </a:r>
          </a:p>
        </p:txBody>
      </p:sp>
      <p:pic>
        <p:nvPicPr>
          <p:cNvPr id="1229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0575" y="2949575"/>
            <a:ext cx="9906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0"/>
          <p:cNvSpPr>
            <a:spLocks noGrp="1"/>
          </p:cNvSpPr>
          <p:nvPr>
            <p:ph type="title"/>
          </p:nvPr>
        </p:nvSpPr>
        <p:spPr>
          <a:xfrm>
            <a:off x="457200" y="479425"/>
            <a:ext cx="8220075" cy="993775"/>
          </a:xfrm>
        </p:spPr>
        <p:txBody>
          <a:bodyPr/>
          <a:lstStyle/>
          <a:p>
            <a:r>
              <a:rPr lang="en-GB" altLang="en-US" sz="3600"/>
              <a:t>Mosaics</a:t>
            </a:r>
          </a:p>
        </p:txBody>
      </p:sp>
      <p:sp>
        <p:nvSpPr>
          <p:cNvPr id="13315" name="Rectangle 4"/>
          <p:cNvSpPr>
            <a:spLocks noChangeArrowheads="1"/>
          </p:cNvSpPr>
          <p:nvPr/>
        </p:nvSpPr>
        <p:spPr bwMode="auto">
          <a:xfrm>
            <a:off x="755650" y="1231900"/>
            <a:ext cx="76327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a:t>The Greeks were the first to make mosaics. They started by using pebbles and then also began to use cut stone with pebbles.</a:t>
            </a:r>
          </a:p>
        </p:txBody>
      </p:sp>
      <p:pic>
        <p:nvPicPr>
          <p:cNvPr id="13316" name="Picture 2"/>
          <p:cNvPicPr>
            <a:picLocks noChangeAspect="1"/>
          </p:cNvPicPr>
          <p:nvPr/>
        </p:nvPicPr>
        <p:blipFill>
          <a:blip r:embed="rId2" cstate="print">
            <a:extLst>
              <a:ext uri="{28A0092B-C50C-407E-A947-70E740481C1C}">
                <a14:useLocalDpi xmlns:a14="http://schemas.microsoft.com/office/drawing/2010/main" val="0"/>
              </a:ext>
            </a:extLst>
          </a:blip>
          <a:srcRect r="27582"/>
          <a:stretch>
            <a:fillRect/>
          </a:stretch>
        </p:blipFill>
        <p:spPr bwMode="auto">
          <a:xfrm>
            <a:off x="755650" y="2009775"/>
            <a:ext cx="4244975"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075238" y="2009775"/>
            <a:ext cx="3313112" cy="40830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The Romans copied their method but just used cut stone instead of pebbles. Villas and bath houses had mosaic floors and some office signs were even made of mosaics.</a:t>
            </a:r>
          </a:p>
          <a:p>
            <a:pPr algn="ctr" eaLnBrk="1" fontAlgn="auto" hangingPunct="1">
              <a:spcBef>
                <a:spcPts val="0"/>
              </a:spcBef>
              <a:spcAft>
                <a:spcPts val="0"/>
              </a:spcAft>
              <a:defRPr/>
            </a:pPr>
            <a:endParaRPr lang="en-GB" dirty="0"/>
          </a:p>
          <a:p>
            <a:pPr algn="ctr" eaLnBrk="1" fontAlgn="auto" hangingPunct="1">
              <a:spcBef>
                <a:spcPts val="0"/>
              </a:spcBef>
              <a:spcAft>
                <a:spcPts val="0"/>
              </a:spcAft>
              <a:defRPr/>
            </a:pPr>
            <a:r>
              <a:rPr lang="en-GB" dirty="0"/>
              <a:t>Temples and public areas usually had patterned floors made with the larger cut stone tiles, a method known as Opus Sectile.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0"/>
          <p:cNvSpPr>
            <a:spLocks noGrp="1"/>
          </p:cNvSpPr>
          <p:nvPr>
            <p:ph type="title"/>
          </p:nvPr>
        </p:nvSpPr>
        <p:spPr>
          <a:xfrm>
            <a:off x="457200" y="479425"/>
            <a:ext cx="8220075" cy="993775"/>
          </a:xfrm>
        </p:spPr>
        <p:txBody>
          <a:bodyPr/>
          <a:lstStyle/>
          <a:p>
            <a:r>
              <a:rPr lang="en-GB" altLang="en-US" sz="3600"/>
              <a:t>Mosaics</a:t>
            </a:r>
          </a:p>
        </p:txBody>
      </p:sp>
      <p:sp>
        <p:nvSpPr>
          <p:cNvPr id="14339" name="Rectangle 4"/>
          <p:cNvSpPr>
            <a:spLocks noChangeArrowheads="1"/>
          </p:cNvSpPr>
          <p:nvPr/>
        </p:nvSpPr>
        <p:spPr bwMode="auto">
          <a:xfrm>
            <a:off x="755650" y="1231900"/>
            <a:ext cx="7632700"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a:t>The Romans used a hammer and hardie to cut the stones to approximately 8-12mm. A hardie (on the left) is like a chisel, this would be stuck into a block of wood.</a:t>
            </a:r>
          </a:p>
        </p:txBody>
      </p:sp>
      <p:sp>
        <p:nvSpPr>
          <p:cNvPr id="8" name="Title 1"/>
          <p:cNvSpPr txBox="1">
            <a:spLocks/>
          </p:cNvSpPr>
          <p:nvPr/>
        </p:nvSpPr>
        <p:spPr>
          <a:xfrm>
            <a:off x="742950" y="6092825"/>
            <a:ext cx="7654925" cy="323850"/>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600" dirty="0">
                <a:solidFill>
                  <a:schemeClr val="bg1">
                    <a:lumMod val="65000"/>
                  </a:schemeClr>
                </a:solidFill>
                <a:latin typeface="Arial" pitchFamily="34" charset="0"/>
                <a:cs typeface="Arial" pitchFamily="34" charset="0"/>
              </a:rPr>
              <a:t>Photo courtesy of  Verity </a:t>
            </a:r>
            <a:r>
              <a:rPr lang="en-GB" sz="600" dirty="0" err="1">
                <a:solidFill>
                  <a:schemeClr val="bg1">
                    <a:lumMod val="65000"/>
                  </a:schemeClr>
                </a:solidFill>
                <a:latin typeface="Arial" pitchFamily="34" charset="0"/>
                <a:cs typeface="Arial" pitchFamily="34" charset="0"/>
              </a:rPr>
              <a:t>Cridland</a:t>
            </a:r>
            <a:r>
              <a:rPr lang="en-GB" sz="600" dirty="0">
                <a:solidFill>
                  <a:schemeClr val="bg1">
                    <a:lumMod val="65000"/>
                  </a:schemeClr>
                </a:solidFill>
                <a:latin typeface="Arial" pitchFamily="34" charset="0"/>
                <a:cs typeface="Arial" pitchFamily="34" charset="0"/>
              </a:rPr>
              <a:t> (@flickr.com) - granted under creative commons licence - attribution</a:t>
            </a:r>
          </a:p>
        </p:txBody>
      </p:sp>
      <p:pic>
        <p:nvPicPr>
          <p:cNvPr id="14341" name="Picture 5"/>
          <p:cNvPicPr>
            <a:picLocks noChangeAspect="1"/>
          </p:cNvPicPr>
          <p:nvPr/>
        </p:nvPicPr>
        <p:blipFill>
          <a:blip r:embed="rId2">
            <a:extLst>
              <a:ext uri="{28A0092B-C50C-407E-A947-70E740481C1C}">
                <a14:useLocalDpi xmlns:a14="http://schemas.microsoft.com/office/drawing/2010/main" val="0"/>
              </a:ext>
            </a:extLst>
          </a:blip>
          <a:srcRect t="12213" b="11501"/>
          <a:stretch>
            <a:fillRect/>
          </a:stretch>
        </p:blipFill>
        <p:spPr bwMode="auto">
          <a:xfrm>
            <a:off x="755650" y="2208213"/>
            <a:ext cx="7632700" cy="388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Rectangle 1"/>
          <p:cNvSpPr>
            <a:spLocks noChangeArrowheads="1"/>
          </p:cNvSpPr>
          <p:nvPr/>
        </p:nvSpPr>
        <p:spPr bwMode="auto">
          <a:xfrm>
            <a:off x="3475038" y="3681413"/>
            <a:ext cx="865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b="1"/>
              <a:t>hardie</a:t>
            </a:r>
          </a:p>
        </p:txBody>
      </p:sp>
      <p:sp>
        <p:nvSpPr>
          <p:cNvPr id="14343" name="Rectangle 8"/>
          <p:cNvSpPr>
            <a:spLocks noChangeArrowheads="1"/>
          </p:cNvSpPr>
          <p:nvPr/>
        </p:nvSpPr>
        <p:spPr bwMode="auto">
          <a:xfrm>
            <a:off x="5522913" y="4483100"/>
            <a:ext cx="782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b="1"/>
              <a:t>chisel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0"/>
          <p:cNvSpPr>
            <a:spLocks noGrp="1"/>
          </p:cNvSpPr>
          <p:nvPr>
            <p:ph type="title"/>
          </p:nvPr>
        </p:nvSpPr>
        <p:spPr>
          <a:xfrm>
            <a:off x="457200" y="479425"/>
            <a:ext cx="8220075" cy="993775"/>
          </a:xfrm>
        </p:spPr>
        <p:txBody>
          <a:bodyPr/>
          <a:lstStyle/>
          <a:p>
            <a:r>
              <a:rPr lang="en-GB" altLang="en-US" sz="3600"/>
              <a:t>Mosaics</a:t>
            </a:r>
          </a:p>
        </p:txBody>
      </p:sp>
      <p:sp>
        <p:nvSpPr>
          <p:cNvPr id="15363" name="Rectangle 4"/>
          <p:cNvSpPr>
            <a:spLocks noChangeArrowheads="1"/>
          </p:cNvSpPr>
          <p:nvPr/>
        </p:nvSpPr>
        <p:spPr bwMode="auto">
          <a:xfrm>
            <a:off x="755650" y="1231900"/>
            <a:ext cx="76327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a:t>Some mosaics had pieces cut down to 1-2mm for very intricate patterns. This is the Alexander mosaic that you can still see today in Pompeii, Italy.</a:t>
            </a:r>
          </a:p>
        </p:txBody>
      </p:sp>
      <p:sp>
        <p:nvSpPr>
          <p:cNvPr id="8" name="Title 1"/>
          <p:cNvSpPr txBox="1">
            <a:spLocks/>
          </p:cNvSpPr>
          <p:nvPr/>
        </p:nvSpPr>
        <p:spPr>
          <a:xfrm>
            <a:off x="742950" y="6092825"/>
            <a:ext cx="7654925" cy="323850"/>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600" dirty="0">
                <a:solidFill>
                  <a:schemeClr val="bg1">
                    <a:lumMod val="65000"/>
                  </a:schemeClr>
                </a:solidFill>
                <a:latin typeface="Arial" pitchFamily="34" charset="0"/>
                <a:cs typeface="Arial" pitchFamily="34" charset="0"/>
              </a:rPr>
              <a:t>Photo courtesy of  </a:t>
            </a:r>
            <a:r>
              <a:rPr lang="en-GB" sz="600" dirty="0" err="1">
                <a:solidFill>
                  <a:schemeClr val="bg1">
                    <a:lumMod val="65000"/>
                  </a:schemeClr>
                </a:solidFill>
                <a:latin typeface="Arial" pitchFamily="34" charset="0"/>
                <a:cs typeface="Arial" pitchFamily="34" charset="0"/>
              </a:rPr>
              <a:t>kudumomo</a:t>
            </a:r>
            <a:r>
              <a:rPr lang="en-GB" sz="600" dirty="0">
                <a:solidFill>
                  <a:schemeClr val="bg1">
                    <a:lumMod val="65000"/>
                  </a:schemeClr>
                </a:solidFill>
                <a:latin typeface="Arial" pitchFamily="34" charset="0"/>
                <a:cs typeface="Arial" pitchFamily="34" charset="0"/>
              </a:rPr>
              <a:t> (@flickr.com) - granted under creative commons licence - attribution</a:t>
            </a:r>
          </a:p>
        </p:txBody>
      </p:sp>
      <p:pic>
        <p:nvPicPr>
          <p:cNvPr id="15365" name="Picture 2"/>
          <p:cNvPicPr>
            <a:picLocks noChangeAspect="1"/>
          </p:cNvPicPr>
          <p:nvPr/>
        </p:nvPicPr>
        <p:blipFill>
          <a:blip r:embed="rId2">
            <a:extLst>
              <a:ext uri="{28A0092B-C50C-407E-A947-70E740481C1C}">
                <a14:useLocalDpi xmlns:a14="http://schemas.microsoft.com/office/drawing/2010/main" val="0"/>
              </a:ext>
            </a:extLst>
          </a:blip>
          <a:srcRect l="1051" t="17380" r="1270" b="5812"/>
          <a:stretch>
            <a:fillRect/>
          </a:stretch>
        </p:blipFill>
        <p:spPr bwMode="auto">
          <a:xfrm>
            <a:off x="755650" y="2001838"/>
            <a:ext cx="7632700" cy="409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838575" y="2298700"/>
            <a:ext cx="4549775" cy="3484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dirty="0"/>
          </a:p>
        </p:txBody>
      </p:sp>
      <p:sp>
        <p:nvSpPr>
          <p:cNvPr id="16387" name="Title 20"/>
          <p:cNvSpPr>
            <a:spLocks noGrp="1"/>
          </p:cNvSpPr>
          <p:nvPr>
            <p:ph type="title"/>
          </p:nvPr>
        </p:nvSpPr>
        <p:spPr>
          <a:xfrm>
            <a:off x="457200" y="479425"/>
            <a:ext cx="8220075" cy="993775"/>
          </a:xfrm>
        </p:spPr>
        <p:txBody>
          <a:bodyPr/>
          <a:lstStyle/>
          <a:p>
            <a:r>
              <a:rPr lang="en-GB" altLang="en-US" sz="3600"/>
              <a:t>Mosaics</a:t>
            </a:r>
          </a:p>
        </p:txBody>
      </p:sp>
      <p:sp>
        <p:nvSpPr>
          <p:cNvPr id="16388" name="Rectangle 4"/>
          <p:cNvSpPr>
            <a:spLocks noChangeArrowheads="1"/>
          </p:cNvSpPr>
          <p:nvPr/>
        </p:nvSpPr>
        <p:spPr bwMode="auto">
          <a:xfrm>
            <a:off x="755650" y="1231900"/>
            <a:ext cx="76327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a:t>Imagine the length of a metre stick, then a square metre. Just 1m</a:t>
            </a:r>
            <a:r>
              <a:rPr lang="en-GB" altLang="en-US" baseline="30000"/>
              <a:t>2</a:t>
            </a:r>
            <a:r>
              <a:rPr lang="en-GB" altLang="en-US"/>
              <a:t> of mosaic on the floor might take 10 000 pieces of tesserae!</a:t>
            </a:r>
          </a:p>
        </p:txBody>
      </p:sp>
      <p:pic>
        <p:nvPicPr>
          <p:cNvPr id="1638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9563" y="2684463"/>
            <a:ext cx="4178300" cy="295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823913" y="2298700"/>
            <a:ext cx="3014662" cy="34845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dirty="0"/>
              <a:t>You don’t see lots of bright colours in Roman mosaics. This is because they mainly used natural stones. The red, used particularly in Britain, was from cut brick or tile. Occasionally, they might use bits of glass for a particular effect.</a:t>
            </a:r>
          </a:p>
        </p:txBody>
      </p:sp>
    </p:spTree>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Presentation1" id="{C2D07FF1-3EB1-4D9E-84F9-D2450425A22C}" vid="{819F8316-0E89-457C-B2A7-A168B6D0B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TotalTime>
  <Words>552</Words>
  <Application>Microsoft Office PowerPoint</Application>
  <PresentationFormat>On-screen Show (4:3)</PresentationFormat>
  <Paragraphs>38</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Sassoon Infant Rg</vt:lpstr>
      <vt:lpstr>Twinkl</vt:lpstr>
      <vt:lpstr>Twinkl SemiBold</vt:lpstr>
      <vt:lpstr>Office Theme</vt:lpstr>
      <vt:lpstr>PowerPoint Presentation</vt:lpstr>
      <vt:lpstr>Mosaics</vt:lpstr>
      <vt:lpstr>Mosaics</vt:lpstr>
      <vt:lpstr>Mosaics</vt:lpstr>
      <vt:lpstr>Mosaics</vt:lpstr>
      <vt:lpstr>Mosaics</vt:lpstr>
      <vt:lpstr>Mosaics</vt:lpstr>
      <vt:lpstr>Mosaics</vt:lpstr>
      <vt:lpstr>Mosaics</vt:lpstr>
      <vt:lpstr>Mosaics</vt:lpstr>
      <vt:lpstr>Mosaic Examples</vt:lpstr>
      <vt:lpstr>Mosaic Examples</vt:lpstr>
      <vt:lpstr>Mosaic Examples</vt:lpstr>
      <vt:lpstr>Mosaic Examples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Leather</dc:creator>
  <cp:lastModifiedBy>Eve Fallon</cp:lastModifiedBy>
  <cp:revision>5</cp:revision>
  <dcterms:created xsi:type="dcterms:W3CDTF">2018-03-07T11:04:34Z</dcterms:created>
  <dcterms:modified xsi:type="dcterms:W3CDTF">2020-04-23T12:30:40Z</dcterms:modified>
</cp:coreProperties>
</file>