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2" r:id="rId3"/>
    <p:sldId id="274" r:id="rId4"/>
    <p:sldId id="341" r:id="rId5"/>
    <p:sldId id="349" r:id="rId6"/>
    <p:sldId id="345" r:id="rId7"/>
    <p:sldId id="346" r:id="rId8"/>
    <p:sldId id="347" r:id="rId9"/>
    <p:sldId id="348" r:id="rId10"/>
    <p:sldId id="34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7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E661C"/>
    <a:srgbClr val="DCD116"/>
    <a:srgbClr val="F7FC83"/>
    <a:srgbClr val="7764D5"/>
    <a:srgbClr val="B6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73" autoAdjust="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2106"/>
        <p:guide pos="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A823-662A-1C4F-A185-69938885C5CC}" type="datetime1">
              <a:rPr lang="en-GB" smtClean="0"/>
              <a:t>22/04/2020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28A5-E1C8-F844-B698-DC7B6633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6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23343-F485-EE47-AC49-E027F3AD04C7}" type="datetime1">
              <a:rPr lang="en-GB" smtClean="0"/>
              <a:t>22/04/2020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809-809D-ED43-B3E9-0FF968C9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7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0809-809D-ED43-B3E9-0FF968C97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A12C-221A-F24A-A8E1-FCDEA32FC8A5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985-3572-EB48-AFE0-92BB10D89089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E1AF-A169-3349-9CC7-27061662D5F3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1893-115A-364D-9D73-756F7DB77085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0673-B61A-F049-95F4-2128A4B4F46A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9EF-C9B1-1242-B63C-87F1C864CFB7}" type="datetime1">
              <a:rPr lang="en-GB" smtClean="0"/>
              <a:t>22/04/2020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2B5-44AD-5C4D-BEC8-A10624ED80BE}" type="datetime1">
              <a:rPr lang="en-GB" smtClean="0"/>
              <a:t>22/04/2020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F1E0-1C8E-DC45-B9E8-A52AAD3504AA}" type="datetime1">
              <a:rPr lang="en-GB" smtClean="0"/>
              <a:t>22/04/2020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7DA-BBD4-8049-AF2C-C75D64E66C0D}" type="datetime1">
              <a:rPr lang="en-GB" smtClean="0"/>
              <a:t>22/04/2020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57D6-11C4-1F40-AB2D-110FE89AD0E7}" type="datetime1">
              <a:rPr lang="en-GB" smtClean="0"/>
              <a:t>22/04/2020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F99B-A893-3547-8B1C-026FE7E6145D}" type="datetime1">
              <a:rPr lang="en-GB" smtClean="0"/>
              <a:t>22/04/2020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B4C3-4DFB-FA4D-9330-2C271CD5E886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6923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maximum Classics –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844" y="4777503"/>
            <a:ext cx="6400800" cy="920338"/>
          </a:xfrm>
        </p:spPr>
        <p:txBody>
          <a:bodyPr>
            <a:normAutofit/>
          </a:bodyPr>
          <a:lstStyle/>
          <a:p>
            <a:r>
              <a:rPr lang="en-US" dirty="0">
                <a:latin typeface="Papyrus"/>
                <a:cs typeface="Papyrus"/>
              </a:rPr>
              <a:t>All about me</a:t>
            </a:r>
          </a:p>
        </p:txBody>
      </p:sp>
      <p:pic>
        <p:nvPicPr>
          <p:cNvPr id="4" name="Picture 3" descr="iucundus_large_colo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20" y="710046"/>
            <a:ext cx="2949546" cy="327727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08879" y="5570386"/>
            <a:ext cx="4478122" cy="11320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Language L.O. to encounter Latin adjectives and the concept of agreement</a:t>
            </a:r>
          </a:p>
        </p:txBody>
      </p:sp>
    </p:spTree>
    <p:extLst>
      <p:ext uri="{BB962C8B-B14F-4D97-AF65-F5344CB8AC3E}">
        <p14:creationId xmlns:p14="http://schemas.microsoft.com/office/powerpoint/2010/main" val="130962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loud Callout 91"/>
          <p:cNvSpPr/>
          <p:nvPr/>
        </p:nvSpPr>
        <p:spPr>
          <a:xfrm>
            <a:off x="5852297" y="4653584"/>
            <a:ext cx="2850384" cy="1214487"/>
          </a:xfrm>
          <a:prstGeom prst="cloudCallout">
            <a:avLst>
              <a:gd name="adj1" fmla="val -73555"/>
              <a:gd name="adj2" fmla="val -349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1" name="Cloud Callout 90"/>
          <p:cNvSpPr/>
          <p:nvPr/>
        </p:nvSpPr>
        <p:spPr>
          <a:xfrm>
            <a:off x="5543028" y="3396553"/>
            <a:ext cx="2771988" cy="1083120"/>
          </a:xfrm>
          <a:prstGeom prst="cloudCallout">
            <a:avLst>
              <a:gd name="adj1" fmla="val -65768"/>
              <a:gd name="adj2" fmla="val -151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" name="Cloud Callout 89"/>
          <p:cNvSpPr/>
          <p:nvPr/>
        </p:nvSpPr>
        <p:spPr>
          <a:xfrm>
            <a:off x="5002179" y="1849348"/>
            <a:ext cx="4003680" cy="1290904"/>
          </a:xfrm>
          <a:prstGeom prst="cloudCallout">
            <a:avLst>
              <a:gd name="adj1" fmla="val -61968"/>
              <a:gd name="adj2" fmla="val -13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9" name="Cloud Callout 88"/>
          <p:cNvSpPr/>
          <p:nvPr/>
        </p:nvSpPr>
        <p:spPr>
          <a:xfrm>
            <a:off x="4024063" y="423420"/>
            <a:ext cx="912216" cy="760355"/>
          </a:xfrm>
          <a:prstGeom prst="cloudCallout">
            <a:avLst>
              <a:gd name="adj1" fmla="val -85157"/>
              <a:gd name="adj2" fmla="val 252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005859" cy="645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u="sng" dirty="0"/>
              <a:t>Describe yourself in Latin</a:t>
            </a:r>
          </a:p>
          <a:p>
            <a:pPr marL="0" indent="0">
              <a:buNone/>
            </a:pPr>
            <a:r>
              <a:rPr lang="en-US" sz="1050" dirty="0"/>
              <a:t>Fill in the gaps, then translate the sentence. You’ll see a mixture of doing and being verbs being used, as well as some adjectives. Make sure you remember if you’re a boy or a girl when describing yourself!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8314483" y="5938869"/>
            <a:ext cx="1501108" cy="365125"/>
          </a:xfrm>
        </p:spPr>
        <p:txBody>
          <a:bodyPr/>
          <a:lstStyle/>
          <a:p>
            <a:pPr algn="l"/>
            <a:r>
              <a:rPr lang="en-US" sz="600" dirty="0"/>
              <a:t>© Charlie Andrew 2016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077" y="479549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1. </a:t>
            </a:r>
            <a:r>
              <a:rPr lang="en-US" dirty="0" err="1"/>
              <a:t>mihi</a:t>
            </a:r>
            <a:r>
              <a:rPr lang="en-US" dirty="0"/>
              <a:t> ………………….. </a:t>
            </a:r>
            <a:r>
              <a:rPr lang="en-US" dirty="0" err="1"/>
              <a:t>nomen</a:t>
            </a:r>
            <a:r>
              <a:rPr lang="en-US" dirty="0"/>
              <a:t> est. </a:t>
            </a:r>
            <a:r>
              <a:rPr lang="en-US" sz="3200" dirty="0"/>
              <a:t>	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7477" y="2197860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3. in </a:t>
            </a:r>
            <a:r>
              <a:rPr lang="en-US" dirty="0" err="1"/>
              <a:t>familia</a:t>
            </a:r>
            <a:r>
              <a:rPr lang="en-US" dirty="0"/>
              <a:t> mea ………………….. sum. </a:t>
            </a:r>
            <a:r>
              <a:rPr lang="en-US" sz="3200" dirty="0"/>
              <a:t>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7026" y="3161324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4. </a:t>
            </a:r>
            <a:r>
              <a:rPr lang="en-US" dirty="0" err="1"/>
              <a:t>capillos</a:t>
            </a:r>
            <a:r>
              <a:rPr lang="en-US" dirty="0"/>
              <a:t> ………………….. </a:t>
            </a:r>
            <a:r>
              <a:rPr lang="en-US" dirty="0" err="1"/>
              <a:t>habeo</a:t>
            </a:r>
            <a:r>
              <a:rPr lang="en-US" dirty="0"/>
              <a:t>. </a:t>
            </a:r>
            <a:r>
              <a:rPr lang="en-US" sz="3200" dirty="0"/>
              <a:t>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7026" y="4102231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5. </a:t>
            </a:r>
            <a:r>
              <a:rPr lang="en-US" dirty="0" err="1"/>
              <a:t>oculos</a:t>
            </a:r>
            <a:r>
              <a:rPr lang="en-US" dirty="0"/>
              <a:t> ………………….. </a:t>
            </a:r>
            <a:r>
              <a:rPr lang="en-US" dirty="0" err="1"/>
              <a:t>habeo</a:t>
            </a:r>
            <a:r>
              <a:rPr lang="en-US" dirty="0"/>
              <a:t>. </a:t>
            </a:r>
            <a:r>
              <a:rPr lang="en-US" sz="3200" dirty="0"/>
              <a:t>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575" y="5000858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6. ………………….. </a:t>
            </a:r>
            <a:r>
              <a:rPr lang="en-US" dirty="0" err="1"/>
              <a:t>amo</a:t>
            </a:r>
            <a:r>
              <a:rPr lang="en-US" dirty="0"/>
              <a:t>. </a:t>
            </a:r>
            <a:r>
              <a:rPr lang="en-US" sz="3200" dirty="0"/>
              <a:t>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0727" b="50525"/>
          <a:stretch/>
        </p:blipFill>
        <p:spPr>
          <a:xfrm>
            <a:off x="4124986" y="565852"/>
            <a:ext cx="657907" cy="4510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16893" y="2091956"/>
            <a:ext cx="142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/>
                <a:cs typeface="Lucida Handwriting"/>
              </a:rPr>
              <a:t>primus/prima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5781" y="2671956"/>
            <a:ext cx="1823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secundus</a:t>
            </a:r>
            <a:r>
              <a:rPr lang="en-US" sz="1200" dirty="0">
                <a:latin typeface="Lucida Handwriting"/>
                <a:cs typeface="Lucida Handwriting"/>
              </a:rPr>
              <a:t>/</a:t>
            </a:r>
            <a:r>
              <a:rPr lang="en-US" sz="1200" dirty="0" err="1">
                <a:latin typeface="Lucida Handwriting"/>
                <a:cs typeface="Lucida Handwriting"/>
              </a:rPr>
              <a:t>secunda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57302" y="1974305"/>
            <a:ext cx="1361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tertius</a:t>
            </a:r>
            <a:r>
              <a:rPr lang="en-US" sz="1200" dirty="0">
                <a:latin typeface="Lucida Handwriting"/>
                <a:cs typeface="Lucida Handwriting"/>
              </a:rPr>
              <a:t>/</a:t>
            </a:r>
            <a:r>
              <a:rPr lang="en-US" sz="1200" dirty="0" err="1">
                <a:latin typeface="Lucida Handwriting"/>
                <a:cs typeface="Lucida Handwriting"/>
              </a:rPr>
              <a:t>tertia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60433" y="2091956"/>
            <a:ext cx="231811" cy="4801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66778" y="2167578"/>
            <a:ext cx="191200" cy="39600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57978" y="2236534"/>
            <a:ext cx="157907" cy="327052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6723465" y="2187358"/>
            <a:ext cx="236968" cy="49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277489" y="2553583"/>
            <a:ext cx="0" cy="246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3" idx="1"/>
          </p:cNvCxnSpPr>
          <p:nvPr/>
        </p:nvCxnSpPr>
        <p:spPr>
          <a:xfrm flipH="1">
            <a:off x="7515885" y="2236534"/>
            <a:ext cx="178407" cy="163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756" y="3565840"/>
            <a:ext cx="809777" cy="80977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586867" y="3478646"/>
            <a:ext cx="154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brunos</a:t>
            </a:r>
            <a:r>
              <a:rPr lang="en-US" sz="1200" dirty="0">
                <a:latin typeface="Lucida Handwriting"/>
                <a:cs typeface="Lucida Handwriting"/>
              </a:rPr>
              <a:t> =brown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atros</a:t>
            </a:r>
            <a:r>
              <a:rPr lang="en-US" sz="1200" dirty="0">
                <a:latin typeface="Lucida Handwriting"/>
                <a:cs typeface="Lucida Handwriting"/>
              </a:rPr>
              <a:t> = black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flavos</a:t>
            </a:r>
            <a:r>
              <a:rPr lang="en-US" sz="1200" dirty="0">
                <a:latin typeface="Lucida Handwriting"/>
                <a:cs typeface="Lucida Handwriting"/>
              </a:rPr>
              <a:t> = blonde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rufos</a:t>
            </a:r>
            <a:r>
              <a:rPr lang="en-US" sz="1200" dirty="0">
                <a:latin typeface="Lucida Handwriting"/>
                <a:cs typeface="Lucida Handwriting"/>
              </a:rPr>
              <a:t> = red</a:t>
            </a:r>
          </a:p>
          <a:p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56049" y="4755414"/>
            <a:ext cx="1644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brunos</a:t>
            </a:r>
            <a:r>
              <a:rPr lang="en-US" sz="1200" dirty="0">
                <a:latin typeface="Lucida Handwriting"/>
                <a:cs typeface="Lucida Handwriting"/>
              </a:rPr>
              <a:t> =brown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caeruleos</a:t>
            </a:r>
            <a:r>
              <a:rPr lang="en-US" sz="1200" dirty="0">
                <a:latin typeface="Lucida Handwriting"/>
                <a:cs typeface="Lucida Handwriting"/>
              </a:rPr>
              <a:t> = blue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virides</a:t>
            </a:r>
            <a:r>
              <a:rPr lang="en-US" sz="1200" dirty="0">
                <a:latin typeface="Lucida Handwriting"/>
                <a:cs typeface="Lucida Handwriting"/>
              </a:rPr>
              <a:t> = green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ravos</a:t>
            </a:r>
            <a:r>
              <a:rPr lang="en-US" sz="1200" dirty="0">
                <a:latin typeface="Lucida Handwriting"/>
                <a:cs typeface="Lucida Handwriting"/>
              </a:rPr>
              <a:t> = grey</a:t>
            </a:r>
          </a:p>
          <a:p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7477" y="6509277"/>
            <a:ext cx="1169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pediludere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51863" y="6509277"/>
            <a:ext cx="759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legere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09191" y="6499153"/>
            <a:ext cx="925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cantare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34125" y="6499582"/>
            <a:ext cx="887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pingere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76975" y="6509277"/>
            <a:ext cx="874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currere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9" y="5974460"/>
            <a:ext cx="684619" cy="59992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6"/>
          <a:srcRect t="14635" r="37875" b="15025"/>
          <a:stretch/>
        </p:blipFill>
        <p:spPr>
          <a:xfrm>
            <a:off x="3009191" y="6055095"/>
            <a:ext cx="876335" cy="49610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835369" y="5807403"/>
            <a:ext cx="24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ＭＳ ゴシック"/>
                <a:ea typeface="ＭＳ ゴシック"/>
                <a:cs typeface="ＭＳ ゴシック"/>
              </a:rPr>
              <a:t>♬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340939" y="5820573"/>
            <a:ext cx="33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♫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073" y="5934960"/>
            <a:ext cx="615106" cy="58093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7001" y="6011625"/>
            <a:ext cx="692454" cy="539575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206039" y="6509277"/>
            <a:ext cx="1720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animalia</a:t>
            </a:r>
            <a:r>
              <a:rPr lang="en-US" sz="1200" dirty="0">
                <a:latin typeface="Lucida Handwriting"/>
                <a:cs typeface="Lucida Handwriting"/>
              </a:rPr>
              <a:t> curare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7081" y="5934960"/>
            <a:ext cx="528958" cy="792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68" y="672209"/>
            <a:ext cx="974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Carlotta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17628" y="993886"/>
            <a:ext cx="2138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My name is Carlotta.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42758" y="2386890"/>
            <a:ext cx="714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prima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55585" y="2717540"/>
            <a:ext cx="353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In my family I am the first/oldest.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07028" y="3359637"/>
            <a:ext cx="82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  <a:latin typeface="Comic Sans MS"/>
                <a:cs typeface="Comic Sans MS"/>
              </a:rPr>
              <a:t>brunos</a:t>
            </a:r>
            <a:endParaRPr lang="en-US" sz="16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5585" y="3698191"/>
            <a:ext cx="1923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 have brown hair.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07028" y="4272241"/>
            <a:ext cx="82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  <a:latin typeface="Comic Sans MS"/>
                <a:cs typeface="Comic Sans MS"/>
              </a:rPr>
              <a:t>brunos</a:t>
            </a:r>
            <a:endParaRPr lang="en-US" sz="16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55585" y="4623124"/>
            <a:ext cx="1975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 have brown eyes.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8333" y="5199790"/>
            <a:ext cx="78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  <a:latin typeface="Comic Sans MS"/>
                <a:cs typeface="Comic Sans MS"/>
              </a:rPr>
              <a:t>legere</a:t>
            </a:r>
            <a:endParaRPr lang="en-US" sz="16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99965" y="5529517"/>
            <a:ext cx="1509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 like to read.</a:t>
            </a:r>
          </a:p>
        </p:txBody>
      </p:sp>
      <p:pic>
        <p:nvPicPr>
          <p:cNvPr id="6" name="Picture 5" descr="book-146700__18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52" y="6081555"/>
            <a:ext cx="987163" cy="49358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54619" y="1329531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2. ………………….. sum! </a:t>
            </a:r>
            <a:r>
              <a:rPr lang="en-US" sz="3200" dirty="0"/>
              <a:t>	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57" name="Cloud Callout 56"/>
          <p:cNvSpPr/>
          <p:nvPr/>
        </p:nvSpPr>
        <p:spPr>
          <a:xfrm>
            <a:off x="5093833" y="733653"/>
            <a:ext cx="2921897" cy="1083120"/>
          </a:xfrm>
          <a:prstGeom prst="cloudCallout">
            <a:avLst>
              <a:gd name="adj1" fmla="val -67102"/>
              <a:gd name="adj2" fmla="val 474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5559" y="862239"/>
            <a:ext cx="126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/>
                <a:cs typeface="Lucida Handwriting"/>
              </a:rPr>
              <a:t>bonus/bona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16326" y="862239"/>
            <a:ext cx="1310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malus</a:t>
            </a:r>
            <a:r>
              <a:rPr lang="en-US" sz="1200" dirty="0">
                <a:latin typeface="Lucida Handwriting"/>
                <a:cs typeface="Lucida Handwriting"/>
              </a:rPr>
              <a:t>/mala</a:t>
            </a:r>
          </a:p>
        </p:txBody>
      </p:sp>
      <p:pic>
        <p:nvPicPr>
          <p:cNvPr id="9" name="Picture 8" descr="devilish-98451__18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83" y="1139239"/>
            <a:ext cx="630033" cy="547855"/>
          </a:xfrm>
          <a:prstGeom prst="rect">
            <a:avLst/>
          </a:prstGeom>
        </p:spPr>
      </p:pic>
      <p:pic>
        <p:nvPicPr>
          <p:cNvPr id="10" name="Picture 9" descr="innocent-98449__18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02" y="1067224"/>
            <a:ext cx="568561" cy="65185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60507" y="1499954"/>
            <a:ext cx="626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bona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75973" y="1838508"/>
            <a:ext cx="1726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 am a good girl!</a:t>
            </a:r>
          </a:p>
        </p:txBody>
      </p:sp>
      <p:pic>
        <p:nvPicPr>
          <p:cNvPr id="11" name="Picture 10" descr="eye-1185237__18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56" y="5000858"/>
            <a:ext cx="990627" cy="4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3" grpId="0"/>
      <p:bldP spid="54" grpId="0"/>
      <p:bldP spid="67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Plenary</a:t>
            </a:r>
          </a:p>
        </p:txBody>
      </p:sp>
      <p:pic>
        <p:nvPicPr>
          <p:cNvPr id="5" name="Picture 4" descr="iucundus_large_colou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88" y="969472"/>
            <a:ext cx="1747892" cy="18843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785702" y="1253778"/>
            <a:ext cx="5832391" cy="1600013"/>
          </a:xfrm>
          <a:prstGeom prst="wedgeEllipseCallout">
            <a:avLst>
              <a:gd name="adj1" fmla="val -61323"/>
              <a:gd name="adj2" fmla="val -679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92058" y="1646394"/>
            <a:ext cx="5005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 does ‘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tertius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’ mean in English?</a:t>
            </a:r>
          </a:p>
        </p:txBody>
      </p:sp>
      <p:pic>
        <p:nvPicPr>
          <p:cNvPr id="8" name="Picture 7" descr="iucundus_large_colou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64194" y="3989335"/>
            <a:ext cx="1739129" cy="188431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327726" y="3242553"/>
            <a:ext cx="7332951" cy="1219858"/>
          </a:xfrm>
          <a:prstGeom prst="wedgeEllipseCallout">
            <a:avLst>
              <a:gd name="adj1" fmla="val -45494"/>
              <a:gd name="adj2" fmla="val 414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0794" y="3569094"/>
            <a:ext cx="64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Is a 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vacca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 ‘bona’ or ‘bonus’?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139550" y="4830935"/>
            <a:ext cx="5526170" cy="1428868"/>
          </a:xfrm>
          <a:prstGeom prst="wedgeEllipseCallout">
            <a:avLst>
              <a:gd name="adj1" fmla="val -81956"/>
              <a:gd name="adj2" fmla="val -3740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9146" y="5294640"/>
            <a:ext cx="5366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bonus </a:t>
            </a:r>
            <a:r>
              <a:rPr lang="en-GB" sz="2800" dirty="0" err="1">
                <a:solidFill>
                  <a:srgbClr val="7F7F7F"/>
                </a:solidFill>
                <a:latin typeface="Papyrus"/>
                <a:cs typeface="Papyrus"/>
              </a:rPr>
              <a:t>es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</p:spTree>
    <p:extLst>
      <p:ext uri="{BB962C8B-B14F-4D97-AF65-F5344CB8AC3E}">
        <p14:creationId xmlns:p14="http://schemas.microsoft.com/office/powerpoint/2010/main" val="37671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374" y="1085165"/>
            <a:ext cx="2844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</a:rPr>
              <a:t>primus/prima</a:t>
            </a:r>
          </a:p>
          <a:p>
            <a:r>
              <a:rPr lang="en-US" sz="2800" dirty="0"/>
              <a:t>first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7195" y="2258725"/>
            <a:ext cx="3322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malus</a:t>
            </a:r>
            <a:r>
              <a:rPr lang="en-US" sz="3600" b="1" dirty="0">
                <a:solidFill>
                  <a:srgbClr val="9BBB59"/>
                </a:solidFill>
              </a:rPr>
              <a:t>/mala</a:t>
            </a:r>
          </a:p>
          <a:p>
            <a:r>
              <a:rPr lang="en-US" sz="2800" dirty="0"/>
              <a:t>bad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8245" y="3488319"/>
            <a:ext cx="2348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mirus</a:t>
            </a:r>
            <a:r>
              <a:rPr lang="en-US" sz="3600" b="1" dirty="0">
                <a:solidFill>
                  <a:srgbClr val="9BBB59"/>
                </a:solidFill>
              </a:rPr>
              <a:t>/</a:t>
            </a:r>
            <a:r>
              <a:rPr lang="en-US" sz="3600" b="1" dirty="0" err="1">
                <a:solidFill>
                  <a:srgbClr val="9BBB59"/>
                </a:solidFill>
              </a:rPr>
              <a:t>mira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amazing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8514" y="4192597"/>
            <a:ext cx="37488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secundus</a:t>
            </a:r>
            <a:r>
              <a:rPr lang="en-US" sz="3600" b="1" dirty="0">
                <a:solidFill>
                  <a:srgbClr val="9BBB59"/>
                </a:solidFill>
              </a:rPr>
              <a:t>/</a:t>
            </a:r>
            <a:r>
              <a:rPr lang="en-US" sz="3600" b="1" dirty="0" err="1">
                <a:solidFill>
                  <a:srgbClr val="9BBB59"/>
                </a:solidFill>
              </a:rPr>
              <a:t>secunda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190" y="5514017"/>
            <a:ext cx="3050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frigidus</a:t>
            </a:r>
            <a:r>
              <a:rPr lang="en-US" sz="3600" b="1" dirty="0">
                <a:solidFill>
                  <a:srgbClr val="9BBB59"/>
                </a:solidFill>
              </a:rPr>
              <a:t>/</a:t>
            </a:r>
            <a:r>
              <a:rPr lang="en-US" sz="3600" b="1" dirty="0" err="1">
                <a:solidFill>
                  <a:srgbClr val="9BBB59"/>
                </a:solidFill>
              </a:rPr>
              <a:t>frigida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cold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2282" y="5380940"/>
            <a:ext cx="2696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tertius</a:t>
            </a:r>
            <a:r>
              <a:rPr lang="en-US" sz="3600" b="1" dirty="0">
                <a:solidFill>
                  <a:srgbClr val="9BBB59"/>
                </a:solidFill>
              </a:rPr>
              <a:t>/</a:t>
            </a:r>
            <a:r>
              <a:rPr lang="en-US" sz="3600" b="1" dirty="0" err="1">
                <a:solidFill>
                  <a:srgbClr val="9BBB59"/>
                </a:solidFill>
              </a:rPr>
              <a:t>tertia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third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60" y="746457"/>
            <a:ext cx="3200400" cy="25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1829" y="55874"/>
            <a:ext cx="641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Holly Christmas"/>
                <a:cs typeface="Holly Christmas"/>
              </a:rPr>
              <a:t>word roots challenge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4564" y="3286457"/>
            <a:ext cx="2530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BBB59"/>
                </a:solidFill>
              </a:rPr>
              <a:t>bonus/bona</a:t>
            </a:r>
          </a:p>
          <a:p>
            <a:r>
              <a:rPr lang="en-US" sz="2800" dirty="0"/>
              <a:t>good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57308-C317-414B-9A91-54027310373B}"/>
              </a:ext>
            </a:extLst>
          </p:cNvPr>
          <p:cNvSpPr txBox="1"/>
          <p:nvPr/>
        </p:nvSpPr>
        <p:spPr>
          <a:xfrm>
            <a:off x="232228" y="687189"/>
            <a:ext cx="423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English words can you find from these Latin words?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80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Verb endings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3300" y="3479413"/>
            <a:ext cx="1549400" cy="116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6" y="1417030"/>
            <a:ext cx="5941584" cy="34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1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458" y="4811666"/>
            <a:ext cx="1817325" cy="686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accent2"/>
                </a:solidFill>
              </a:rPr>
              <a:t>sunt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40783" y="4811666"/>
            <a:ext cx="2800350" cy="777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/>
              <a:t>they are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81680" cy="796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‘being’ verbs</a:t>
            </a:r>
            <a:endParaRPr lang="en-US" dirty="0"/>
          </a:p>
        </p:txBody>
      </p:sp>
      <p:pic>
        <p:nvPicPr>
          <p:cNvPr id="12" name="Picture 11" descr="mouse-305459_960_72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326"/>
            <a:ext cx="1980936" cy="1956480"/>
          </a:xfrm>
          <a:prstGeom prst="rect">
            <a:avLst/>
          </a:prstGeom>
        </p:spPr>
      </p:pic>
      <p:pic>
        <p:nvPicPr>
          <p:cNvPr id="16" name="Picture 15" descr="viking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61869"/>
            <a:ext cx="2259103" cy="2711316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623458" y="1155715"/>
            <a:ext cx="1817325" cy="70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b="1" dirty="0">
                <a:solidFill>
                  <a:schemeClr val="accent1"/>
                </a:solidFill>
              </a:rPr>
              <a:t>sum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0783" y="1153983"/>
            <a:ext cx="1085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 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0783" y="1861869"/>
            <a:ext cx="1752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you are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23458" y="1861869"/>
            <a:ext cx="647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3"/>
                </a:solidFill>
              </a:rPr>
              <a:t>es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3623458" y="2565580"/>
            <a:ext cx="825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est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3623458" y="3326566"/>
            <a:ext cx="1561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4F81BD"/>
                </a:solidFill>
              </a:rPr>
              <a:t>sumus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3623458" y="4065871"/>
            <a:ext cx="1152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9BBB59"/>
                </a:solidFill>
              </a:rPr>
              <a:t>estis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5440783" y="2565580"/>
            <a:ext cx="2554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he/she/it 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40783" y="3326566"/>
            <a:ext cx="1602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we are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40783" y="4034452"/>
            <a:ext cx="1821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y’all are</a:t>
            </a:r>
          </a:p>
        </p:txBody>
      </p:sp>
      <p:pic>
        <p:nvPicPr>
          <p:cNvPr id="14" name="Picture 13" descr="eye-312398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1" y="2279848"/>
            <a:ext cx="2283702" cy="2024958"/>
          </a:xfrm>
          <a:prstGeom prst="rect">
            <a:avLst/>
          </a:prstGeom>
        </p:spPr>
      </p:pic>
      <p:pic>
        <p:nvPicPr>
          <p:cNvPr id="15" name="Picture 14" descr="tired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15" y="2034777"/>
            <a:ext cx="2584109" cy="2583578"/>
          </a:xfrm>
          <a:prstGeom prst="rect">
            <a:avLst/>
          </a:prstGeom>
        </p:spPr>
      </p:pic>
      <p:pic>
        <p:nvPicPr>
          <p:cNvPr id="13" name="Picture 12" descr="emoticon-25532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1" y="2152582"/>
            <a:ext cx="2143742" cy="25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742259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fire verbs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3811" y="1628173"/>
            <a:ext cx="129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habere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060" y="2475950"/>
            <a:ext cx="1130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am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o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0446" y="5356620"/>
            <a:ext cx="145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habe</a:t>
            </a:r>
            <a:r>
              <a:rPr lang="en-US" sz="4000" b="1" dirty="0" err="1">
                <a:solidFill>
                  <a:schemeClr val="accent3"/>
                </a:solidFill>
                <a:latin typeface="+mj-lt"/>
                <a:cs typeface="Comic Sans MS"/>
              </a:rPr>
              <a:t>s</a:t>
            </a:r>
            <a:endParaRPr lang="en-US" sz="4000" b="1" dirty="0">
              <a:solidFill>
                <a:schemeClr val="accent3"/>
              </a:solidFill>
              <a:latin typeface="+mj-lt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621" y="4781855"/>
            <a:ext cx="825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es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0446" y="3306356"/>
            <a:ext cx="152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habe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o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3536" y="3660299"/>
            <a:ext cx="1613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ama</a:t>
            </a:r>
            <a:r>
              <a:rPr lang="en-US" sz="4000" b="1" dirty="0" err="1">
                <a:solidFill>
                  <a:srgbClr val="9BBB59"/>
                </a:solidFill>
                <a:latin typeface="+mj-lt"/>
                <a:cs typeface="Comic Sans MS"/>
              </a:rPr>
              <a:t>tis</a:t>
            </a:r>
            <a:endParaRPr lang="en-US" sz="4000" b="1" dirty="0">
              <a:solidFill>
                <a:srgbClr val="9BBB59"/>
              </a:solidFill>
              <a:latin typeface="+mj-lt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8739" y="2475950"/>
            <a:ext cx="1117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su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nt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4762" y="1626162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161" y="5678988"/>
            <a:ext cx="142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habe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479" y="4427912"/>
            <a:ext cx="1081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  <a:cs typeface="Comic Sans MS"/>
              </a:rPr>
              <a:t>sum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3860" y="1626162"/>
            <a:ext cx="122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71" y="1130209"/>
            <a:ext cx="1327902" cy="995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134" y="1214438"/>
            <a:ext cx="890846" cy="839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446" y="1113596"/>
            <a:ext cx="1289506" cy="10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46631" y="318451"/>
            <a:ext cx="6979781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Spot the adjectives</a:t>
            </a:r>
          </a:p>
        </p:txBody>
      </p:sp>
      <p:pic>
        <p:nvPicPr>
          <p:cNvPr id="7" name="Picture 6" descr="AA00273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16" y="545315"/>
            <a:ext cx="1565758" cy="978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074" y="2549035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Papyrus"/>
                <a:cs typeface="Papyrus"/>
              </a:rPr>
              <a:t>a dog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4930" y="1461451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Papyrus"/>
                <a:cs typeface="Papyrus"/>
              </a:rPr>
              <a:t>he sings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2883" y="1801824"/>
            <a:ext cx="1215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Papyrus"/>
                <a:cs typeface="Papyrus"/>
              </a:rPr>
              <a:t>happy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7943" y="247577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Papyrus"/>
                <a:cs typeface="Papyrus"/>
              </a:rPr>
              <a:t>disgusting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2712" y="1461451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Papyrus"/>
                <a:cs typeface="Papyrus"/>
              </a:rPr>
              <a:t>horse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955" y="3865361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Papyrus"/>
                <a:cs typeface="Papyrus"/>
              </a:rPr>
              <a:t>yellow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2536" y="3988135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Papyrus"/>
                <a:cs typeface="Papyrus"/>
              </a:rPr>
              <a:t>enormous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9246" y="5431828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Papyrus"/>
                <a:cs typeface="Papyrus"/>
              </a:rPr>
              <a:t>Paris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478" y="5520832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Papyrus"/>
                <a:cs typeface="Papyrus"/>
              </a:rPr>
              <a:t>happiness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3489" y="2354707"/>
            <a:ext cx="1315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Papyrus"/>
                <a:cs typeface="Papyrus"/>
              </a:rPr>
              <a:t>quickly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4403" y="3151623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Papyrus"/>
                <a:cs typeface="Papyrus"/>
              </a:rPr>
              <a:t>we saw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2742" y="3342141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Papyrus"/>
                <a:cs typeface="Papyrus"/>
              </a:rPr>
              <a:t>you are going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1472" y="3475228"/>
            <a:ext cx="81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Papyrus"/>
                <a:cs typeface="Papyrus"/>
              </a:rPr>
              <a:t>I 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1998" y="451135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Papyrus"/>
                <a:cs typeface="Papyrus"/>
              </a:rPr>
              <a:t>terrific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9031" y="4701411"/>
            <a:ext cx="2519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Papyrus"/>
                <a:cs typeface="Papyrus"/>
              </a:rPr>
              <a:t>strawberry jam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4615" y="5693438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Papyrus"/>
                <a:cs typeface="Papyrus"/>
              </a:rPr>
              <a:t>well-behaved</a:t>
            </a:r>
          </a:p>
        </p:txBody>
      </p:sp>
    </p:spTree>
    <p:extLst>
      <p:ext uri="{BB962C8B-B14F-4D97-AF65-F5344CB8AC3E}">
        <p14:creationId xmlns:p14="http://schemas.microsoft.com/office/powerpoint/2010/main" val="395408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01" y="71438"/>
            <a:ext cx="742259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Latin adjectives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4904" y="1219882"/>
            <a:ext cx="253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vacca</a:t>
            </a:r>
            <a:r>
              <a:rPr lang="en-US" sz="2800" dirty="0"/>
              <a:t> </a:t>
            </a:r>
            <a:r>
              <a:rPr lang="en-US" sz="2800" b="1" dirty="0"/>
              <a:t>prima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28" y="2694740"/>
            <a:ext cx="313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porcus</a:t>
            </a:r>
            <a:r>
              <a:rPr lang="en-US" sz="2800" dirty="0"/>
              <a:t> </a:t>
            </a:r>
            <a:r>
              <a:rPr lang="en-US" sz="2800" b="1" dirty="0" err="1"/>
              <a:t>secundus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4556" y="2171520"/>
            <a:ext cx="265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equus</a:t>
            </a:r>
            <a:r>
              <a:rPr lang="en-US" sz="2800" dirty="0"/>
              <a:t> </a:t>
            </a:r>
            <a:r>
              <a:rPr lang="en-US" sz="2800" b="1" dirty="0" err="1"/>
              <a:t>tertius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</a:p>
        </p:txBody>
      </p:sp>
      <p:pic>
        <p:nvPicPr>
          <p:cNvPr id="8" name="Picture 7" descr="podium-1060918__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40" y="3338979"/>
            <a:ext cx="6079622" cy="3039811"/>
          </a:xfrm>
          <a:prstGeom prst="rect">
            <a:avLst/>
          </a:prstGeom>
        </p:spPr>
      </p:pic>
      <p:pic>
        <p:nvPicPr>
          <p:cNvPr id="4" name="Picture 3" descr="cow-159732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28" y="2191290"/>
            <a:ext cx="3038807" cy="1996297"/>
          </a:xfrm>
          <a:prstGeom prst="rect">
            <a:avLst/>
          </a:prstGeom>
        </p:spPr>
      </p:pic>
      <p:pic>
        <p:nvPicPr>
          <p:cNvPr id="5" name="Picture 4" descr="animal-1295710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2176" y="3249544"/>
            <a:ext cx="1822728" cy="1492847"/>
          </a:xfrm>
          <a:prstGeom prst="rect">
            <a:avLst/>
          </a:prstGeom>
        </p:spPr>
      </p:pic>
      <p:pic>
        <p:nvPicPr>
          <p:cNvPr id="11" name="Picture 10" descr="animal-1296173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51" y="26947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01" y="71438"/>
            <a:ext cx="742259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Latin adjectives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526" y="2297511"/>
            <a:ext cx="27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vacca</a:t>
            </a:r>
            <a:r>
              <a:rPr lang="en-US" sz="2800" dirty="0"/>
              <a:t> </a:t>
            </a:r>
            <a:r>
              <a:rPr lang="mr-IN" sz="2800" b="1" dirty="0"/>
              <a:t>…………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1047" y="2968809"/>
            <a:ext cx="313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porcus</a:t>
            </a:r>
            <a:r>
              <a:rPr lang="en-US" sz="2800" dirty="0"/>
              <a:t> </a:t>
            </a:r>
            <a:r>
              <a:rPr lang="mr-IN" sz="2800" b="1" dirty="0"/>
              <a:t>…………</a:t>
            </a:r>
            <a:r>
              <a:rPr lang="en-US" sz="2800" dirty="0"/>
              <a:t> 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7476" y="1258487"/>
            <a:ext cx="293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equus</a:t>
            </a:r>
            <a:r>
              <a:rPr lang="en-US" sz="2800" dirty="0"/>
              <a:t> </a:t>
            </a:r>
            <a:r>
              <a:rPr lang="mr-IN" sz="2800" b="1" dirty="0"/>
              <a:t>…………</a:t>
            </a:r>
            <a:r>
              <a:rPr lang="en-US" sz="2800" dirty="0"/>
              <a:t> 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</a:p>
        </p:txBody>
      </p:sp>
      <p:pic>
        <p:nvPicPr>
          <p:cNvPr id="8" name="Picture 7" descr="podium-1060918__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88" y="3193312"/>
            <a:ext cx="6079622" cy="3039811"/>
          </a:xfrm>
          <a:prstGeom prst="rect">
            <a:avLst/>
          </a:prstGeom>
        </p:spPr>
      </p:pic>
      <p:pic>
        <p:nvPicPr>
          <p:cNvPr id="4" name="Picture 3" descr="cow-159732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6" y="2968809"/>
            <a:ext cx="2655378" cy="1744409"/>
          </a:xfrm>
          <a:prstGeom prst="rect">
            <a:avLst/>
          </a:prstGeom>
        </p:spPr>
      </p:pic>
      <p:pic>
        <p:nvPicPr>
          <p:cNvPr id="5" name="Picture 4" descr="animal-1295710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982" y="3520782"/>
            <a:ext cx="1822728" cy="1492847"/>
          </a:xfrm>
          <a:prstGeom prst="rect">
            <a:avLst/>
          </a:prstGeom>
        </p:spPr>
      </p:pic>
      <p:pic>
        <p:nvPicPr>
          <p:cNvPr id="11" name="Picture 10" descr="animal-1296173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37" y="1743102"/>
            <a:ext cx="2286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641" y="1214438"/>
            <a:ext cx="113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mic Sans MS"/>
                <a:cs typeface="Comic Sans MS"/>
              </a:rPr>
              <a:t>primus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1905" y="2272853"/>
            <a:ext cx="132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Comic Sans MS"/>
                <a:cs typeface="Comic Sans MS"/>
              </a:rPr>
              <a:t>secunda</a:t>
            </a:r>
            <a:endParaRPr lang="en-US" sz="24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9648" y="2962479"/>
            <a:ext cx="118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Comic Sans MS"/>
                <a:cs typeface="Comic Sans MS"/>
              </a:rPr>
              <a:t>tertius</a:t>
            </a:r>
            <a:endParaRPr lang="en-US" sz="24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885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976" y="71438"/>
            <a:ext cx="742259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Latin adjectives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901" y="1175343"/>
            <a:ext cx="833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F7F7F"/>
                </a:solidFill>
                <a:latin typeface="Papyrus"/>
                <a:cs typeface="Papyrus"/>
              </a:rPr>
              <a:t>Latin adjectives have to match the noun they’re describing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4503" y="1937410"/>
            <a:ext cx="5335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cs typeface="Papyrus"/>
              </a:rPr>
              <a:t>masculine</a:t>
            </a:r>
            <a:r>
              <a:rPr lang="en-US" sz="4400" dirty="0">
                <a:solidFill>
                  <a:srgbClr val="7F7F7F"/>
                </a:solidFill>
                <a:cs typeface="Papyrus"/>
              </a:rPr>
              <a:t> or </a:t>
            </a:r>
            <a:r>
              <a:rPr lang="en-US" sz="4400" b="1" dirty="0">
                <a:solidFill>
                  <a:schemeClr val="accent2"/>
                </a:solidFill>
                <a:cs typeface="Papyrus"/>
              </a:rPr>
              <a:t>feminine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237" y="2577526"/>
            <a:ext cx="760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6479" y="2533327"/>
            <a:ext cx="48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a</a:t>
            </a:r>
          </a:p>
        </p:txBody>
      </p:sp>
      <p:pic>
        <p:nvPicPr>
          <p:cNvPr id="10" name="Picture 9" descr="cow-159732__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25" y="3817259"/>
            <a:ext cx="2655378" cy="1744409"/>
          </a:xfrm>
          <a:prstGeom prst="rect">
            <a:avLst/>
          </a:prstGeom>
        </p:spPr>
      </p:pic>
      <p:pic>
        <p:nvPicPr>
          <p:cNvPr id="11" name="Picture 10" descr="animal-1295710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872" y="3681059"/>
            <a:ext cx="2296175" cy="18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17591</TotalTime>
  <Words>435</Words>
  <Application>Microsoft Office PowerPoint</Application>
  <PresentationFormat>On-screen Show (4:3)</PresentationFormat>
  <Paragraphs>138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ゴシック</vt:lpstr>
      <vt:lpstr>Arial</vt:lpstr>
      <vt:lpstr>Calibri</vt:lpstr>
      <vt:lpstr>Comic Sans MS</vt:lpstr>
      <vt:lpstr>Herculanum</vt:lpstr>
      <vt:lpstr>Holly Christmas</vt:lpstr>
      <vt:lpstr>Lucida Handwriting</vt:lpstr>
      <vt:lpstr>Mangal</vt:lpstr>
      <vt:lpstr>Papyrus</vt:lpstr>
      <vt:lpstr>Office Theme</vt:lpstr>
      <vt:lpstr>maximum Classics – 18</vt:lpstr>
      <vt:lpstr>PowerPoint Presentation</vt:lpstr>
      <vt:lpstr>Verb endings</vt:lpstr>
      <vt:lpstr>‘being’ verbs</vt:lpstr>
      <vt:lpstr>Quick fire verbs</vt:lpstr>
      <vt:lpstr>Spot the adjectives</vt:lpstr>
      <vt:lpstr>Latin adjectives</vt:lpstr>
      <vt:lpstr>Latin adjectives</vt:lpstr>
      <vt:lpstr>Latin adjectives</vt:lpstr>
      <vt:lpstr>PowerPoint Presentation</vt:lpstr>
      <vt:lpstr>Plenary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Classics Club Junior - I</dc:title>
  <dc:subject/>
  <dc:creator>Charlie Andrew</dc:creator>
  <cp:keywords/>
  <dc:description/>
  <cp:lastModifiedBy>Emma Danzey</cp:lastModifiedBy>
  <cp:revision>384</cp:revision>
  <cp:lastPrinted>2016-09-20T19:27:29Z</cp:lastPrinted>
  <dcterms:created xsi:type="dcterms:W3CDTF">2016-02-20T14:57:23Z</dcterms:created>
  <dcterms:modified xsi:type="dcterms:W3CDTF">2020-04-22T09:20:05Z</dcterms:modified>
  <cp:category/>
</cp:coreProperties>
</file>