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5" r:id="rId3"/>
    <p:sldId id="274" r:id="rId4"/>
    <p:sldId id="341" r:id="rId5"/>
    <p:sldId id="342" r:id="rId6"/>
    <p:sldId id="346" r:id="rId7"/>
    <p:sldId id="347" r:id="rId8"/>
    <p:sldId id="348" r:id="rId9"/>
    <p:sldId id="34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06">
          <p15:clr>
            <a:srgbClr val="A4A3A4"/>
          </p15:clr>
        </p15:guide>
        <p15:guide id="2" pos="7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661C"/>
    <a:srgbClr val="DCD116"/>
    <a:srgbClr val="F7FC83"/>
    <a:srgbClr val="7764D5"/>
    <a:srgbClr val="B64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380" y="-102"/>
      </p:cViewPr>
      <p:guideLst>
        <p:guide orient="horz" pos="2106"/>
        <p:guide pos="7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3A823-662A-1C4F-A185-69938885C5CC}" type="datetime1">
              <a:rPr lang="en-GB" smtClean="0"/>
              <a:t>19/04/2020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D28A5-E1C8-F844-B698-DC7B663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76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23343-F485-EE47-AC49-E027F3AD04C7}" type="datetime1">
              <a:rPr lang="en-GB" smtClean="0"/>
              <a:t>19/04/2020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00809-809D-ED43-B3E9-0FF968C97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677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00809-809D-ED43-B3E9-0FF968C97F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99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A12C-221A-F24A-A8E1-FCDEA32FC8A5}" type="datetime1">
              <a:rPr lang="en-GB" smtClean="0"/>
              <a:t>19/04/2020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2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85-3572-EB48-AFE0-92BB10D89089}" type="datetime1">
              <a:rPr lang="en-GB" smtClean="0"/>
              <a:t>19/04/2020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3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E1AF-A169-3349-9CC7-27061662D5F3}" type="datetime1">
              <a:rPr lang="en-GB" smtClean="0"/>
              <a:t>19/04/2020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8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1893-115A-364D-9D73-756F7DB77085}" type="datetime1">
              <a:rPr lang="en-GB" smtClean="0"/>
              <a:t>19/04/2020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2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673-B61A-F049-95F4-2128A4B4F46A}" type="datetime1">
              <a:rPr lang="en-GB" smtClean="0"/>
              <a:t>19/04/2020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5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59EF-C9B1-1242-B63C-87F1C864CFB7}" type="datetime1">
              <a:rPr lang="en-GB" smtClean="0"/>
              <a:t>19/04/2020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9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E2B5-44AD-5C4D-BEC8-A10624ED80BE}" type="datetime1">
              <a:rPr lang="en-GB" smtClean="0"/>
              <a:t>19/04/2020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2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F1E0-1C8E-DC45-B9E8-A52AAD3504AA}" type="datetime1">
              <a:rPr lang="en-GB" smtClean="0"/>
              <a:t>19/04/2020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0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87DA-BBD4-8049-AF2C-C75D64E66C0D}" type="datetime1">
              <a:rPr lang="en-GB" smtClean="0"/>
              <a:t>19/04/2020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4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657D6-11C4-1F40-AB2D-110FE89AD0E7}" type="datetime1">
              <a:rPr lang="en-GB" smtClean="0"/>
              <a:t>19/04/2020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F99B-A893-3547-8B1C-026FE7E6145D}" type="datetime1">
              <a:rPr lang="en-GB" smtClean="0"/>
              <a:t>19/04/2020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Charlie Andrew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9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AB4C3-4DFB-FA4D-9330-2C271CD5E886}" type="datetime1">
              <a:rPr lang="en-GB" smtClean="0"/>
              <a:t>19/04/2020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Charlie Andrew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36609-56D0-F341-A2BA-FEC882F7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0.png"/><Relationship Id="rId7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2.png"/><Relationship Id="rId5" Type="http://schemas.openxmlformats.org/officeDocument/2006/relationships/image" Target="../media/image22.png"/><Relationship Id="rId10" Type="http://schemas.openxmlformats.org/officeDocument/2006/relationships/image" Target="../media/image24.jpg"/><Relationship Id="rId4" Type="http://schemas.openxmlformats.org/officeDocument/2006/relationships/image" Target="../media/image21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0.png"/><Relationship Id="rId7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2.png"/><Relationship Id="rId5" Type="http://schemas.openxmlformats.org/officeDocument/2006/relationships/image" Target="../media/image22.png"/><Relationship Id="rId10" Type="http://schemas.openxmlformats.org/officeDocument/2006/relationships/image" Target="../media/image24.jpg"/><Relationship Id="rId4" Type="http://schemas.openxmlformats.org/officeDocument/2006/relationships/image" Target="../media/image21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0.png"/><Relationship Id="rId7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2.png"/><Relationship Id="rId5" Type="http://schemas.openxmlformats.org/officeDocument/2006/relationships/image" Target="../media/image22.png"/><Relationship Id="rId10" Type="http://schemas.openxmlformats.org/officeDocument/2006/relationships/image" Target="../media/image24.jpg"/><Relationship Id="rId4" Type="http://schemas.openxmlformats.org/officeDocument/2006/relationships/image" Target="../media/image21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0.png"/><Relationship Id="rId7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2.png"/><Relationship Id="rId5" Type="http://schemas.openxmlformats.org/officeDocument/2006/relationships/image" Target="../media/image22.png"/><Relationship Id="rId10" Type="http://schemas.openxmlformats.org/officeDocument/2006/relationships/image" Target="../media/image24.jpg"/><Relationship Id="rId4" Type="http://schemas.openxmlformats.org/officeDocument/2006/relationships/image" Target="../media/image21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0.png"/><Relationship Id="rId7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2.png"/><Relationship Id="rId5" Type="http://schemas.openxmlformats.org/officeDocument/2006/relationships/image" Target="../media/image22.png"/><Relationship Id="rId10" Type="http://schemas.openxmlformats.org/officeDocument/2006/relationships/image" Target="../media/image24.jpg"/><Relationship Id="rId4" Type="http://schemas.openxmlformats.org/officeDocument/2006/relationships/image" Target="../media/image21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86923"/>
            <a:ext cx="7772400" cy="1470025"/>
          </a:xfrm>
        </p:spPr>
        <p:txBody>
          <a:bodyPr/>
          <a:lstStyle/>
          <a:p>
            <a:r>
              <a:rPr lang="en-US" b="1">
                <a:solidFill>
                  <a:schemeClr val="bg1">
                    <a:lumMod val="50000"/>
                  </a:schemeClr>
                </a:solidFill>
                <a:latin typeface="Herculanum"/>
                <a:cs typeface="Herculanum"/>
              </a:rPr>
              <a:t>maximum Classics –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Herculanum"/>
                <a:cs typeface="Herculanum"/>
              </a:rPr>
              <a:t>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844" y="4777503"/>
            <a:ext cx="6400800" cy="920338"/>
          </a:xfrm>
        </p:spPr>
        <p:txBody>
          <a:bodyPr>
            <a:normAutofit/>
          </a:bodyPr>
          <a:lstStyle/>
          <a:p>
            <a:r>
              <a:rPr lang="en-US" dirty="0">
                <a:latin typeface="Papyrus"/>
                <a:cs typeface="Papyrus"/>
              </a:rPr>
              <a:t>Olympic lies</a:t>
            </a:r>
          </a:p>
        </p:txBody>
      </p:sp>
      <p:pic>
        <p:nvPicPr>
          <p:cNvPr id="4" name="Picture 3" descr="iucundus_large_colour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9020" y="710046"/>
            <a:ext cx="2949546" cy="3277273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0844" y="5570386"/>
            <a:ext cx="3137709" cy="113200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Language L.O. to recap regular verbs, ‘being’ verbs and nouns </a:t>
            </a:r>
            <a:r>
              <a:rPr lang="en-US">
                <a:solidFill>
                  <a:schemeClr val="accent3"/>
                </a:solidFill>
              </a:rPr>
              <a:t>in sentences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70783" y="5570386"/>
            <a:ext cx="2615145" cy="114657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623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rculanum"/>
                <a:cs typeface="Herculanum"/>
              </a:rPr>
              <a:t>Plenary</a:t>
            </a:r>
          </a:p>
        </p:txBody>
      </p:sp>
      <p:pic>
        <p:nvPicPr>
          <p:cNvPr id="5" name="Picture 4" descr="iucundus_large_colour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2788" y="969472"/>
            <a:ext cx="1747892" cy="1884319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2785702" y="1253778"/>
            <a:ext cx="5832391" cy="1600013"/>
          </a:xfrm>
          <a:prstGeom prst="wedgeEllipseCallout">
            <a:avLst>
              <a:gd name="adj1" fmla="val -61323"/>
              <a:gd name="adj2" fmla="val -679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92058" y="1646394"/>
            <a:ext cx="50059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7F7F7F"/>
                </a:solidFill>
                <a:latin typeface="Papyrus"/>
                <a:cs typeface="Papyrus"/>
              </a:rPr>
              <a:t>What does ‘</a:t>
            </a:r>
            <a:r>
              <a:rPr lang="en-US" sz="2800" dirty="0" err="1">
                <a:solidFill>
                  <a:srgbClr val="7F7F7F"/>
                </a:solidFill>
                <a:latin typeface="Papyrus"/>
                <a:cs typeface="Papyrus"/>
              </a:rPr>
              <a:t>luna</a:t>
            </a:r>
            <a:r>
              <a:rPr lang="en-US" sz="2800" dirty="0">
                <a:solidFill>
                  <a:srgbClr val="7F7F7F"/>
                </a:solidFill>
                <a:latin typeface="Papyrus"/>
                <a:cs typeface="Papyrus"/>
              </a:rPr>
              <a:t>’ mean in English?</a:t>
            </a:r>
          </a:p>
        </p:txBody>
      </p:sp>
      <p:pic>
        <p:nvPicPr>
          <p:cNvPr id="8" name="Picture 7" descr="iucundus_large_colour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164194" y="3989335"/>
            <a:ext cx="1739129" cy="1884319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 flipH="1">
            <a:off x="327726" y="3242553"/>
            <a:ext cx="7332951" cy="1219858"/>
          </a:xfrm>
          <a:prstGeom prst="wedgeEllipseCallout">
            <a:avLst>
              <a:gd name="adj1" fmla="val -45494"/>
              <a:gd name="adj2" fmla="val 4142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0794" y="3356800"/>
            <a:ext cx="649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7F7F7F"/>
                </a:solidFill>
                <a:latin typeface="Papyrus"/>
                <a:cs typeface="Papyrus"/>
              </a:rPr>
              <a:t>To whom were the Ancient Greek Olympics dedicated?</a:t>
            </a:r>
          </a:p>
        </p:txBody>
      </p:sp>
      <p:sp>
        <p:nvSpPr>
          <p:cNvPr id="11" name="Oval Callout 10"/>
          <p:cNvSpPr/>
          <p:nvPr/>
        </p:nvSpPr>
        <p:spPr>
          <a:xfrm flipH="1">
            <a:off x="139550" y="4830935"/>
            <a:ext cx="5526170" cy="1428868"/>
          </a:xfrm>
          <a:prstGeom prst="wedgeEllipseCallout">
            <a:avLst>
              <a:gd name="adj1" fmla="val -81956"/>
              <a:gd name="adj2" fmla="val -37404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99146" y="5294640"/>
            <a:ext cx="5366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>
                <a:solidFill>
                  <a:srgbClr val="7F7F7F"/>
                </a:solidFill>
                <a:latin typeface="Papyrus"/>
                <a:cs typeface="Papyrus"/>
              </a:rPr>
              <a:t>ventum</a:t>
            </a:r>
            <a:r>
              <a:rPr lang="en-GB" sz="2800" dirty="0">
                <a:solidFill>
                  <a:srgbClr val="7F7F7F"/>
                </a:solidFill>
                <a:latin typeface="Papyrus"/>
                <a:cs typeface="Papyrus"/>
              </a:rPr>
              <a:t> </a:t>
            </a:r>
            <a:r>
              <a:rPr lang="en-GB" sz="2800" dirty="0" err="1">
                <a:solidFill>
                  <a:srgbClr val="7F7F7F"/>
                </a:solidFill>
                <a:latin typeface="Papyrus"/>
                <a:cs typeface="Papyrus"/>
              </a:rPr>
              <a:t>audietis</a:t>
            </a:r>
            <a:r>
              <a:rPr lang="en-GB" sz="2800" dirty="0">
                <a:solidFill>
                  <a:srgbClr val="7F7F7F"/>
                </a:solidFill>
                <a:latin typeface="Papyrus"/>
                <a:cs typeface="Papyrus"/>
              </a:rPr>
              <a:t>?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</p:spTree>
    <p:extLst>
      <p:ext uri="{BB962C8B-B14F-4D97-AF65-F5344CB8AC3E}">
        <p14:creationId xmlns:p14="http://schemas.microsoft.com/office/powerpoint/2010/main" val="376712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0" grpId="0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Ecce </a:t>
            </a:r>
            <a:r>
              <a:rPr lang="en-US" dirty="0" err="1">
                <a:solidFill>
                  <a:srgbClr val="7F7F7F"/>
                </a:solidFill>
                <a:latin typeface="Papyrus"/>
                <a:cs typeface="Papyrus"/>
              </a:rPr>
              <a:t>centurio</a:t>
            </a:r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!</a:t>
            </a:r>
            <a:br>
              <a:rPr lang="en-US" dirty="0">
                <a:solidFill>
                  <a:srgbClr val="7F7F7F"/>
                </a:solidFill>
                <a:latin typeface="Papyrus"/>
                <a:cs typeface="Papyrus"/>
              </a:rPr>
            </a:br>
            <a:r>
              <a:rPr lang="en-US" sz="2000" dirty="0">
                <a:solidFill>
                  <a:srgbClr val="7F7F7F"/>
                </a:solidFill>
                <a:latin typeface="Papyrus"/>
                <a:cs typeface="Papyrus"/>
              </a:rPr>
              <a:t>(Can you remember what these Latin words mean?)</a:t>
            </a:r>
            <a:endParaRPr lang="en-US" dirty="0">
              <a:solidFill>
                <a:srgbClr val="7F7F7F"/>
              </a:solidFill>
              <a:latin typeface="Papyrus"/>
              <a:cs typeface="Papyru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/>
              <a:t>© Charlie Andrew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9262" y="1666297"/>
            <a:ext cx="17228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rgbClr val="7F7F7F"/>
                </a:solidFill>
              </a:rPr>
              <a:t>ventus</a:t>
            </a:r>
            <a:endParaRPr lang="en-US" sz="4400" dirty="0">
              <a:solidFill>
                <a:srgbClr val="7F7F7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005" y="984439"/>
            <a:ext cx="1261935" cy="126193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33428" y="5787475"/>
            <a:ext cx="16641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7F7F7F"/>
                </a:solidFill>
              </a:rPr>
              <a:t>curare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86602" y="3843149"/>
            <a:ext cx="19251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rgbClr val="7F7F7F"/>
                </a:solidFill>
              </a:rPr>
              <a:t>laudare</a:t>
            </a:r>
            <a:endParaRPr lang="en-US" sz="4400" dirty="0">
              <a:solidFill>
                <a:srgbClr val="7F7F7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78940" y="1401394"/>
            <a:ext cx="16236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rgbClr val="7F7F7F"/>
                </a:solidFill>
              </a:rPr>
              <a:t>videre</a:t>
            </a:r>
            <a:endParaRPr lang="en-US" sz="4400" dirty="0">
              <a:solidFill>
                <a:srgbClr val="7F7F7F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547" y="4868082"/>
            <a:ext cx="1650957" cy="110063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5504" y="4859801"/>
            <a:ext cx="1552488" cy="1108920"/>
          </a:xfrm>
          <a:prstGeom prst="rect">
            <a:avLst/>
          </a:prstGeom>
        </p:spPr>
      </p:pic>
      <p:pic>
        <p:nvPicPr>
          <p:cNvPr id="23" name="Picture 22" descr="iucundus_large_colour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0238" y="2051018"/>
            <a:ext cx="2052162" cy="22801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197452">
            <a:off x="3410724" y="1355282"/>
            <a:ext cx="1401394" cy="97097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41202" y="1154982"/>
            <a:ext cx="563078" cy="165990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70540" y="3098652"/>
            <a:ext cx="333740" cy="796112"/>
          </a:xfrm>
          <a:prstGeom prst="rect">
            <a:avLst/>
          </a:prstGeom>
        </p:spPr>
      </p:pic>
      <p:pic>
        <p:nvPicPr>
          <p:cNvPr id="3" name="Picture 2" descr="applause-297115__18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839" y="3059613"/>
            <a:ext cx="1214293" cy="1278204"/>
          </a:xfrm>
          <a:prstGeom prst="rect">
            <a:avLst/>
          </a:prstGeom>
        </p:spPr>
      </p:pic>
      <p:pic>
        <p:nvPicPr>
          <p:cNvPr id="27" name="Picture 26" descr="music-1700490__180.jpg"/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3174" y="4868082"/>
            <a:ext cx="1628529" cy="165191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42134" y="5572068"/>
            <a:ext cx="16548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rgbClr val="7F7F7F"/>
                </a:solidFill>
              </a:rPr>
              <a:t>audire</a:t>
            </a:r>
            <a:endParaRPr lang="en-US" sz="4400" dirty="0">
              <a:solidFill>
                <a:srgbClr val="7F7F7F"/>
              </a:solidFill>
            </a:endParaRPr>
          </a:p>
        </p:txBody>
      </p:sp>
      <p:sp>
        <p:nvSpPr>
          <p:cNvPr id="28" name="Oval Callout 27"/>
          <p:cNvSpPr/>
          <p:nvPr/>
        </p:nvSpPr>
        <p:spPr>
          <a:xfrm>
            <a:off x="1445133" y="3098653"/>
            <a:ext cx="1258158" cy="492542"/>
          </a:xfrm>
          <a:prstGeom prst="wedgeEllipseCallout">
            <a:avLst>
              <a:gd name="adj1" fmla="val -63658"/>
              <a:gd name="adj2" fmla="val 11629"/>
            </a:avLst>
          </a:prstGeom>
          <a:ln w="952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omic Sans MS"/>
                <a:cs typeface="Comic Sans MS"/>
              </a:rPr>
              <a:t>bravo!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78940" y="3206474"/>
            <a:ext cx="11773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rgbClr val="7F7F7F"/>
                </a:solidFill>
              </a:rPr>
              <a:t>luna</a:t>
            </a:r>
            <a:endParaRPr lang="en-US" sz="4400" dirty="0">
              <a:solidFill>
                <a:srgbClr val="7F7F7F"/>
              </a:solidFill>
            </a:endParaRPr>
          </a:p>
        </p:txBody>
      </p:sp>
      <p:pic>
        <p:nvPicPr>
          <p:cNvPr id="30" name="Picture 29" descr="air-1295106__180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824597"/>
            <a:ext cx="1332050" cy="1282187"/>
          </a:xfrm>
          <a:prstGeom prst="rect">
            <a:avLst/>
          </a:prstGeom>
        </p:spPr>
      </p:pic>
      <p:pic>
        <p:nvPicPr>
          <p:cNvPr id="31" name="Picture 30" descr="city-35002__180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4478" y="2702214"/>
            <a:ext cx="1344462" cy="127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9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Verb endings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73300" y="3479413"/>
            <a:ext cx="1549400" cy="11674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816" y="1417030"/>
            <a:ext cx="5941584" cy="347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31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3458" y="4811666"/>
            <a:ext cx="1817325" cy="686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err="1">
                <a:solidFill>
                  <a:schemeClr val="accent2"/>
                </a:solidFill>
              </a:rPr>
              <a:t>sunt</a:t>
            </a:r>
            <a:endParaRPr lang="en-US" sz="4000" b="1" dirty="0">
              <a:solidFill>
                <a:schemeClr val="accent2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40783" y="4811666"/>
            <a:ext cx="2800350" cy="777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000" dirty="0"/>
              <a:t>they are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81680" cy="7965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‘being’ verbs</a:t>
            </a:r>
            <a:endParaRPr lang="en-US" dirty="0"/>
          </a:p>
        </p:txBody>
      </p:sp>
      <p:pic>
        <p:nvPicPr>
          <p:cNvPr id="12" name="Picture 11" descr="mouse-305459_960_720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348326"/>
            <a:ext cx="1980936" cy="1956480"/>
          </a:xfrm>
          <a:prstGeom prst="rect">
            <a:avLst/>
          </a:prstGeom>
        </p:spPr>
      </p:pic>
      <p:pic>
        <p:nvPicPr>
          <p:cNvPr id="16" name="Picture 15" descr="viking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861869"/>
            <a:ext cx="2259103" cy="2711316"/>
          </a:xfrm>
          <a:prstGeom prst="rect">
            <a:avLst/>
          </a:prstGeom>
        </p:spPr>
      </p:pic>
      <p:sp>
        <p:nvSpPr>
          <p:cNvPr id="20" name="Content Placeholder 2"/>
          <p:cNvSpPr txBox="1">
            <a:spLocks/>
          </p:cNvSpPr>
          <p:nvPr/>
        </p:nvSpPr>
        <p:spPr>
          <a:xfrm>
            <a:off x="3623458" y="1155715"/>
            <a:ext cx="1817325" cy="706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000" b="1" dirty="0">
                <a:solidFill>
                  <a:schemeClr val="accent1"/>
                </a:solidFill>
              </a:rPr>
              <a:t>sum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40783" y="1153983"/>
            <a:ext cx="1085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I am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440783" y="1861869"/>
            <a:ext cx="1752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you are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23458" y="1861869"/>
            <a:ext cx="6475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accent3"/>
                </a:solidFill>
              </a:rPr>
              <a:t>es</a:t>
            </a:r>
            <a:endParaRPr lang="en-US" sz="4000" dirty="0"/>
          </a:p>
        </p:txBody>
      </p:sp>
      <p:sp>
        <p:nvSpPr>
          <p:cNvPr id="24" name="Rectangle 23"/>
          <p:cNvSpPr/>
          <p:nvPr/>
        </p:nvSpPr>
        <p:spPr>
          <a:xfrm>
            <a:off x="3623458" y="2565580"/>
            <a:ext cx="8253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accent2"/>
                </a:solidFill>
              </a:rPr>
              <a:t>est</a:t>
            </a:r>
            <a:endParaRPr lang="en-US" sz="4000" dirty="0"/>
          </a:p>
        </p:txBody>
      </p:sp>
      <p:sp>
        <p:nvSpPr>
          <p:cNvPr id="25" name="Rectangle 24"/>
          <p:cNvSpPr/>
          <p:nvPr/>
        </p:nvSpPr>
        <p:spPr>
          <a:xfrm>
            <a:off x="3623458" y="3326566"/>
            <a:ext cx="15617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4F81BD"/>
                </a:solidFill>
              </a:rPr>
              <a:t>sumus</a:t>
            </a:r>
            <a:endParaRPr lang="en-US" sz="4000" dirty="0"/>
          </a:p>
        </p:txBody>
      </p:sp>
      <p:sp>
        <p:nvSpPr>
          <p:cNvPr id="26" name="Rectangle 25"/>
          <p:cNvSpPr/>
          <p:nvPr/>
        </p:nvSpPr>
        <p:spPr>
          <a:xfrm>
            <a:off x="3623458" y="4065871"/>
            <a:ext cx="11524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9BBB59"/>
                </a:solidFill>
              </a:rPr>
              <a:t>estis</a:t>
            </a:r>
            <a:endParaRPr lang="en-US" sz="4000" dirty="0"/>
          </a:p>
        </p:txBody>
      </p:sp>
      <p:sp>
        <p:nvSpPr>
          <p:cNvPr id="27" name="Rectangle 26"/>
          <p:cNvSpPr/>
          <p:nvPr/>
        </p:nvSpPr>
        <p:spPr>
          <a:xfrm>
            <a:off x="5440783" y="2565580"/>
            <a:ext cx="25548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he/she/it is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40783" y="3326566"/>
            <a:ext cx="16023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we are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40783" y="4034452"/>
            <a:ext cx="18217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y’all are</a:t>
            </a:r>
          </a:p>
        </p:txBody>
      </p:sp>
      <p:pic>
        <p:nvPicPr>
          <p:cNvPr id="14" name="Picture 13" descr="eye-312398__18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601" y="2279848"/>
            <a:ext cx="2283702" cy="2024958"/>
          </a:xfrm>
          <a:prstGeom prst="rect">
            <a:avLst/>
          </a:prstGeom>
        </p:spPr>
      </p:pic>
      <p:pic>
        <p:nvPicPr>
          <p:cNvPr id="15" name="Picture 14" descr="tired.jp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2215" y="2034777"/>
            <a:ext cx="2584109" cy="2583578"/>
          </a:xfrm>
          <a:prstGeom prst="rect">
            <a:avLst/>
          </a:prstGeom>
        </p:spPr>
      </p:pic>
      <p:pic>
        <p:nvPicPr>
          <p:cNvPr id="13" name="Picture 12" descr="emoticon-25532__18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601" y="2152582"/>
            <a:ext cx="2143742" cy="258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50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506485" y="3618306"/>
            <a:ext cx="2376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audimus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86139"/>
            <a:ext cx="850703" cy="119174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002801" y="32760"/>
            <a:ext cx="784748" cy="1245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7916" y="372137"/>
            <a:ext cx="598141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Quick on the draw</a:t>
            </a:r>
            <a:br>
              <a:rPr lang="en-US" dirty="0">
                <a:solidFill>
                  <a:srgbClr val="7F7F7F"/>
                </a:solidFill>
                <a:latin typeface="Papyrus"/>
                <a:cs typeface="Papyrus"/>
              </a:rPr>
            </a:br>
            <a:endParaRPr lang="en-US" dirty="0">
              <a:solidFill>
                <a:srgbClr val="7F7F7F"/>
              </a:solidFill>
              <a:latin typeface="Papyrus"/>
              <a:cs typeface="Papyru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36170" y="3618306"/>
            <a:ext cx="21605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ventum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87688" flipH="1">
            <a:off x="1767528" y="45209"/>
            <a:ext cx="609900" cy="1219800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4103150" y="1816893"/>
            <a:ext cx="1055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stella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359403" y="1816893"/>
            <a:ext cx="910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luna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1277884"/>
            <a:ext cx="850703" cy="70994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3150" y="997950"/>
            <a:ext cx="934304" cy="995117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7886791" y="1807267"/>
            <a:ext cx="1235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ventus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2" name="Picture 51" descr="applause-297115__180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2305" y="1260332"/>
            <a:ext cx="878738" cy="924988"/>
          </a:xfrm>
          <a:prstGeom prst="rect">
            <a:avLst/>
          </a:prstGeom>
        </p:spPr>
      </p:pic>
      <p:pic>
        <p:nvPicPr>
          <p:cNvPr id="53" name="Picture 52" descr="music-1700490__180.jpg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82708" y="800430"/>
            <a:ext cx="1131106" cy="1147350"/>
          </a:xfrm>
          <a:prstGeom prst="rect">
            <a:avLst/>
          </a:prstGeom>
        </p:spPr>
      </p:pic>
      <p:sp>
        <p:nvSpPr>
          <p:cNvPr id="54" name="Oval Callout 53"/>
          <p:cNvSpPr/>
          <p:nvPr/>
        </p:nvSpPr>
        <p:spPr>
          <a:xfrm>
            <a:off x="1911043" y="1295920"/>
            <a:ext cx="981850" cy="356434"/>
          </a:xfrm>
          <a:prstGeom prst="wedgeEllipseCallout">
            <a:avLst>
              <a:gd name="adj1" fmla="val -63658"/>
              <a:gd name="adj2" fmla="val 11629"/>
            </a:avLst>
          </a:prstGeom>
          <a:ln w="952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omic Sans MS"/>
                <a:cs typeface="Comic Sans MS"/>
              </a:rPr>
              <a:t>bravo!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390598" y="1817215"/>
            <a:ext cx="138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laudare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18658" y="1819644"/>
            <a:ext cx="1205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audire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7" name="Picture 56" descr="air-1295106__18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4473" y="903133"/>
            <a:ext cx="1332050" cy="1282187"/>
          </a:xfrm>
          <a:prstGeom prst="rect">
            <a:avLst/>
          </a:prstGeom>
        </p:spPr>
      </p:pic>
      <p:pic>
        <p:nvPicPr>
          <p:cNvPr id="58" name="Picture 57" descr="doctor-1699656__180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4905" y="831675"/>
            <a:ext cx="1066232" cy="1156155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6393780" y="1816893"/>
            <a:ext cx="1470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medicus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0" name="Picture 59" descr="city-35002__180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2278" y="1039869"/>
            <a:ext cx="958350" cy="907911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135367" y="1841243"/>
            <a:ext cx="89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3836" y="2637572"/>
            <a:ext cx="8064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(Try to test yourself by translating these sentences)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67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109580" y="4480471"/>
            <a:ext cx="7401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es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86139"/>
            <a:ext cx="850703" cy="119174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002801" y="32760"/>
            <a:ext cx="784748" cy="1245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358" y="-7068"/>
            <a:ext cx="5981411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Quick on the draw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07079" y="4480471"/>
            <a:ext cx="155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stella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87688" flipH="1">
            <a:off x="1767528" y="45209"/>
            <a:ext cx="609900" cy="12198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103150" y="1816893"/>
            <a:ext cx="1055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stella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9403" y="1816893"/>
            <a:ext cx="910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luna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1277884"/>
            <a:ext cx="850703" cy="70994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3150" y="997950"/>
            <a:ext cx="934304" cy="9951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7886791" y="1807267"/>
            <a:ext cx="1235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ventus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9" name="Picture 48" descr="applause-297115__180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2305" y="1260332"/>
            <a:ext cx="878738" cy="924988"/>
          </a:xfrm>
          <a:prstGeom prst="rect">
            <a:avLst/>
          </a:prstGeom>
        </p:spPr>
      </p:pic>
      <p:pic>
        <p:nvPicPr>
          <p:cNvPr id="50" name="Picture 49" descr="music-1700490__180.jpg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92893" y="845717"/>
            <a:ext cx="1131106" cy="1147350"/>
          </a:xfrm>
          <a:prstGeom prst="rect">
            <a:avLst/>
          </a:prstGeom>
        </p:spPr>
      </p:pic>
      <p:sp>
        <p:nvSpPr>
          <p:cNvPr id="51" name="Oval Callout 50"/>
          <p:cNvSpPr/>
          <p:nvPr/>
        </p:nvSpPr>
        <p:spPr>
          <a:xfrm>
            <a:off x="1911043" y="1295920"/>
            <a:ext cx="981850" cy="356434"/>
          </a:xfrm>
          <a:prstGeom prst="wedgeEllipseCallout">
            <a:avLst>
              <a:gd name="adj1" fmla="val -63658"/>
              <a:gd name="adj2" fmla="val 11629"/>
            </a:avLst>
          </a:prstGeom>
          <a:ln w="952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omic Sans MS"/>
                <a:cs typeface="Comic Sans MS"/>
              </a:rPr>
              <a:t>bravo!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390598" y="1817215"/>
            <a:ext cx="138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laudare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18658" y="1819644"/>
            <a:ext cx="1205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audire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4" name="Picture 53" descr="air-1295106__18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4473" y="903133"/>
            <a:ext cx="1332050" cy="1282187"/>
          </a:xfrm>
          <a:prstGeom prst="rect">
            <a:avLst/>
          </a:prstGeom>
        </p:spPr>
      </p:pic>
      <p:pic>
        <p:nvPicPr>
          <p:cNvPr id="55" name="Picture 54" descr="doctor-1699656__180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4905" y="831675"/>
            <a:ext cx="1066232" cy="1156155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393780" y="1816893"/>
            <a:ext cx="1470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medicus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7" name="Picture 56" descr="city-35002__180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2278" y="1039869"/>
            <a:ext cx="958350" cy="907911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35367" y="1841243"/>
            <a:ext cx="89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0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86139"/>
            <a:ext cx="850703" cy="119174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002801" y="32760"/>
            <a:ext cx="784748" cy="1245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358" y="-7068"/>
            <a:ext cx="5981411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Quick on the draw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87688" flipH="1">
            <a:off x="1767528" y="45209"/>
            <a:ext cx="609900" cy="1219800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5054561" y="4795711"/>
            <a:ext cx="2147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laudant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13940" y="4793111"/>
            <a:ext cx="1885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medici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83794" y="4791054"/>
            <a:ext cx="1805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stellas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03150" y="1816893"/>
            <a:ext cx="1055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stella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9403" y="1816893"/>
            <a:ext cx="910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luna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1277884"/>
            <a:ext cx="850703" cy="709946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3150" y="997950"/>
            <a:ext cx="934304" cy="995117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7886791" y="1807267"/>
            <a:ext cx="1235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ventus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3" name="Picture 52" descr="applause-297115__180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2305" y="1260332"/>
            <a:ext cx="878738" cy="924988"/>
          </a:xfrm>
          <a:prstGeom prst="rect">
            <a:avLst/>
          </a:prstGeom>
        </p:spPr>
      </p:pic>
      <p:pic>
        <p:nvPicPr>
          <p:cNvPr id="54" name="Picture 53" descr="music-1700490__180.jpg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92893" y="845717"/>
            <a:ext cx="1131106" cy="1147350"/>
          </a:xfrm>
          <a:prstGeom prst="rect">
            <a:avLst/>
          </a:prstGeom>
        </p:spPr>
      </p:pic>
      <p:sp>
        <p:nvSpPr>
          <p:cNvPr id="55" name="Oval Callout 54"/>
          <p:cNvSpPr/>
          <p:nvPr/>
        </p:nvSpPr>
        <p:spPr>
          <a:xfrm>
            <a:off x="1911043" y="1295920"/>
            <a:ext cx="981850" cy="356434"/>
          </a:xfrm>
          <a:prstGeom prst="wedgeEllipseCallout">
            <a:avLst>
              <a:gd name="adj1" fmla="val -63658"/>
              <a:gd name="adj2" fmla="val 11629"/>
            </a:avLst>
          </a:prstGeom>
          <a:ln w="952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omic Sans MS"/>
                <a:cs typeface="Comic Sans MS"/>
              </a:rPr>
              <a:t>bravo!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390598" y="1817215"/>
            <a:ext cx="138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laudare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18658" y="1819644"/>
            <a:ext cx="1205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audire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8" name="Picture 57" descr="air-1295106__18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4473" y="903133"/>
            <a:ext cx="1332050" cy="1282187"/>
          </a:xfrm>
          <a:prstGeom prst="rect">
            <a:avLst/>
          </a:prstGeom>
        </p:spPr>
      </p:pic>
      <p:pic>
        <p:nvPicPr>
          <p:cNvPr id="59" name="Picture 58" descr="doctor-1699656__180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4905" y="831675"/>
            <a:ext cx="1066232" cy="1156155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6393780" y="1816893"/>
            <a:ext cx="1470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medicus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1" name="Picture 60" descr="city-35002__180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2278" y="1039869"/>
            <a:ext cx="958350" cy="907911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135367" y="1841243"/>
            <a:ext cx="89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26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2277E-6 -3.68263E-6 L -0.20913 0.001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6" grpId="1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794976" y="4480471"/>
            <a:ext cx="2210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laudatis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86139"/>
            <a:ext cx="850703" cy="119174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002801" y="32760"/>
            <a:ext cx="784748" cy="1245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358" y="-7068"/>
            <a:ext cx="5981411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Quick on the draw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633179" y="4480471"/>
            <a:ext cx="18010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lunam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87688" flipH="1">
            <a:off x="1767528" y="45209"/>
            <a:ext cx="609900" cy="12198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103150" y="1816893"/>
            <a:ext cx="1055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stella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9403" y="1816893"/>
            <a:ext cx="910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luna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1277884"/>
            <a:ext cx="850703" cy="70994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3150" y="997950"/>
            <a:ext cx="934304" cy="9951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7886791" y="1807267"/>
            <a:ext cx="1235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ventus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9" name="Picture 48" descr="applause-297115__180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2305" y="1260332"/>
            <a:ext cx="878738" cy="924988"/>
          </a:xfrm>
          <a:prstGeom prst="rect">
            <a:avLst/>
          </a:prstGeom>
        </p:spPr>
      </p:pic>
      <p:pic>
        <p:nvPicPr>
          <p:cNvPr id="50" name="Picture 49" descr="music-1700490__180.jpg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92893" y="845717"/>
            <a:ext cx="1131106" cy="1147350"/>
          </a:xfrm>
          <a:prstGeom prst="rect">
            <a:avLst/>
          </a:prstGeom>
        </p:spPr>
      </p:pic>
      <p:sp>
        <p:nvSpPr>
          <p:cNvPr id="51" name="Oval Callout 50"/>
          <p:cNvSpPr/>
          <p:nvPr/>
        </p:nvSpPr>
        <p:spPr>
          <a:xfrm>
            <a:off x="1911043" y="1295920"/>
            <a:ext cx="981850" cy="356434"/>
          </a:xfrm>
          <a:prstGeom prst="wedgeEllipseCallout">
            <a:avLst>
              <a:gd name="adj1" fmla="val -63658"/>
              <a:gd name="adj2" fmla="val 11629"/>
            </a:avLst>
          </a:prstGeom>
          <a:ln w="952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omic Sans MS"/>
                <a:cs typeface="Comic Sans MS"/>
              </a:rPr>
              <a:t>bravo!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390598" y="1817215"/>
            <a:ext cx="138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laudare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18658" y="1819644"/>
            <a:ext cx="1205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audire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4" name="Picture 53" descr="air-1295106__18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4473" y="903133"/>
            <a:ext cx="1332050" cy="1282187"/>
          </a:xfrm>
          <a:prstGeom prst="rect">
            <a:avLst/>
          </a:prstGeom>
        </p:spPr>
      </p:pic>
      <p:pic>
        <p:nvPicPr>
          <p:cNvPr id="55" name="Picture 54" descr="doctor-1699656__180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4905" y="831675"/>
            <a:ext cx="1066232" cy="1156155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393780" y="1816893"/>
            <a:ext cx="1470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medicus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7" name="Picture 56" descr="city-35002__180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2278" y="1039869"/>
            <a:ext cx="958350" cy="907911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35367" y="1841243"/>
            <a:ext cx="89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0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86139"/>
            <a:ext cx="850703" cy="119174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002801" y="32760"/>
            <a:ext cx="784748" cy="1245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358" y="-7068"/>
            <a:ext cx="5981411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Quick on the draw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03150" y="1816893"/>
            <a:ext cx="1055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stella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59403" y="1816893"/>
            <a:ext cx="910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luna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87688" flipH="1">
            <a:off x="1767528" y="45209"/>
            <a:ext cx="609900" cy="12198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663" y="1277884"/>
            <a:ext cx="850703" cy="70994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3150" y="997950"/>
            <a:ext cx="934304" cy="99511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886791" y="1807267"/>
            <a:ext cx="1235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ventus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8" name="Picture 27" descr="applause-297115__180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2305" y="1260332"/>
            <a:ext cx="878738" cy="924988"/>
          </a:xfrm>
          <a:prstGeom prst="rect">
            <a:avLst/>
          </a:prstGeom>
        </p:spPr>
      </p:pic>
      <p:pic>
        <p:nvPicPr>
          <p:cNvPr id="29" name="Picture 28" descr="music-1700490__180.jpg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92893" y="845717"/>
            <a:ext cx="1131106" cy="1147350"/>
          </a:xfrm>
          <a:prstGeom prst="rect">
            <a:avLst/>
          </a:prstGeom>
        </p:spPr>
      </p:pic>
      <p:sp>
        <p:nvSpPr>
          <p:cNvPr id="33" name="Oval Callout 32"/>
          <p:cNvSpPr/>
          <p:nvPr/>
        </p:nvSpPr>
        <p:spPr>
          <a:xfrm>
            <a:off x="1911043" y="1295920"/>
            <a:ext cx="981850" cy="356434"/>
          </a:xfrm>
          <a:prstGeom prst="wedgeEllipseCallout">
            <a:avLst>
              <a:gd name="adj1" fmla="val -63658"/>
              <a:gd name="adj2" fmla="val 11629"/>
            </a:avLst>
          </a:prstGeom>
          <a:ln w="952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omic Sans MS"/>
                <a:cs typeface="Comic Sans MS"/>
              </a:rPr>
              <a:t>bravo!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0598" y="1817215"/>
            <a:ext cx="138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laudare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18658" y="1819644"/>
            <a:ext cx="1205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audire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ir-1295106__18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4473" y="903133"/>
            <a:ext cx="1332050" cy="1282187"/>
          </a:xfrm>
          <a:prstGeom prst="rect">
            <a:avLst/>
          </a:prstGeom>
        </p:spPr>
      </p:pic>
      <p:pic>
        <p:nvPicPr>
          <p:cNvPr id="26" name="Picture 25" descr="doctor-1699656__180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4905" y="831675"/>
            <a:ext cx="1066232" cy="115615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393780" y="1816893"/>
            <a:ext cx="1470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medicus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58585" y="3316049"/>
            <a:ext cx="1304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sunt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83008" y="3325100"/>
            <a:ext cx="1885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+mj-lt"/>
                <a:cs typeface="Comic Sans MS"/>
              </a:rPr>
              <a:t>medici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39954" y="3324932"/>
            <a:ext cx="19210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+mj-lt"/>
                <a:cs typeface="Comic Sans MS"/>
              </a:rPr>
              <a:t>in </a:t>
            </a:r>
            <a:r>
              <a:rPr lang="en-US" sz="4800" b="1" dirty="0" err="1">
                <a:latin typeface="+mj-lt"/>
                <a:cs typeface="Comic Sans MS"/>
              </a:rPr>
              <a:t>lunā</a:t>
            </a:r>
            <a:endParaRPr lang="en-US" sz="4800" b="1" dirty="0">
              <a:solidFill>
                <a:srgbClr val="C0504D"/>
              </a:solidFill>
              <a:latin typeface="+mj-lt"/>
              <a:cs typeface="Comic Sans MS"/>
            </a:endParaRPr>
          </a:p>
        </p:txBody>
      </p:sp>
      <p:pic>
        <p:nvPicPr>
          <p:cNvPr id="5" name="Picture 4" descr="city-35002__180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2278" y="1039869"/>
            <a:ext cx="958350" cy="907911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135367" y="1841243"/>
            <a:ext cx="89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Explosion 2 5"/>
          <p:cNvSpPr/>
          <p:nvPr/>
        </p:nvSpPr>
        <p:spPr>
          <a:xfrm>
            <a:off x="6146027" y="4369846"/>
            <a:ext cx="2750220" cy="2127919"/>
          </a:xfrm>
          <a:prstGeom prst="irregularSeal2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mic Sans MS"/>
                <a:cs typeface="Comic Sans MS"/>
              </a:rPr>
              <a:t>clue</a:t>
            </a:r>
          </a:p>
          <a:p>
            <a:pPr algn="ctr"/>
            <a:r>
              <a:rPr lang="en-US" sz="2000" b="1" dirty="0">
                <a:latin typeface="Comic Sans MS"/>
                <a:cs typeface="Comic Sans MS"/>
              </a:rPr>
              <a:t>in = on</a:t>
            </a:r>
          </a:p>
        </p:txBody>
      </p:sp>
    </p:spTree>
    <p:extLst>
      <p:ext uri="{BB962C8B-B14F-4D97-AF65-F5344CB8AC3E}">
        <p14:creationId xmlns:p14="http://schemas.microsoft.com/office/powerpoint/2010/main" val="94846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2277E-6 -3.68263E-6 L -0.20913 0.001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5" grpId="1"/>
      <p:bldP spid="45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17464</TotalTime>
  <Words>204</Words>
  <Application>Microsoft Office PowerPoint</Application>
  <PresentationFormat>On-screen Show (4:3)</PresentationFormat>
  <Paragraphs>98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maximum Classics – 17</vt:lpstr>
      <vt:lpstr>Ecce centurio! (Can you remember what these Latin words mean?)</vt:lpstr>
      <vt:lpstr>Verb endings</vt:lpstr>
      <vt:lpstr>‘being’ verbs</vt:lpstr>
      <vt:lpstr>Quick on the draw </vt:lpstr>
      <vt:lpstr>Quick on the draw</vt:lpstr>
      <vt:lpstr>Quick on the draw</vt:lpstr>
      <vt:lpstr>Quick on the draw</vt:lpstr>
      <vt:lpstr>Quick on the draw</vt:lpstr>
      <vt:lpstr>Plenary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Classics Club Junior - I</dc:title>
  <dc:creator>Charlie Andrew</dc:creator>
  <cp:lastModifiedBy>anna</cp:lastModifiedBy>
  <cp:revision>358</cp:revision>
  <cp:lastPrinted>2016-09-20T19:27:29Z</cp:lastPrinted>
  <dcterms:created xsi:type="dcterms:W3CDTF">2016-02-20T14:57:23Z</dcterms:created>
  <dcterms:modified xsi:type="dcterms:W3CDTF">2020-04-19T14:06:33Z</dcterms:modified>
</cp:coreProperties>
</file>