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392" r:id="rId5"/>
    <p:sldId id="256" r:id="rId6"/>
    <p:sldId id="391" r:id="rId7"/>
    <p:sldId id="390" r:id="rId8"/>
    <p:sldId id="393" r:id="rId9"/>
    <p:sldId id="395" r:id="rId10"/>
    <p:sldId id="360" r:id="rId11"/>
    <p:sldId id="398" r:id="rId12"/>
    <p:sldId id="397" r:id="rId13"/>
    <p:sldId id="399" r:id="rId14"/>
    <p:sldId id="400" r:id="rId15"/>
    <p:sldId id="401" r:id="rId16"/>
    <p:sldId id="402" r:id="rId17"/>
    <p:sldId id="403" r:id="rId18"/>
    <p:sldId id="314" r:id="rId19"/>
    <p:sldId id="404" r:id="rId20"/>
    <p:sldId id="409" r:id="rId21"/>
    <p:sldId id="410" r:id="rId22"/>
    <p:sldId id="411" r:id="rId23"/>
    <p:sldId id="412" r:id="rId24"/>
    <p:sldId id="413"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CB3DB7"/>
    <a:srgbClr val="EAB0E2"/>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559A20E-FB68-4D13-A84A-B45EE20B1CB2}" v="5" dt="2019-06-11T09:24:52.401"/>
    <p1510:client id="{E2B2C845-8169-486F-8D39-E1BCABEA82A8}" v="2" dt="2019-06-11T11:08:30.86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170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anessa White" userId="cb008d1f-d5ba-4f31-b7d0-7ad2dba0f27f" providerId="ADAL" clId="{4CEFF3A2-4C20-4696-9677-2676B1BD068F}"/>
    <pc:docChg chg="custSel modSld">
      <pc:chgData name="Vanessa White" userId="cb008d1f-d5ba-4f31-b7d0-7ad2dba0f27f" providerId="ADAL" clId="{4CEFF3A2-4C20-4696-9677-2676B1BD068F}" dt="2019-05-31T12:32:54.675" v="44" actId="20577"/>
      <pc:docMkLst>
        <pc:docMk/>
      </pc:docMkLst>
      <pc:sldChg chg="modSp">
        <pc:chgData name="Vanessa White" userId="cb008d1f-d5ba-4f31-b7d0-7ad2dba0f27f" providerId="ADAL" clId="{4CEFF3A2-4C20-4696-9677-2676B1BD068F}" dt="2019-05-31T12:32:40.117" v="22" actId="20577"/>
        <pc:sldMkLst>
          <pc:docMk/>
          <pc:sldMk cId="310986706" sldId="386"/>
        </pc:sldMkLst>
        <pc:spChg chg="mod">
          <ac:chgData name="Vanessa White" userId="cb008d1f-d5ba-4f31-b7d0-7ad2dba0f27f" providerId="ADAL" clId="{4CEFF3A2-4C20-4696-9677-2676B1BD068F}" dt="2019-05-31T12:32:40.117" v="22" actId="20577"/>
          <ac:spMkLst>
            <pc:docMk/>
            <pc:sldMk cId="310986706" sldId="386"/>
            <ac:spMk id="5" creationId="{D60BF8C4-34AC-4D13-80EB-BC8A4BB8A979}"/>
          </ac:spMkLst>
        </pc:spChg>
      </pc:sldChg>
      <pc:sldChg chg="addSp delSp">
        <pc:chgData name="Vanessa White" userId="cb008d1f-d5ba-4f31-b7d0-7ad2dba0f27f" providerId="ADAL" clId="{4CEFF3A2-4C20-4696-9677-2676B1BD068F}" dt="2019-05-31T12:09:45.976" v="2"/>
        <pc:sldMkLst>
          <pc:docMk/>
          <pc:sldMk cId="177605391" sldId="392"/>
        </pc:sldMkLst>
        <pc:spChg chg="del">
          <ac:chgData name="Vanessa White" userId="cb008d1f-d5ba-4f31-b7d0-7ad2dba0f27f" providerId="ADAL" clId="{4CEFF3A2-4C20-4696-9677-2676B1BD068F}" dt="2019-05-31T12:09:37.234" v="0" actId="478"/>
          <ac:spMkLst>
            <pc:docMk/>
            <pc:sldMk cId="177605391" sldId="392"/>
            <ac:spMk id="7" creationId="{277FDC6C-B99A-4ED8-B341-A52126824B67}"/>
          </ac:spMkLst>
        </pc:spChg>
        <pc:grpChg chg="add">
          <ac:chgData name="Vanessa White" userId="cb008d1f-d5ba-4f31-b7d0-7ad2dba0f27f" providerId="ADAL" clId="{4CEFF3A2-4C20-4696-9677-2676B1BD068F}" dt="2019-05-31T12:09:45.976" v="2"/>
          <ac:grpSpMkLst>
            <pc:docMk/>
            <pc:sldMk cId="177605391" sldId="392"/>
            <ac:grpSpMk id="10" creationId="{93B28ACE-DC5B-4579-83A7-1D83F53C0210}"/>
          </ac:grpSpMkLst>
        </pc:grpChg>
        <pc:picChg chg="del">
          <ac:chgData name="Vanessa White" userId="cb008d1f-d5ba-4f31-b7d0-7ad2dba0f27f" providerId="ADAL" clId="{4CEFF3A2-4C20-4696-9677-2676B1BD068F}" dt="2019-05-31T12:09:38.158" v="1" actId="478"/>
          <ac:picMkLst>
            <pc:docMk/>
            <pc:sldMk cId="177605391" sldId="392"/>
            <ac:picMk id="18" creationId="{AF62330C-AB9B-43BE-82E4-98A7F5B9D6D1}"/>
          </ac:picMkLst>
        </pc:picChg>
      </pc:sldChg>
      <pc:sldChg chg="modSp">
        <pc:chgData name="Vanessa White" userId="cb008d1f-d5ba-4f31-b7d0-7ad2dba0f27f" providerId="ADAL" clId="{4CEFF3A2-4C20-4696-9677-2676B1BD068F}" dt="2019-05-31T12:32:48.534" v="34" actId="20577"/>
        <pc:sldMkLst>
          <pc:docMk/>
          <pc:sldMk cId="1161881247" sldId="407"/>
        </pc:sldMkLst>
        <pc:spChg chg="mod">
          <ac:chgData name="Vanessa White" userId="cb008d1f-d5ba-4f31-b7d0-7ad2dba0f27f" providerId="ADAL" clId="{4CEFF3A2-4C20-4696-9677-2676B1BD068F}" dt="2019-05-31T12:32:48.534" v="34" actId="20577"/>
          <ac:spMkLst>
            <pc:docMk/>
            <pc:sldMk cId="1161881247" sldId="407"/>
            <ac:spMk id="5" creationId="{D60BF8C4-34AC-4D13-80EB-BC8A4BB8A979}"/>
          </ac:spMkLst>
        </pc:spChg>
      </pc:sldChg>
      <pc:sldChg chg="modSp">
        <pc:chgData name="Vanessa White" userId="cb008d1f-d5ba-4f31-b7d0-7ad2dba0f27f" providerId="ADAL" clId="{4CEFF3A2-4C20-4696-9677-2676B1BD068F}" dt="2019-05-31T12:32:54.675" v="44" actId="20577"/>
        <pc:sldMkLst>
          <pc:docMk/>
          <pc:sldMk cId="3322167300" sldId="408"/>
        </pc:sldMkLst>
        <pc:spChg chg="mod">
          <ac:chgData name="Vanessa White" userId="cb008d1f-d5ba-4f31-b7d0-7ad2dba0f27f" providerId="ADAL" clId="{4CEFF3A2-4C20-4696-9677-2676B1BD068F}" dt="2019-05-31T12:32:54.675" v="44" actId="20577"/>
          <ac:spMkLst>
            <pc:docMk/>
            <pc:sldMk cId="3322167300" sldId="408"/>
            <ac:spMk id="5" creationId="{D60BF8C4-34AC-4D13-80EB-BC8A4BB8A979}"/>
          </ac:spMkLst>
        </pc:spChg>
      </pc:sldChg>
    </pc:docChg>
  </pc:docChgLst>
  <pc:docChgLst>
    <pc:chgData name="Davina Szilvasy" userId="59fb472d-eed4-4f11-9686-c2c8db02a2cd" providerId="ADAL" clId="{E2B2C845-8169-486F-8D39-E1BCABEA82A8}"/>
    <pc:docChg chg="custSel modSld">
      <pc:chgData name="Davina Szilvasy" userId="59fb472d-eed4-4f11-9686-c2c8db02a2cd" providerId="ADAL" clId="{E2B2C845-8169-486F-8D39-E1BCABEA82A8}" dt="2019-06-11T11:13:21.579" v="67" actId="20577"/>
      <pc:docMkLst>
        <pc:docMk/>
      </pc:docMkLst>
      <pc:sldChg chg="modSp">
        <pc:chgData name="Davina Szilvasy" userId="59fb472d-eed4-4f11-9686-c2c8db02a2cd" providerId="ADAL" clId="{E2B2C845-8169-486F-8D39-E1BCABEA82A8}" dt="2019-06-11T08:55:11.675" v="11" actId="255"/>
        <pc:sldMkLst>
          <pc:docMk/>
          <pc:sldMk cId="310986706" sldId="386"/>
        </pc:sldMkLst>
        <pc:spChg chg="mod">
          <ac:chgData name="Davina Szilvasy" userId="59fb472d-eed4-4f11-9686-c2c8db02a2cd" providerId="ADAL" clId="{E2B2C845-8169-486F-8D39-E1BCABEA82A8}" dt="2019-06-11T08:55:11.675" v="11" actId="255"/>
          <ac:spMkLst>
            <pc:docMk/>
            <pc:sldMk cId="310986706" sldId="386"/>
            <ac:spMk id="19" creationId="{5252A847-DE45-4FA3-A1F8-EEBEB845FF8E}"/>
          </ac:spMkLst>
        </pc:spChg>
      </pc:sldChg>
      <pc:sldChg chg="modSp">
        <pc:chgData name="Davina Szilvasy" userId="59fb472d-eed4-4f11-9686-c2c8db02a2cd" providerId="ADAL" clId="{E2B2C845-8169-486F-8D39-E1BCABEA82A8}" dt="2019-06-11T08:37:47.225" v="2" actId="20577"/>
        <pc:sldMkLst>
          <pc:docMk/>
          <pc:sldMk cId="3401100034" sldId="390"/>
        </pc:sldMkLst>
        <pc:spChg chg="mod">
          <ac:chgData name="Davina Szilvasy" userId="59fb472d-eed4-4f11-9686-c2c8db02a2cd" providerId="ADAL" clId="{E2B2C845-8169-486F-8D39-E1BCABEA82A8}" dt="2019-06-11T08:37:47.225" v="2" actId="20577"/>
          <ac:spMkLst>
            <pc:docMk/>
            <pc:sldMk cId="3401100034" sldId="390"/>
            <ac:spMk id="7" creationId="{C0CD6503-388C-4F9E-9FB0-9053D8579D01}"/>
          </ac:spMkLst>
        </pc:spChg>
      </pc:sldChg>
      <pc:sldChg chg="addSp delSp">
        <pc:chgData name="Davina Szilvasy" userId="59fb472d-eed4-4f11-9686-c2c8db02a2cd" providerId="ADAL" clId="{E2B2C845-8169-486F-8D39-E1BCABEA82A8}" dt="2019-06-11T08:08:34.270" v="1"/>
        <pc:sldMkLst>
          <pc:docMk/>
          <pc:sldMk cId="177605391" sldId="392"/>
        </pc:sldMkLst>
        <pc:picChg chg="del">
          <ac:chgData name="Davina Szilvasy" userId="59fb472d-eed4-4f11-9686-c2c8db02a2cd" providerId="ADAL" clId="{E2B2C845-8169-486F-8D39-E1BCABEA82A8}" dt="2019-06-11T08:07:38.267" v="0" actId="478"/>
          <ac:picMkLst>
            <pc:docMk/>
            <pc:sldMk cId="177605391" sldId="392"/>
            <ac:picMk id="9" creationId="{BE10E778-FB36-475C-BE47-58C3ADAC705E}"/>
          </ac:picMkLst>
        </pc:picChg>
        <pc:picChg chg="add">
          <ac:chgData name="Davina Szilvasy" userId="59fb472d-eed4-4f11-9686-c2c8db02a2cd" providerId="ADAL" clId="{E2B2C845-8169-486F-8D39-E1BCABEA82A8}" dt="2019-06-11T08:08:34.270" v="1"/>
          <ac:picMkLst>
            <pc:docMk/>
            <pc:sldMk cId="177605391" sldId="392"/>
            <ac:picMk id="13" creationId="{55D1A7D6-BD2F-4910-9018-15898022B011}"/>
          </ac:picMkLst>
        </pc:picChg>
      </pc:sldChg>
      <pc:sldChg chg="modSp">
        <pc:chgData name="Davina Szilvasy" userId="59fb472d-eed4-4f11-9686-c2c8db02a2cd" providerId="ADAL" clId="{E2B2C845-8169-486F-8D39-E1BCABEA82A8}" dt="2019-06-11T11:08:48.487" v="63" actId="404"/>
        <pc:sldMkLst>
          <pc:docMk/>
          <pc:sldMk cId="4018091850" sldId="393"/>
        </pc:sldMkLst>
        <pc:spChg chg="mod">
          <ac:chgData name="Davina Szilvasy" userId="59fb472d-eed4-4f11-9686-c2c8db02a2cd" providerId="ADAL" clId="{E2B2C845-8169-486F-8D39-E1BCABEA82A8}" dt="2019-06-11T11:08:48.487" v="63" actId="404"/>
          <ac:spMkLst>
            <pc:docMk/>
            <pc:sldMk cId="4018091850" sldId="393"/>
            <ac:spMk id="19" creationId="{5252A847-DE45-4FA3-A1F8-EEBEB845FF8E}"/>
          </ac:spMkLst>
        </pc:spChg>
      </pc:sldChg>
      <pc:sldChg chg="modSp">
        <pc:chgData name="Davina Szilvasy" userId="59fb472d-eed4-4f11-9686-c2c8db02a2cd" providerId="ADAL" clId="{E2B2C845-8169-486F-8D39-E1BCABEA82A8}" dt="2019-06-11T11:08:43.154" v="61" actId="404"/>
        <pc:sldMkLst>
          <pc:docMk/>
          <pc:sldMk cId="3965481384" sldId="395"/>
        </pc:sldMkLst>
        <pc:spChg chg="mod">
          <ac:chgData name="Davina Szilvasy" userId="59fb472d-eed4-4f11-9686-c2c8db02a2cd" providerId="ADAL" clId="{E2B2C845-8169-486F-8D39-E1BCABEA82A8}" dt="2019-06-11T11:08:43.154" v="61" actId="404"/>
          <ac:spMkLst>
            <pc:docMk/>
            <pc:sldMk cId="3965481384" sldId="395"/>
            <ac:spMk id="19" creationId="{5252A847-DE45-4FA3-A1F8-EEBEB845FF8E}"/>
          </ac:spMkLst>
        </pc:spChg>
      </pc:sldChg>
      <pc:sldChg chg="modSp">
        <pc:chgData name="Davina Szilvasy" userId="59fb472d-eed4-4f11-9686-c2c8db02a2cd" providerId="ADAL" clId="{E2B2C845-8169-486F-8D39-E1BCABEA82A8}" dt="2019-06-11T11:13:16.328" v="65" actId="20577"/>
        <pc:sldMkLst>
          <pc:docMk/>
          <pc:sldMk cId="3996391153" sldId="397"/>
        </pc:sldMkLst>
        <pc:spChg chg="mod">
          <ac:chgData name="Davina Szilvasy" userId="59fb472d-eed4-4f11-9686-c2c8db02a2cd" providerId="ADAL" clId="{E2B2C845-8169-486F-8D39-E1BCABEA82A8}" dt="2019-06-11T11:13:16.328" v="65" actId="20577"/>
          <ac:spMkLst>
            <pc:docMk/>
            <pc:sldMk cId="3996391153" sldId="397"/>
            <ac:spMk id="19" creationId="{5252A847-DE45-4FA3-A1F8-EEBEB845FF8E}"/>
          </ac:spMkLst>
        </pc:spChg>
      </pc:sldChg>
      <pc:sldChg chg="modSp">
        <pc:chgData name="Davina Szilvasy" userId="59fb472d-eed4-4f11-9686-c2c8db02a2cd" providerId="ADAL" clId="{E2B2C845-8169-486F-8D39-E1BCABEA82A8}" dt="2019-06-11T11:13:21.579" v="67" actId="20577"/>
        <pc:sldMkLst>
          <pc:docMk/>
          <pc:sldMk cId="2966514170" sldId="399"/>
        </pc:sldMkLst>
        <pc:spChg chg="mod">
          <ac:chgData name="Davina Szilvasy" userId="59fb472d-eed4-4f11-9686-c2c8db02a2cd" providerId="ADAL" clId="{E2B2C845-8169-486F-8D39-E1BCABEA82A8}" dt="2019-06-11T11:13:21.579" v="67" actId="20577"/>
          <ac:spMkLst>
            <pc:docMk/>
            <pc:sldMk cId="2966514170" sldId="399"/>
            <ac:spMk id="19" creationId="{5252A847-DE45-4FA3-A1F8-EEBEB845FF8E}"/>
          </ac:spMkLst>
        </pc:spChg>
      </pc:sldChg>
      <pc:sldChg chg="modSp">
        <pc:chgData name="Davina Szilvasy" userId="59fb472d-eed4-4f11-9686-c2c8db02a2cd" providerId="ADAL" clId="{E2B2C845-8169-486F-8D39-E1BCABEA82A8}" dt="2019-06-11T08:55:25.637" v="24" actId="20577"/>
        <pc:sldMkLst>
          <pc:docMk/>
          <pc:sldMk cId="3230000272" sldId="404"/>
        </pc:sldMkLst>
        <pc:spChg chg="mod">
          <ac:chgData name="Davina Szilvasy" userId="59fb472d-eed4-4f11-9686-c2c8db02a2cd" providerId="ADAL" clId="{E2B2C845-8169-486F-8D39-E1BCABEA82A8}" dt="2019-06-11T08:55:25.637" v="24" actId="20577"/>
          <ac:spMkLst>
            <pc:docMk/>
            <pc:sldMk cId="3230000272" sldId="404"/>
            <ac:spMk id="19" creationId="{5252A847-DE45-4FA3-A1F8-EEBEB845FF8E}"/>
          </ac:spMkLst>
        </pc:spChg>
      </pc:sldChg>
      <pc:sldChg chg="modSp">
        <pc:chgData name="Davina Szilvasy" userId="59fb472d-eed4-4f11-9686-c2c8db02a2cd" providerId="ADAL" clId="{E2B2C845-8169-486F-8D39-E1BCABEA82A8}" dt="2019-06-11T08:54:45.009" v="7" actId="20577"/>
        <pc:sldMkLst>
          <pc:docMk/>
          <pc:sldMk cId="3573466564" sldId="406"/>
        </pc:sldMkLst>
        <pc:spChg chg="mod">
          <ac:chgData name="Davina Szilvasy" userId="59fb472d-eed4-4f11-9686-c2c8db02a2cd" providerId="ADAL" clId="{E2B2C845-8169-486F-8D39-E1BCABEA82A8}" dt="2019-06-11T08:54:45.009" v="7" actId="20577"/>
          <ac:spMkLst>
            <pc:docMk/>
            <pc:sldMk cId="3573466564" sldId="406"/>
            <ac:spMk id="19" creationId="{5252A847-DE45-4FA3-A1F8-EEBEB845FF8E}"/>
          </ac:spMkLst>
        </pc:spChg>
      </pc:sldChg>
      <pc:sldChg chg="modSp">
        <pc:chgData name="Davina Szilvasy" userId="59fb472d-eed4-4f11-9686-c2c8db02a2cd" providerId="ADAL" clId="{E2B2C845-8169-486F-8D39-E1BCABEA82A8}" dt="2019-06-11T08:54:59.940" v="9" actId="2711"/>
        <pc:sldMkLst>
          <pc:docMk/>
          <pc:sldMk cId="1161881247" sldId="407"/>
        </pc:sldMkLst>
        <pc:spChg chg="mod">
          <ac:chgData name="Davina Szilvasy" userId="59fb472d-eed4-4f11-9686-c2c8db02a2cd" providerId="ADAL" clId="{E2B2C845-8169-486F-8D39-E1BCABEA82A8}" dt="2019-06-11T08:54:59.940" v="9" actId="2711"/>
          <ac:spMkLst>
            <pc:docMk/>
            <pc:sldMk cId="1161881247" sldId="407"/>
            <ac:spMk id="19" creationId="{5252A847-DE45-4FA3-A1F8-EEBEB845FF8E}"/>
          </ac:spMkLst>
        </pc:spChg>
      </pc:sldChg>
    </pc:docChg>
  </pc:docChgLst>
  <pc:docChgLst>
    <pc:chgData name="Kyle Tidswell-Brown" userId="3518c4a0-5c99-4880-b127-cb60ccf11a39" providerId="ADAL" clId="{4559A20E-FB68-4D13-A84A-B45EE20B1CB2}"/>
    <pc:docChg chg="modSld">
      <pc:chgData name="Kyle Tidswell-Brown" userId="3518c4a0-5c99-4880-b127-cb60ccf11a39" providerId="ADAL" clId="{4559A20E-FB68-4D13-A84A-B45EE20B1CB2}" dt="2019-06-11T09:24:52.400" v="9" actId="207"/>
      <pc:docMkLst>
        <pc:docMk/>
      </pc:docMkLst>
      <pc:sldChg chg="modSp">
        <pc:chgData name="Kyle Tidswell-Brown" userId="3518c4a0-5c99-4880-b127-cb60ccf11a39" providerId="ADAL" clId="{4559A20E-FB68-4D13-A84A-B45EE20B1CB2}" dt="2019-06-11T09:18:01.753" v="4" actId="404"/>
        <pc:sldMkLst>
          <pc:docMk/>
          <pc:sldMk cId="2075266808" sldId="391"/>
        </pc:sldMkLst>
        <pc:spChg chg="mod">
          <ac:chgData name="Kyle Tidswell-Brown" userId="3518c4a0-5c99-4880-b127-cb60ccf11a39" providerId="ADAL" clId="{4559A20E-FB68-4D13-A84A-B45EE20B1CB2}" dt="2019-06-11T09:18:01.753" v="4" actId="404"/>
          <ac:spMkLst>
            <pc:docMk/>
            <pc:sldMk cId="2075266808" sldId="391"/>
            <ac:spMk id="19" creationId="{5252A847-DE45-4FA3-A1F8-EEBEB845FF8E}"/>
          </ac:spMkLst>
        </pc:spChg>
      </pc:sldChg>
      <pc:sldChg chg="modSp">
        <pc:chgData name="Kyle Tidswell-Brown" userId="3518c4a0-5c99-4880-b127-cb60ccf11a39" providerId="ADAL" clId="{4559A20E-FB68-4D13-A84A-B45EE20B1CB2}" dt="2019-06-11T09:23:12.148" v="8" actId="207"/>
        <pc:sldMkLst>
          <pc:docMk/>
          <pc:sldMk cId="1228633746" sldId="401"/>
        </pc:sldMkLst>
        <pc:spChg chg="mod">
          <ac:chgData name="Kyle Tidswell-Brown" userId="3518c4a0-5c99-4880-b127-cb60ccf11a39" providerId="ADAL" clId="{4559A20E-FB68-4D13-A84A-B45EE20B1CB2}" dt="2019-06-11T09:23:12.148" v="8" actId="207"/>
          <ac:spMkLst>
            <pc:docMk/>
            <pc:sldMk cId="1228633746" sldId="401"/>
            <ac:spMk id="19" creationId="{5252A847-DE45-4FA3-A1F8-EEBEB845FF8E}"/>
          </ac:spMkLst>
        </pc:spChg>
      </pc:sldChg>
      <pc:sldChg chg="modSp">
        <pc:chgData name="Kyle Tidswell-Brown" userId="3518c4a0-5c99-4880-b127-cb60ccf11a39" providerId="ADAL" clId="{4559A20E-FB68-4D13-A84A-B45EE20B1CB2}" dt="2019-06-11T09:24:52.400" v="9" actId="207"/>
        <pc:sldMkLst>
          <pc:docMk/>
          <pc:sldMk cId="1161881247" sldId="407"/>
        </pc:sldMkLst>
        <pc:spChg chg="mod">
          <ac:chgData name="Kyle Tidswell-Brown" userId="3518c4a0-5c99-4880-b127-cb60ccf11a39" providerId="ADAL" clId="{4559A20E-FB68-4D13-A84A-B45EE20B1CB2}" dt="2019-06-11T09:24:52.400" v="9" actId="207"/>
          <ac:spMkLst>
            <pc:docMk/>
            <pc:sldMk cId="1161881247" sldId="407"/>
            <ac:spMk id="19" creationId="{5252A847-DE45-4FA3-A1F8-EEBEB845FF8E}"/>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C43C518-2E58-4E98-8F61-29A47E1D445A}" type="datetimeFigureOut">
              <a:rPr lang="en-GB" smtClean="0"/>
              <a:t>17/06/2019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12686816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C43C518-2E58-4E98-8F61-29A47E1D445A}" type="datetimeFigureOut">
              <a:rPr lang="en-GB" smtClean="0"/>
              <a:t>17/06/2019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011748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C43C518-2E58-4E98-8F61-29A47E1D445A}" type="datetimeFigureOut">
              <a:rPr lang="en-GB" smtClean="0"/>
              <a:t>17/06/2019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303999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C43C518-2E58-4E98-8F61-29A47E1D445A}" type="datetimeFigureOut">
              <a:rPr lang="en-GB" smtClean="0"/>
              <a:t>17/06/2019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214666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C43C518-2E58-4E98-8F61-29A47E1D445A}" type="datetimeFigureOut">
              <a:rPr lang="en-GB" smtClean="0"/>
              <a:t>17/06/2019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681169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C43C518-2E58-4E98-8F61-29A47E1D445A}" type="datetimeFigureOut">
              <a:rPr lang="en-GB" smtClean="0"/>
              <a:t>17/06/2019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0931389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C43C518-2E58-4E98-8F61-29A47E1D445A}" type="datetimeFigureOut">
              <a:rPr lang="en-GB" smtClean="0"/>
              <a:t>17/06/2019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13213319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C43C518-2E58-4E98-8F61-29A47E1D445A}" type="datetimeFigureOut">
              <a:rPr lang="en-GB" smtClean="0"/>
              <a:t>17/06/2019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232838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43C518-2E58-4E98-8F61-29A47E1D445A}" type="datetimeFigureOut">
              <a:rPr lang="en-GB" smtClean="0"/>
              <a:t>17/06/2019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1310637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43C518-2E58-4E98-8F61-29A47E1D445A}" type="datetimeFigureOut">
              <a:rPr lang="en-GB" smtClean="0"/>
              <a:t>17/06/2019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0387609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43C518-2E58-4E98-8F61-29A47E1D445A}" type="datetimeFigureOut">
              <a:rPr lang="en-GB" smtClean="0"/>
              <a:t>17/06/2019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245848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43C518-2E58-4E98-8F61-29A47E1D445A}" type="datetimeFigureOut">
              <a:rPr lang="en-GB" smtClean="0"/>
              <a:t>17/06/2019</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B0018D-5503-4B9E-8996-530C5B2D4BAD}" type="slidenum">
              <a:rPr lang="en-GB" smtClean="0"/>
              <a:t>‹#›</a:t>
            </a:fld>
            <a:endParaRPr lang="en-GB"/>
          </a:p>
        </p:txBody>
      </p:sp>
    </p:spTree>
    <p:extLst>
      <p:ext uri="{BB962C8B-B14F-4D97-AF65-F5344CB8AC3E}">
        <p14:creationId xmlns:p14="http://schemas.microsoft.com/office/powerpoint/2010/main" val="42524114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survey.zohopublic.eu/zs/V2BBWx" TargetMode="External"/><Relationship Id="rId2" Type="http://schemas.openxmlformats.org/officeDocument/2006/relationships/image" Target="../media/image2.jp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classroomsecrets.co.uk/content-domain-filter/?fwp_contentdomain=5G6.3" TargetMode="External"/><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hyperlink" Target="https://classroomsecrets.co.uk/word-classes-year-5-suffixes-free-resource-pack/" TargetMode="External"/><Relationship Id="rId4" Type="http://schemas.openxmlformats.org/officeDocument/2006/relationships/hyperlink" Target="https://classroomsecrets.co.uk/search/?fwp_topic=gps-scheme-of-work"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Rectangle 5">
            <a:extLst>
              <a:ext uri="{FF2B5EF4-FFF2-40B4-BE49-F238E27FC236}">
                <a16:creationId xmlns:a16="http://schemas.microsoft.com/office/drawing/2014/main" id="{E217BAE8-149C-45AB-9D28-3D61A5358F9F}"/>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LIFE/work balance</a:t>
            </a:r>
            <a:endParaRPr lang="en-GB" sz="1600" b="1" dirty="0">
              <a:solidFill>
                <a:srgbClr val="E7E6E6">
                  <a:lumMod val="25000"/>
                </a:srgbClr>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r>
              <a:rPr lang="en-GB" sz="1600" b="1" dirty="0">
                <a:solidFill>
                  <a:prstClr val="black"/>
                </a:solidFill>
                <a:latin typeface="Century Gothic" panose="020B0502020202020204" pitchFamily="34" charset="0"/>
              </a:rPr>
              <a:t>We have started a #</a:t>
            </a:r>
            <a:r>
              <a:rPr lang="en-GB" sz="1600" b="1" dirty="0" err="1">
                <a:solidFill>
                  <a:prstClr val="black"/>
                </a:solidFill>
                <a:latin typeface="Century Gothic" panose="020B0502020202020204" pitchFamily="34" charset="0"/>
              </a:rPr>
              <a:t>LIFEworkbalance</a:t>
            </a:r>
            <a:r>
              <a:rPr lang="en-GB" sz="1600" b="1" dirty="0">
                <a:solidFill>
                  <a:prstClr val="black"/>
                </a:solidFill>
                <a:latin typeface="Century Gothic" panose="020B0502020202020204" pitchFamily="34" charset="0"/>
              </a:rPr>
              <a:t> campaign and we need your help to complete our LIFE/work balance survey.</a:t>
            </a:r>
          </a:p>
          <a:p>
            <a:pPr lvl="0">
              <a:defRPr/>
            </a:pPr>
            <a:endParaRPr lang="en-GB" sz="1600" b="1" dirty="0">
              <a:solidFill>
                <a:prstClr val="black"/>
              </a:solidFill>
              <a:latin typeface="Century Gothic" panose="020B0502020202020204" pitchFamily="34" charset="0"/>
            </a:endParaRPr>
          </a:p>
          <a:p>
            <a:pPr lvl="0">
              <a:defRPr/>
            </a:pPr>
            <a:br>
              <a:rPr lang="en-GB" sz="1600" b="1" dirty="0">
                <a:solidFill>
                  <a:prstClr val="black"/>
                </a:solidFill>
                <a:latin typeface="Century Gothic" panose="020B0502020202020204" pitchFamily="34" charset="0"/>
              </a:rPr>
            </a:br>
            <a:r>
              <a:rPr lang="en-GB" sz="1600" b="1" dirty="0">
                <a:solidFill>
                  <a:prstClr val="black"/>
                </a:solidFill>
                <a:latin typeface="Century Gothic" panose="020B0502020202020204" pitchFamily="34" charset="0"/>
              </a:rPr>
              <a:t>We hope to publish the results soon, so please give 15 minutes of your time to help us get a true picture of school life.</a:t>
            </a: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r>
              <a:rPr lang="en-GB" sz="1600" b="1" dirty="0">
                <a:solidFill>
                  <a:prstClr val="black"/>
                </a:solidFill>
                <a:latin typeface="Century Gothic" panose="020B0502020202020204" pitchFamily="34" charset="0"/>
              </a:rPr>
              <a:t>Want to be a part of this campaign? Take the </a:t>
            </a:r>
            <a:r>
              <a:rPr lang="en-GB" sz="1600" b="1" dirty="0">
                <a:solidFill>
                  <a:prstClr val="black"/>
                </a:solidFill>
                <a:latin typeface="Century Gothic" panose="020B0502020202020204" pitchFamily="34" charset="0"/>
                <a:hlinkClick r:id="rId3"/>
              </a:rPr>
              <a:t>survey</a:t>
            </a:r>
            <a:r>
              <a:rPr lang="en-GB" sz="1600" b="1" dirty="0">
                <a:solidFill>
                  <a:prstClr val="black"/>
                </a:solidFill>
                <a:latin typeface="Century Gothic" panose="020B0502020202020204" pitchFamily="34" charset="0"/>
              </a:rPr>
              <a:t> on our website and share it with your colleagues!</a:t>
            </a:r>
            <a:endParaRPr lang="en-GB" sz="1600" b="1" dirty="0">
              <a:solidFill>
                <a:schemeClr val="tx1"/>
              </a:solidFill>
              <a:latin typeface="Century Gothic" panose="020B0502020202020204" pitchFamily="34" charset="0"/>
            </a:endParaRPr>
          </a:p>
          <a:p>
            <a:pPr lvl="0" algn="ctr"/>
            <a:endParaRPr lang="en-GB" sz="1600" b="1" dirty="0">
              <a:solidFill>
                <a:schemeClr val="tx1"/>
              </a:solidFill>
              <a:latin typeface="Century Gothic" panose="020B0502020202020204" pitchFamily="34" charset="0"/>
            </a:endParaRPr>
          </a:p>
        </p:txBody>
      </p:sp>
      <p:grpSp>
        <p:nvGrpSpPr>
          <p:cNvPr id="10" name="Group 9">
            <a:extLst>
              <a:ext uri="{FF2B5EF4-FFF2-40B4-BE49-F238E27FC236}">
                <a16:creationId xmlns:a16="http://schemas.microsoft.com/office/drawing/2014/main" id="{93B28ACE-DC5B-4579-83A7-1D83F53C0210}"/>
              </a:ext>
            </a:extLst>
          </p:cNvPr>
          <p:cNvGrpSpPr/>
          <p:nvPr/>
        </p:nvGrpSpPr>
        <p:grpSpPr>
          <a:xfrm>
            <a:off x="59531" y="6454317"/>
            <a:ext cx="1238534" cy="403683"/>
            <a:chOff x="68077" y="6454317"/>
            <a:chExt cx="1238534" cy="403683"/>
          </a:xfrm>
        </p:grpSpPr>
        <p:sp>
          <p:nvSpPr>
            <p:cNvPr id="11" name="TextBox 8">
              <a:extLst>
                <a:ext uri="{FF2B5EF4-FFF2-40B4-BE49-F238E27FC236}">
                  <a16:creationId xmlns:a16="http://schemas.microsoft.com/office/drawing/2014/main" id="{AD22B413-37F3-459E-8A9A-B974D7F488C9}"/>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2" name="Picture 11" descr="A close up of a sign&#10;&#10;Description generated with high confidence">
              <a:extLst>
                <a:ext uri="{FF2B5EF4-FFF2-40B4-BE49-F238E27FC236}">
                  <a16:creationId xmlns:a16="http://schemas.microsoft.com/office/drawing/2014/main" id="{0DD74A7A-9BE2-44A6-AFED-9588B352B00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pic>
        <p:nvPicPr>
          <p:cNvPr id="13" name="Picture 12">
            <a:extLst>
              <a:ext uri="{FF2B5EF4-FFF2-40B4-BE49-F238E27FC236}">
                <a16:creationId xmlns:a16="http://schemas.microsoft.com/office/drawing/2014/main" id="{55D1A7D6-BD2F-4910-9018-15898022B011}"/>
              </a:ext>
            </a:extLst>
          </p:cNvPr>
          <p:cNvPicPr>
            <a:picLocks noChangeAspect="1"/>
          </p:cNvPicPr>
          <p:nvPr/>
        </p:nvPicPr>
        <p:blipFill rotWithShape="1">
          <a:blip r:embed="rId5">
            <a:extLst>
              <a:ext uri="{28A0092B-C50C-407E-A947-70E740481C1C}">
                <a14:useLocalDpi xmlns:a14="http://schemas.microsoft.com/office/drawing/2010/main" val="0"/>
              </a:ext>
            </a:extLst>
          </a:blip>
          <a:srcRect t="23884" b="33576"/>
          <a:stretch/>
        </p:blipFill>
        <p:spPr>
          <a:xfrm>
            <a:off x="793488" y="763479"/>
            <a:ext cx="7557025" cy="2272683"/>
          </a:xfrm>
          <a:prstGeom prst="rect">
            <a:avLst/>
          </a:prstGeom>
        </p:spPr>
      </p:pic>
    </p:spTree>
    <p:extLst>
      <p:ext uri="{BB962C8B-B14F-4D97-AF65-F5344CB8AC3E}">
        <p14:creationId xmlns:p14="http://schemas.microsoft.com/office/powerpoint/2010/main" val="1776053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2</a:t>
            </a:r>
          </a:p>
          <a:p>
            <a:pPr algn="ctr"/>
            <a:endParaRPr lang="en-GB" sz="2000" b="1" u="sng" dirty="0">
              <a:solidFill>
                <a:schemeClr val="bg2">
                  <a:lumMod val="50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Choose the most suitable adjective from the word bank so the sentence below makes sense.</a:t>
            </a:r>
          </a:p>
          <a:p>
            <a:endParaRPr lang="en-GB" sz="2000" b="1" dirty="0">
              <a:solidFill>
                <a:schemeClr val="tx1"/>
              </a:solidFill>
              <a:latin typeface="Century Gothic" panose="020B0502020202020204" pitchFamily="34" charset="0"/>
            </a:endParaRPr>
          </a:p>
          <a:p>
            <a:pPr>
              <a:lnSpc>
                <a:spcPct val="200000"/>
              </a:lnSpc>
            </a:pPr>
            <a:r>
              <a:rPr lang="en-GB" sz="2800" b="1" dirty="0">
                <a:solidFill>
                  <a:schemeClr val="tx1"/>
                </a:solidFill>
                <a:latin typeface="Century Gothic" panose="020B0502020202020204" pitchFamily="34" charset="0"/>
              </a:rPr>
              <a:t>“You need to wash your hands and eat your </a:t>
            </a:r>
            <a:r>
              <a:rPr lang="en-GB" sz="2800" b="1" u="sng" dirty="0">
                <a:solidFill>
                  <a:srgbClr val="FF0000"/>
                </a:solidFill>
                <a:latin typeface="Century Gothic" panose="020B0502020202020204" pitchFamily="34" charset="0"/>
              </a:rPr>
              <a:t>giant</a:t>
            </a:r>
            <a:r>
              <a:rPr lang="en-GB" sz="2800" b="1" dirty="0">
                <a:solidFill>
                  <a:schemeClr val="tx1"/>
                </a:solidFill>
                <a:latin typeface="Century Gothic" panose="020B0502020202020204" pitchFamily="34" charset="0"/>
              </a:rPr>
              <a:t> ice cream really quickly!” warned    Tarren’s mum.</a:t>
            </a:r>
          </a:p>
        </p:txBody>
      </p:sp>
      <p:grpSp>
        <p:nvGrpSpPr>
          <p:cNvPr id="9" name="Group 8">
            <a:extLst>
              <a:ext uri="{FF2B5EF4-FFF2-40B4-BE49-F238E27FC236}">
                <a16:creationId xmlns:a16="http://schemas.microsoft.com/office/drawing/2014/main" id="{8D37A7FF-D549-4CB7-BAE7-C87713376D6C}"/>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4586359-67CF-46BD-9F38-05802FEDEFC7}"/>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3EB4F174-929D-4080-AE0C-47E0708014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
        <p:nvSpPr>
          <p:cNvPr id="3" name="Rectangle: Rounded Corners 2">
            <a:extLst>
              <a:ext uri="{FF2B5EF4-FFF2-40B4-BE49-F238E27FC236}">
                <a16:creationId xmlns:a16="http://schemas.microsoft.com/office/drawing/2014/main" id="{A36AA19B-2F99-48BA-AB4D-8DD177533CBD}"/>
              </a:ext>
            </a:extLst>
          </p:cNvPr>
          <p:cNvSpPr/>
          <p:nvPr/>
        </p:nvSpPr>
        <p:spPr>
          <a:xfrm>
            <a:off x="475443" y="4712677"/>
            <a:ext cx="2563178" cy="675249"/>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latin typeface="Century Gothic" panose="020B0502020202020204" pitchFamily="34" charset="0"/>
              </a:rPr>
              <a:t>jealous</a:t>
            </a:r>
          </a:p>
        </p:txBody>
      </p:sp>
      <p:sp>
        <p:nvSpPr>
          <p:cNvPr id="13" name="Rectangle: Rounded Corners 12">
            <a:extLst>
              <a:ext uri="{FF2B5EF4-FFF2-40B4-BE49-F238E27FC236}">
                <a16:creationId xmlns:a16="http://schemas.microsoft.com/office/drawing/2014/main" id="{0C1D863F-0453-446D-A0E2-DB970CBD47CD}"/>
              </a:ext>
            </a:extLst>
          </p:cNvPr>
          <p:cNvSpPr/>
          <p:nvPr/>
        </p:nvSpPr>
        <p:spPr>
          <a:xfrm>
            <a:off x="3263870" y="4712676"/>
            <a:ext cx="2563178" cy="675249"/>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latin typeface="Century Gothic" panose="020B0502020202020204" pitchFamily="34" charset="0"/>
              </a:rPr>
              <a:t>ancient</a:t>
            </a:r>
          </a:p>
        </p:txBody>
      </p:sp>
      <p:sp>
        <p:nvSpPr>
          <p:cNvPr id="14" name="Rectangle: Rounded Corners 13">
            <a:extLst>
              <a:ext uri="{FF2B5EF4-FFF2-40B4-BE49-F238E27FC236}">
                <a16:creationId xmlns:a16="http://schemas.microsoft.com/office/drawing/2014/main" id="{F9ED70D4-23A4-4CCF-8E7E-ABF3A02046D4}"/>
              </a:ext>
            </a:extLst>
          </p:cNvPr>
          <p:cNvSpPr/>
          <p:nvPr/>
        </p:nvSpPr>
        <p:spPr>
          <a:xfrm>
            <a:off x="6097529" y="4712675"/>
            <a:ext cx="2563178" cy="675249"/>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FF0000"/>
                </a:solidFill>
                <a:latin typeface="Century Gothic" panose="020B0502020202020204" pitchFamily="34" charset="0"/>
              </a:rPr>
              <a:t>giant</a:t>
            </a:r>
            <a:endParaRPr lang="en-GB" sz="3200" b="1" dirty="0">
              <a:solidFill>
                <a:srgbClr val="FF0000"/>
              </a:solidFill>
              <a:latin typeface="Century Gothic" panose="020B0502020202020204" pitchFamily="34" charset="0"/>
            </a:endParaRPr>
          </a:p>
        </p:txBody>
      </p:sp>
    </p:spTree>
    <p:extLst>
      <p:ext uri="{BB962C8B-B14F-4D97-AF65-F5344CB8AC3E}">
        <p14:creationId xmlns:p14="http://schemas.microsoft.com/office/powerpoint/2010/main" val="29665141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3</a:t>
            </a:r>
          </a:p>
          <a:p>
            <a:pPr algn="ctr"/>
            <a:endParaRPr lang="en-GB" sz="2000" b="1" u="sng" dirty="0">
              <a:solidFill>
                <a:schemeClr val="bg2">
                  <a:lumMod val="50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Underline the adjectives and circle the verbs in the sentence below.</a:t>
            </a:r>
          </a:p>
          <a:p>
            <a:endParaRPr lang="en-GB" sz="2000" b="1" dirty="0">
              <a:solidFill>
                <a:schemeClr val="tx1"/>
              </a:solidFill>
              <a:latin typeface="Century Gothic" panose="020B0502020202020204" pitchFamily="34" charset="0"/>
            </a:endParaRPr>
          </a:p>
          <a:p>
            <a:pPr>
              <a:lnSpc>
                <a:spcPct val="300000"/>
              </a:lnSpc>
            </a:pPr>
            <a:r>
              <a:rPr lang="en-GB" sz="2800" b="1" dirty="0">
                <a:solidFill>
                  <a:schemeClr val="tx1"/>
                </a:solidFill>
                <a:latin typeface="Century Gothic" panose="020B0502020202020204" pitchFamily="34" charset="0"/>
              </a:rPr>
              <a:t>“I accidentally left my heavy satchel on the bus so now I don’t have my expensive laptop!” shrieked Matilda loudly. </a:t>
            </a:r>
          </a:p>
        </p:txBody>
      </p:sp>
      <p:grpSp>
        <p:nvGrpSpPr>
          <p:cNvPr id="9" name="Group 8">
            <a:extLst>
              <a:ext uri="{FF2B5EF4-FFF2-40B4-BE49-F238E27FC236}">
                <a16:creationId xmlns:a16="http://schemas.microsoft.com/office/drawing/2014/main" id="{8D37A7FF-D549-4CB7-BAE7-C87713376D6C}"/>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4586359-67CF-46BD-9F38-05802FEDEFC7}"/>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3EB4F174-929D-4080-AE0C-47E0708014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Tree>
    <p:extLst>
      <p:ext uri="{BB962C8B-B14F-4D97-AF65-F5344CB8AC3E}">
        <p14:creationId xmlns:p14="http://schemas.microsoft.com/office/powerpoint/2010/main" val="20772031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3</a:t>
            </a:r>
          </a:p>
          <a:p>
            <a:pPr algn="ctr"/>
            <a:endParaRPr lang="en-GB" sz="2000" b="1" u="sng" dirty="0">
              <a:solidFill>
                <a:schemeClr val="bg2">
                  <a:lumMod val="50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Underline the adjectives and circle the verbs in the sentence below.</a:t>
            </a:r>
          </a:p>
          <a:p>
            <a:endParaRPr lang="en-GB" sz="2000" b="1" dirty="0">
              <a:solidFill>
                <a:schemeClr val="tx1"/>
              </a:solidFill>
              <a:latin typeface="Century Gothic" panose="020B0502020202020204" pitchFamily="34" charset="0"/>
            </a:endParaRPr>
          </a:p>
          <a:p>
            <a:pPr>
              <a:lnSpc>
                <a:spcPct val="300000"/>
              </a:lnSpc>
            </a:pPr>
            <a:r>
              <a:rPr lang="en-GB" sz="2800" b="1" dirty="0">
                <a:solidFill>
                  <a:schemeClr val="tx1"/>
                </a:solidFill>
                <a:latin typeface="Century Gothic" panose="020B0502020202020204" pitchFamily="34" charset="0"/>
              </a:rPr>
              <a:t>“I accidentally </a:t>
            </a:r>
            <a:r>
              <a:rPr lang="en-GB" sz="2800" b="1" dirty="0">
                <a:solidFill>
                  <a:srgbClr val="FF0000"/>
                </a:solidFill>
                <a:latin typeface="Century Gothic" panose="020B0502020202020204" pitchFamily="34" charset="0"/>
              </a:rPr>
              <a:t>left</a:t>
            </a:r>
            <a:r>
              <a:rPr lang="en-GB" sz="2800" b="1" dirty="0">
                <a:solidFill>
                  <a:schemeClr val="tx1"/>
                </a:solidFill>
                <a:latin typeface="Century Gothic" panose="020B0502020202020204" pitchFamily="34" charset="0"/>
              </a:rPr>
              <a:t> my </a:t>
            </a:r>
            <a:r>
              <a:rPr lang="en-GB" sz="2800" b="1" u="sng" dirty="0">
                <a:solidFill>
                  <a:srgbClr val="FF0000"/>
                </a:solidFill>
                <a:latin typeface="Century Gothic" panose="020B0502020202020204" pitchFamily="34" charset="0"/>
              </a:rPr>
              <a:t>heavy</a:t>
            </a:r>
            <a:r>
              <a:rPr lang="en-GB" sz="2800" b="1" dirty="0">
                <a:solidFill>
                  <a:schemeClr val="tx1"/>
                </a:solidFill>
                <a:latin typeface="Century Gothic" panose="020B0502020202020204" pitchFamily="34" charset="0"/>
              </a:rPr>
              <a:t> satchel on the bus so now I </a:t>
            </a:r>
            <a:r>
              <a:rPr lang="en-GB" sz="2800" b="1" dirty="0">
                <a:solidFill>
                  <a:srgbClr val="FF0000"/>
                </a:solidFill>
                <a:latin typeface="Century Gothic" panose="020B0502020202020204" pitchFamily="34" charset="0"/>
              </a:rPr>
              <a:t>don’t</a:t>
            </a:r>
            <a:r>
              <a:rPr lang="en-GB" sz="2800" b="1" dirty="0">
                <a:solidFill>
                  <a:schemeClr val="tx1"/>
                </a:solidFill>
                <a:latin typeface="Century Gothic" panose="020B0502020202020204" pitchFamily="34" charset="0"/>
              </a:rPr>
              <a:t> </a:t>
            </a:r>
            <a:r>
              <a:rPr lang="en-GB" sz="2800" b="1" dirty="0">
                <a:solidFill>
                  <a:srgbClr val="FF0000"/>
                </a:solidFill>
                <a:latin typeface="Century Gothic" panose="020B0502020202020204" pitchFamily="34" charset="0"/>
              </a:rPr>
              <a:t>have</a:t>
            </a:r>
            <a:r>
              <a:rPr lang="en-GB" sz="2800" b="1" dirty="0">
                <a:solidFill>
                  <a:schemeClr val="tx1"/>
                </a:solidFill>
                <a:latin typeface="Century Gothic" panose="020B0502020202020204" pitchFamily="34" charset="0"/>
              </a:rPr>
              <a:t> my </a:t>
            </a:r>
            <a:r>
              <a:rPr lang="en-GB" sz="2800" b="1" u="sng" dirty="0">
                <a:solidFill>
                  <a:srgbClr val="FF0000"/>
                </a:solidFill>
                <a:latin typeface="Century Gothic" panose="020B0502020202020204" pitchFamily="34" charset="0"/>
              </a:rPr>
              <a:t>expensive</a:t>
            </a:r>
            <a:r>
              <a:rPr lang="en-GB" sz="2800" b="1" dirty="0">
                <a:solidFill>
                  <a:schemeClr val="tx1"/>
                </a:solidFill>
                <a:latin typeface="Century Gothic" panose="020B0502020202020204" pitchFamily="34" charset="0"/>
              </a:rPr>
              <a:t> laptop!” </a:t>
            </a:r>
            <a:r>
              <a:rPr lang="en-GB" sz="2800" b="1" dirty="0">
                <a:solidFill>
                  <a:srgbClr val="FF0000"/>
                </a:solidFill>
                <a:latin typeface="Century Gothic" panose="020B0502020202020204" pitchFamily="34" charset="0"/>
              </a:rPr>
              <a:t>shrieked</a:t>
            </a:r>
            <a:r>
              <a:rPr lang="en-GB" sz="2800" b="1" dirty="0">
                <a:solidFill>
                  <a:schemeClr val="tx1"/>
                </a:solidFill>
                <a:latin typeface="Century Gothic" panose="020B0502020202020204" pitchFamily="34" charset="0"/>
              </a:rPr>
              <a:t> Matilda loudly. </a:t>
            </a:r>
          </a:p>
        </p:txBody>
      </p:sp>
      <p:grpSp>
        <p:nvGrpSpPr>
          <p:cNvPr id="9" name="Group 8">
            <a:extLst>
              <a:ext uri="{FF2B5EF4-FFF2-40B4-BE49-F238E27FC236}">
                <a16:creationId xmlns:a16="http://schemas.microsoft.com/office/drawing/2014/main" id="{8D37A7FF-D549-4CB7-BAE7-C87713376D6C}"/>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4586359-67CF-46BD-9F38-05802FEDEFC7}"/>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3EB4F174-929D-4080-AE0C-47E0708014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
        <p:nvSpPr>
          <p:cNvPr id="2" name="Oval 1">
            <a:extLst>
              <a:ext uri="{FF2B5EF4-FFF2-40B4-BE49-F238E27FC236}">
                <a16:creationId xmlns:a16="http://schemas.microsoft.com/office/drawing/2014/main" id="{AF4C4404-EA8D-4106-A1FA-F442D5307C4A}"/>
              </a:ext>
            </a:extLst>
          </p:cNvPr>
          <p:cNvSpPr/>
          <p:nvPr/>
        </p:nvSpPr>
        <p:spPr>
          <a:xfrm>
            <a:off x="2897945" y="1969477"/>
            <a:ext cx="745587" cy="67524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a:extLst>
              <a:ext uri="{FF2B5EF4-FFF2-40B4-BE49-F238E27FC236}">
                <a16:creationId xmlns:a16="http://schemas.microsoft.com/office/drawing/2014/main" id="{A79134BC-EDCA-4153-829E-0269F5D7918F}"/>
              </a:ext>
            </a:extLst>
          </p:cNvPr>
          <p:cNvSpPr/>
          <p:nvPr/>
        </p:nvSpPr>
        <p:spPr>
          <a:xfrm>
            <a:off x="1854591" y="3272873"/>
            <a:ext cx="944880" cy="67524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7BECA2A-CF7E-4B85-93F6-58C2362FE596}"/>
              </a:ext>
            </a:extLst>
          </p:cNvPr>
          <p:cNvSpPr/>
          <p:nvPr/>
        </p:nvSpPr>
        <p:spPr>
          <a:xfrm>
            <a:off x="2799471" y="3272873"/>
            <a:ext cx="944880" cy="67524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D6C34225-987B-4132-A2B0-5CF67F641B90}"/>
              </a:ext>
            </a:extLst>
          </p:cNvPr>
          <p:cNvSpPr/>
          <p:nvPr/>
        </p:nvSpPr>
        <p:spPr>
          <a:xfrm>
            <a:off x="353185" y="4578824"/>
            <a:ext cx="1501406" cy="67524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286337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4</a:t>
            </a:r>
          </a:p>
          <a:p>
            <a:pPr algn="ctr"/>
            <a:endParaRPr lang="en-GB" sz="2000" b="1" u="sng" dirty="0">
              <a:solidFill>
                <a:schemeClr val="bg2">
                  <a:lumMod val="50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Match the underlined words to the correct part of speech.</a:t>
            </a:r>
          </a:p>
          <a:p>
            <a:endParaRPr lang="en-GB" sz="2000" b="1" dirty="0">
              <a:solidFill>
                <a:schemeClr val="tx1"/>
              </a:solidFill>
              <a:latin typeface="Century Gothic" panose="020B0502020202020204" pitchFamily="34" charset="0"/>
            </a:endParaRPr>
          </a:p>
          <a:p>
            <a:pPr>
              <a:lnSpc>
                <a:spcPct val="300000"/>
              </a:lnSpc>
            </a:pPr>
            <a:endParaRPr lang="en-GB" sz="2800" b="1" dirty="0">
              <a:solidFill>
                <a:schemeClr val="tx1"/>
              </a:solidFill>
              <a:latin typeface="Century Gothic" panose="020B0502020202020204" pitchFamily="34" charset="0"/>
            </a:endParaRPr>
          </a:p>
        </p:txBody>
      </p:sp>
      <p:grpSp>
        <p:nvGrpSpPr>
          <p:cNvPr id="9" name="Group 8">
            <a:extLst>
              <a:ext uri="{FF2B5EF4-FFF2-40B4-BE49-F238E27FC236}">
                <a16:creationId xmlns:a16="http://schemas.microsoft.com/office/drawing/2014/main" id="{8D37A7FF-D549-4CB7-BAE7-C87713376D6C}"/>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4586359-67CF-46BD-9F38-05802FEDEFC7}"/>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3EB4F174-929D-4080-AE0C-47E0708014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
        <p:nvSpPr>
          <p:cNvPr id="13" name="Rectangle: Rounded Corners 12">
            <a:extLst>
              <a:ext uri="{FF2B5EF4-FFF2-40B4-BE49-F238E27FC236}">
                <a16:creationId xmlns:a16="http://schemas.microsoft.com/office/drawing/2014/main" id="{7FFD4241-6257-41A5-BA62-5B561E754E92}"/>
              </a:ext>
            </a:extLst>
          </p:cNvPr>
          <p:cNvSpPr/>
          <p:nvPr/>
        </p:nvSpPr>
        <p:spPr>
          <a:xfrm>
            <a:off x="475443" y="4712677"/>
            <a:ext cx="2563178" cy="675249"/>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latin typeface="Century Gothic" panose="020B0502020202020204" pitchFamily="34" charset="0"/>
              </a:rPr>
              <a:t>verb</a:t>
            </a:r>
          </a:p>
        </p:txBody>
      </p:sp>
      <p:sp>
        <p:nvSpPr>
          <p:cNvPr id="14" name="Rectangle: Rounded Corners 13">
            <a:extLst>
              <a:ext uri="{FF2B5EF4-FFF2-40B4-BE49-F238E27FC236}">
                <a16:creationId xmlns:a16="http://schemas.microsoft.com/office/drawing/2014/main" id="{4200C595-4FDA-425A-A85D-5AADB442ABB4}"/>
              </a:ext>
            </a:extLst>
          </p:cNvPr>
          <p:cNvSpPr/>
          <p:nvPr/>
        </p:nvSpPr>
        <p:spPr>
          <a:xfrm>
            <a:off x="3263870" y="4712676"/>
            <a:ext cx="2563178" cy="675249"/>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latin typeface="Century Gothic" panose="020B0502020202020204" pitchFamily="34" charset="0"/>
              </a:rPr>
              <a:t>adjective</a:t>
            </a:r>
          </a:p>
        </p:txBody>
      </p:sp>
      <p:sp>
        <p:nvSpPr>
          <p:cNvPr id="15" name="Rectangle: Rounded Corners 14">
            <a:extLst>
              <a:ext uri="{FF2B5EF4-FFF2-40B4-BE49-F238E27FC236}">
                <a16:creationId xmlns:a16="http://schemas.microsoft.com/office/drawing/2014/main" id="{A3EFB6C7-528E-4935-9CA3-8A49E562F19A}"/>
              </a:ext>
            </a:extLst>
          </p:cNvPr>
          <p:cNvSpPr/>
          <p:nvPr/>
        </p:nvSpPr>
        <p:spPr>
          <a:xfrm>
            <a:off x="6097529" y="4712675"/>
            <a:ext cx="2563178" cy="675249"/>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latin typeface="Century Gothic" panose="020B0502020202020204" pitchFamily="34" charset="0"/>
              </a:rPr>
              <a:t>noun</a:t>
            </a:r>
            <a:endParaRPr lang="en-GB" sz="3200" b="1" dirty="0">
              <a:solidFill>
                <a:schemeClr val="tx1"/>
              </a:solidFill>
              <a:latin typeface="Century Gothic" panose="020B0502020202020204" pitchFamily="34" charset="0"/>
            </a:endParaRPr>
          </a:p>
        </p:txBody>
      </p:sp>
      <p:sp>
        <p:nvSpPr>
          <p:cNvPr id="4" name="Flowchart: Alternate Process 3">
            <a:extLst>
              <a:ext uri="{FF2B5EF4-FFF2-40B4-BE49-F238E27FC236}">
                <a16:creationId xmlns:a16="http://schemas.microsoft.com/office/drawing/2014/main" id="{456E0B66-A11E-4563-B06B-E1620F243268}"/>
              </a:ext>
            </a:extLst>
          </p:cNvPr>
          <p:cNvSpPr/>
          <p:nvPr/>
        </p:nvSpPr>
        <p:spPr>
          <a:xfrm>
            <a:off x="464232" y="1392702"/>
            <a:ext cx="3953022" cy="2771335"/>
          </a:xfrm>
          <a:prstGeom prst="flowChartAlternateProcess">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3800"/>
              </a:lnSpc>
            </a:pPr>
            <a:r>
              <a:rPr lang="en-GB" sz="2200" b="1" dirty="0">
                <a:solidFill>
                  <a:schemeClr val="tx1"/>
                </a:solidFill>
                <a:latin typeface="Century Gothic" panose="020B0502020202020204" pitchFamily="34" charset="0"/>
              </a:rPr>
              <a:t>“Our </a:t>
            </a:r>
            <a:r>
              <a:rPr lang="en-GB" sz="2200" b="1" u="sng" dirty="0">
                <a:solidFill>
                  <a:schemeClr val="tx1"/>
                </a:solidFill>
                <a:latin typeface="Century Gothic" panose="020B0502020202020204" pitchFamily="34" charset="0"/>
              </a:rPr>
              <a:t>team</a:t>
            </a:r>
            <a:r>
              <a:rPr lang="en-GB" sz="2200" b="1" dirty="0">
                <a:solidFill>
                  <a:schemeClr val="tx1"/>
                </a:solidFill>
                <a:latin typeface="Century Gothic" panose="020B0502020202020204" pitchFamily="34" charset="0"/>
              </a:rPr>
              <a:t> played really well on the pitch today but unfortunately we still lost the game,” remarked the young captain. </a:t>
            </a:r>
          </a:p>
        </p:txBody>
      </p:sp>
      <p:sp>
        <p:nvSpPr>
          <p:cNvPr id="16" name="Flowchart: Alternate Process 15">
            <a:extLst>
              <a:ext uri="{FF2B5EF4-FFF2-40B4-BE49-F238E27FC236}">
                <a16:creationId xmlns:a16="http://schemas.microsoft.com/office/drawing/2014/main" id="{9FCC88A7-0EB3-4536-8428-1B2CCCBCC48D}"/>
              </a:ext>
            </a:extLst>
          </p:cNvPr>
          <p:cNvSpPr/>
          <p:nvPr/>
        </p:nvSpPr>
        <p:spPr>
          <a:xfrm>
            <a:off x="4666464" y="1392701"/>
            <a:ext cx="3953022" cy="2771335"/>
          </a:xfrm>
          <a:prstGeom prst="flowChartAlternateProcess">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3800"/>
              </a:lnSpc>
            </a:pPr>
            <a:r>
              <a:rPr lang="en-GB" sz="2200" b="1" dirty="0">
                <a:solidFill>
                  <a:schemeClr val="tx1"/>
                </a:solidFill>
                <a:latin typeface="Century Gothic" panose="020B0502020202020204" pitchFamily="34" charset="0"/>
              </a:rPr>
              <a:t>“A girl </a:t>
            </a:r>
            <a:r>
              <a:rPr lang="en-GB" sz="2200" b="1" u="sng" dirty="0">
                <a:solidFill>
                  <a:schemeClr val="tx1"/>
                </a:solidFill>
                <a:latin typeface="Century Gothic" panose="020B0502020202020204" pitchFamily="34" charset="0"/>
              </a:rPr>
              <a:t>threw</a:t>
            </a:r>
            <a:r>
              <a:rPr lang="en-GB" sz="2200" b="1" dirty="0">
                <a:solidFill>
                  <a:schemeClr val="tx1"/>
                </a:solidFill>
                <a:latin typeface="Century Gothic" panose="020B0502020202020204" pitchFamily="34" charset="0"/>
              </a:rPr>
              <a:t> some breadcrumbs into the pond today and the ducks moved at once,” recalled Melissa.</a:t>
            </a:r>
          </a:p>
        </p:txBody>
      </p:sp>
    </p:spTree>
    <p:extLst>
      <p:ext uri="{BB962C8B-B14F-4D97-AF65-F5344CB8AC3E}">
        <p14:creationId xmlns:p14="http://schemas.microsoft.com/office/powerpoint/2010/main" val="28890835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4</a:t>
            </a:r>
          </a:p>
          <a:p>
            <a:pPr algn="ctr"/>
            <a:endParaRPr lang="en-GB" sz="2000" b="1" u="sng" dirty="0">
              <a:solidFill>
                <a:schemeClr val="bg2">
                  <a:lumMod val="50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Match the underlined words to the correct part of speech.</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r>
              <a:rPr lang="en-GB" sz="2000" b="1" i="1" dirty="0">
                <a:solidFill>
                  <a:srgbClr val="FF0000"/>
                </a:solidFill>
                <a:latin typeface="Century Gothic" panose="020B0502020202020204" pitchFamily="34" charset="0"/>
              </a:rPr>
              <a:t>team</a:t>
            </a:r>
            <a:r>
              <a:rPr lang="en-GB" sz="2000" b="1" dirty="0">
                <a:solidFill>
                  <a:srgbClr val="FF0000"/>
                </a:solidFill>
                <a:latin typeface="Century Gothic" panose="020B0502020202020204" pitchFamily="34" charset="0"/>
              </a:rPr>
              <a:t> = noun and </a:t>
            </a:r>
            <a:r>
              <a:rPr lang="en-GB" sz="2000" b="1" i="1" dirty="0">
                <a:solidFill>
                  <a:srgbClr val="FF0000"/>
                </a:solidFill>
                <a:latin typeface="Century Gothic" panose="020B0502020202020204" pitchFamily="34" charset="0"/>
              </a:rPr>
              <a:t>threw</a:t>
            </a:r>
            <a:r>
              <a:rPr lang="en-GB" sz="2000" b="1" dirty="0">
                <a:solidFill>
                  <a:srgbClr val="FF0000"/>
                </a:solidFill>
                <a:latin typeface="Century Gothic" panose="020B0502020202020204" pitchFamily="34" charset="0"/>
              </a:rPr>
              <a:t> = verb (past tense)</a:t>
            </a:r>
          </a:p>
          <a:p>
            <a:endParaRPr lang="en-GB" sz="2000" b="1" dirty="0">
              <a:solidFill>
                <a:schemeClr val="tx1"/>
              </a:solidFill>
              <a:latin typeface="Century Gothic" panose="020B0502020202020204" pitchFamily="34" charset="0"/>
            </a:endParaRPr>
          </a:p>
          <a:p>
            <a:pPr>
              <a:lnSpc>
                <a:spcPct val="300000"/>
              </a:lnSpc>
            </a:pPr>
            <a:endParaRPr lang="en-GB" sz="2800" b="1" dirty="0">
              <a:solidFill>
                <a:schemeClr val="tx1"/>
              </a:solidFill>
              <a:latin typeface="Century Gothic" panose="020B0502020202020204" pitchFamily="34" charset="0"/>
            </a:endParaRPr>
          </a:p>
        </p:txBody>
      </p:sp>
      <p:grpSp>
        <p:nvGrpSpPr>
          <p:cNvPr id="9" name="Group 8">
            <a:extLst>
              <a:ext uri="{FF2B5EF4-FFF2-40B4-BE49-F238E27FC236}">
                <a16:creationId xmlns:a16="http://schemas.microsoft.com/office/drawing/2014/main" id="{8D37A7FF-D549-4CB7-BAE7-C87713376D6C}"/>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4586359-67CF-46BD-9F38-05802FEDEFC7}"/>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3EB4F174-929D-4080-AE0C-47E0708014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
        <p:nvSpPr>
          <p:cNvPr id="13" name="Rectangle: Rounded Corners 12">
            <a:extLst>
              <a:ext uri="{FF2B5EF4-FFF2-40B4-BE49-F238E27FC236}">
                <a16:creationId xmlns:a16="http://schemas.microsoft.com/office/drawing/2014/main" id="{7FFD4241-6257-41A5-BA62-5B561E754E92}"/>
              </a:ext>
            </a:extLst>
          </p:cNvPr>
          <p:cNvSpPr/>
          <p:nvPr/>
        </p:nvSpPr>
        <p:spPr>
          <a:xfrm>
            <a:off x="475443" y="4712677"/>
            <a:ext cx="2563178" cy="675249"/>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FF0000"/>
                </a:solidFill>
                <a:latin typeface="Century Gothic" panose="020B0502020202020204" pitchFamily="34" charset="0"/>
              </a:rPr>
              <a:t>verb</a:t>
            </a:r>
          </a:p>
        </p:txBody>
      </p:sp>
      <p:sp>
        <p:nvSpPr>
          <p:cNvPr id="14" name="Rectangle: Rounded Corners 13">
            <a:extLst>
              <a:ext uri="{FF2B5EF4-FFF2-40B4-BE49-F238E27FC236}">
                <a16:creationId xmlns:a16="http://schemas.microsoft.com/office/drawing/2014/main" id="{4200C595-4FDA-425A-A85D-5AADB442ABB4}"/>
              </a:ext>
            </a:extLst>
          </p:cNvPr>
          <p:cNvSpPr/>
          <p:nvPr/>
        </p:nvSpPr>
        <p:spPr>
          <a:xfrm>
            <a:off x="3263870" y="4712676"/>
            <a:ext cx="2563178" cy="675249"/>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latin typeface="Century Gothic" panose="020B0502020202020204" pitchFamily="34" charset="0"/>
              </a:rPr>
              <a:t>adjective</a:t>
            </a:r>
          </a:p>
        </p:txBody>
      </p:sp>
      <p:sp>
        <p:nvSpPr>
          <p:cNvPr id="15" name="Rectangle: Rounded Corners 14">
            <a:extLst>
              <a:ext uri="{FF2B5EF4-FFF2-40B4-BE49-F238E27FC236}">
                <a16:creationId xmlns:a16="http://schemas.microsoft.com/office/drawing/2014/main" id="{A3EFB6C7-528E-4935-9CA3-8A49E562F19A}"/>
              </a:ext>
            </a:extLst>
          </p:cNvPr>
          <p:cNvSpPr/>
          <p:nvPr/>
        </p:nvSpPr>
        <p:spPr>
          <a:xfrm>
            <a:off x="6097529" y="4712675"/>
            <a:ext cx="2563178" cy="675249"/>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FF0000"/>
                </a:solidFill>
                <a:latin typeface="Century Gothic" panose="020B0502020202020204" pitchFamily="34" charset="0"/>
              </a:rPr>
              <a:t>noun</a:t>
            </a:r>
            <a:endParaRPr lang="en-GB" sz="3200" b="1" dirty="0">
              <a:solidFill>
                <a:srgbClr val="FF0000"/>
              </a:solidFill>
              <a:latin typeface="Century Gothic" panose="020B0502020202020204" pitchFamily="34" charset="0"/>
            </a:endParaRPr>
          </a:p>
        </p:txBody>
      </p:sp>
      <p:sp>
        <p:nvSpPr>
          <p:cNvPr id="4" name="Flowchart: Alternate Process 3">
            <a:extLst>
              <a:ext uri="{FF2B5EF4-FFF2-40B4-BE49-F238E27FC236}">
                <a16:creationId xmlns:a16="http://schemas.microsoft.com/office/drawing/2014/main" id="{456E0B66-A11E-4563-B06B-E1620F243268}"/>
              </a:ext>
            </a:extLst>
          </p:cNvPr>
          <p:cNvSpPr/>
          <p:nvPr/>
        </p:nvSpPr>
        <p:spPr>
          <a:xfrm>
            <a:off x="464232" y="1392702"/>
            <a:ext cx="3953022" cy="2771335"/>
          </a:xfrm>
          <a:prstGeom prst="flowChartAlternateProcess">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3800"/>
              </a:lnSpc>
            </a:pPr>
            <a:r>
              <a:rPr lang="en-GB" sz="2200" b="1" dirty="0">
                <a:solidFill>
                  <a:schemeClr val="tx1"/>
                </a:solidFill>
                <a:latin typeface="Century Gothic" panose="020B0502020202020204" pitchFamily="34" charset="0"/>
              </a:rPr>
              <a:t>“Our </a:t>
            </a:r>
            <a:r>
              <a:rPr lang="en-GB" sz="2200" b="1" u="sng" dirty="0">
                <a:solidFill>
                  <a:schemeClr val="tx1"/>
                </a:solidFill>
                <a:latin typeface="Century Gothic" panose="020B0502020202020204" pitchFamily="34" charset="0"/>
              </a:rPr>
              <a:t>team</a:t>
            </a:r>
            <a:r>
              <a:rPr lang="en-GB" sz="2200" b="1" dirty="0">
                <a:solidFill>
                  <a:schemeClr val="tx1"/>
                </a:solidFill>
                <a:latin typeface="Century Gothic" panose="020B0502020202020204" pitchFamily="34" charset="0"/>
              </a:rPr>
              <a:t> played really well on the pitch today but unfortunately we still lost the game,” remarked the young captain. </a:t>
            </a:r>
          </a:p>
        </p:txBody>
      </p:sp>
      <p:sp>
        <p:nvSpPr>
          <p:cNvPr id="16" name="Flowchart: Alternate Process 15">
            <a:extLst>
              <a:ext uri="{FF2B5EF4-FFF2-40B4-BE49-F238E27FC236}">
                <a16:creationId xmlns:a16="http://schemas.microsoft.com/office/drawing/2014/main" id="{9FCC88A7-0EB3-4536-8428-1B2CCCBCC48D}"/>
              </a:ext>
            </a:extLst>
          </p:cNvPr>
          <p:cNvSpPr/>
          <p:nvPr/>
        </p:nvSpPr>
        <p:spPr>
          <a:xfrm>
            <a:off x="4666464" y="1392701"/>
            <a:ext cx="3953022" cy="2771335"/>
          </a:xfrm>
          <a:prstGeom prst="flowChartAlternateProcess">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3800"/>
              </a:lnSpc>
            </a:pPr>
            <a:r>
              <a:rPr lang="en-GB" sz="2200" b="1" dirty="0">
                <a:solidFill>
                  <a:schemeClr val="tx1"/>
                </a:solidFill>
                <a:latin typeface="Century Gothic" panose="020B0502020202020204" pitchFamily="34" charset="0"/>
              </a:rPr>
              <a:t>“A girl </a:t>
            </a:r>
            <a:r>
              <a:rPr lang="en-GB" sz="2200" b="1" u="sng" dirty="0">
                <a:solidFill>
                  <a:schemeClr val="tx1"/>
                </a:solidFill>
                <a:latin typeface="Century Gothic" panose="020B0502020202020204" pitchFamily="34" charset="0"/>
              </a:rPr>
              <a:t>threw</a:t>
            </a:r>
            <a:r>
              <a:rPr lang="en-GB" sz="2200" b="1" dirty="0">
                <a:solidFill>
                  <a:schemeClr val="tx1"/>
                </a:solidFill>
                <a:latin typeface="Century Gothic" panose="020B0502020202020204" pitchFamily="34" charset="0"/>
              </a:rPr>
              <a:t> some breadcrumbs into the pond today and the ducks moved at once,” recalled Melissa.</a:t>
            </a:r>
          </a:p>
        </p:txBody>
      </p:sp>
    </p:spTree>
    <p:extLst>
      <p:ext uri="{BB962C8B-B14F-4D97-AF65-F5344CB8AC3E}">
        <p14:creationId xmlns:p14="http://schemas.microsoft.com/office/powerpoint/2010/main" val="25132552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Application 1</a:t>
            </a:r>
          </a:p>
          <a:p>
            <a:pPr algn="ctr"/>
            <a:endParaRPr lang="en-GB" sz="2000" b="1" u="sng" dirty="0">
              <a:solidFill>
                <a:schemeClr val="bg2">
                  <a:lumMod val="50000"/>
                </a:schemeClr>
              </a:solidFill>
              <a:latin typeface="Century Gothic" panose="020B0502020202020204" pitchFamily="34" charset="0"/>
            </a:endParaRPr>
          </a:p>
          <a:p>
            <a:pPr lvl="0"/>
            <a:r>
              <a:rPr lang="en-GB" sz="2000" b="1" dirty="0">
                <a:solidFill>
                  <a:schemeClr val="tx1"/>
                </a:solidFill>
                <a:latin typeface="Century Gothic" panose="020B0502020202020204" pitchFamily="34" charset="0"/>
              </a:rPr>
              <a:t>Using some of the words below, create one compound sentence which uses the word </a:t>
            </a:r>
            <a:r>
              <a:rPr lang="en-GB" sz="2000" b="1" i="1" dirty="0">
                <a:solidFill>
                  <a:schemeClr val="tx1"/>
                </a:solidFill>
                <a:latin typeface="Century Gothic" panose="020B0502020202020204" pitchFamily="34" charset="0"/>
              </a:rPr>
              <a:t>object</a:t>
            </a:r>
            <a:r>
              <a:rPr lang="en-GB" sz="2000" b="1" dirty="0">
                <a:solidFill>
                  <a:schemeClr val="tx1"/>
                </a:solidFill>
                <a:latin typeface="Century Gothic" panose="020B0502020202020204" pitchFamily="34" charset="0"/>
              </a:rPr>
              <a:t> as a </a:t>
            </a:r>
            <a:r>
              <a:rPr lang="en-GB" sz="2000" b="1" i="1" dirty="0">
                <a:solidFill>
                  <a:schemeClr val="tx1"/>
                </a:solidFill>
                <a:latin typeface="Century Gothic" panose="020B0502020202020204" pitchFamily="34" charset="0"/>
              </a:rPr>
              <a:t>noun</a:t>
            </a:r>
            <a:r>
              <a:rPr lang="en-GB" sz="2000" b="1" dirty="0">
                <a:solidFill>
                  <a:schemeClr val="tx1"/>
                </a:solidFill>
                <a:latin typeface="Century Gothic" panose="020B0502020202020204" pitchFamily="34" charset="0"/>
              </a:rPr>
              <a:t>. Then, make another compound sentence which uses the word </a:t>
            </a:r>
            <a:r>
              <a:rPr lang="en-GB" sz="2000" b="1" i="1" dirty="0">
                <a:solidFill>
                  <a:schemeClr val="tx1"/>
                </a:solidFill>
                <a:latin typeface="Century Gothic" panose="020B0502020202020204" pitchFamily="34" charset="0"/>
              </a:rPr>
              <a:t>object</a:t>
            </a:r>
            <a:r>
              <a:rPr lang="en-GB" sz="2000" b="1" dirty="0">
                <a:solidFill>
                  <a:schemeClr val="tx1"/>
                </a:solidFill>
                <a:latin typeface="Century Gothic" panose="020B0502020202020204" pitchFamily="34" charset="0"/>
              </a:rPr>
              <a:t> as a </a:t>
            </a:r>
            <a:r>
              <a:rPr lang="en-GB" sz="2000" b="1" i="1" dirty="0">
                <a:solidFill>
                  <a:schemeClr val="tx1"/>
                </a:solidFill>
                <a:latin typeface="Century Gothic" panose="020B0502020202020204" pitchFamily="34" charset="0"/>
              </a:rPr>
              <a:t>verb</a:t>
            </a:r>
            <a:r>
              <a:rPr lang="en-GB" sz="2000" b="1" dirty="0">
                <a:solidFill>
                  <a:schemeClr val="tx1"/>
                </a:solidFill>
                <a:latin typeface="Century Gothic" panose="020B0502020202020204" pitchFamily="34" charset="0"/>
              </a:rPr>
              <a:t>.</a:t>
            </a:r>
          </a:p>
        </p:txBody>
      </p:sp>
      <p:grpSp>
        <p:nvGrpSpPr>
          <p:cNvPr id="9" name="Group 8">
            <a:extLst>
              <a:ext uri="{FF2B5EF4-FFF2-40B4-BE49-F238E27FC236}">
                <a16:creationId xmlns:a16="http://schemas.microsoft.com/office/drawing/2014/main" id="{144D2ECC-E0DF-46FC-A608-1741C5018732}"/>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620EC66-E214-4234-96C9-691339C41891}"/>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03D0A57B-2B65-45FA-8DBD-9EAE458E57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
        <p:nvSpPr>
          <p:cNvPr id="4" name="Flowchart: Alternate Process 3">
            <a:extLst>
              <a:ext uri="{FF2B5EF4-FFF2-40B4-BE49-F238E27FC236}">
                <a16:creationId xmlns:a16="http://schemas.microsoft.com/office/drawing/2014/main" id="{60EDDB6B-A13C-41E7-ABE6-FF075ABBADF3}"/>
              </a:ext>
            </a:extLst>
          </p:cNvPr>
          <p:cNvSpPr/>
          <p:nvPr/>
        </p:nvSpPr>
        <p:spPr>
          <a:xfrm>
            <a:off x="1341373" y="1982193"/>
            <a:ext cx="2554274" cy="468000"/>
          </a:xfrm>
          <a:prstGeom prst="flowChartAlternateProcess">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latin typeface="Century Gothic" panose="020B0502020202020204" pitchFamily="34" charset="0"/>
              </a:rPr>
              <a:t>hidden</a:t>
            </a:r>
            <a:endParaRPr lang="en-GB" sz="2400" b="1" dirty="0">
              <a:solidFill>
                <a:schemeClr val="tx1"/>
              </a:solidFill>
              <a:latin typeface="Century Gothic" panose="020B0502020202020204" pitchFamily="34" charset="0"/>
            </a:endParaRPr>
          </a:p>
        </p:txBody>
      </p:sp>
      <p:sp>
        <p:nvSpPr>
          <p:cNvPr id="17" name="Flowchart: Alternate Process 16">
            <a:extLst>
              <a:ext uri="{FF2B5EF4-FFF2-40B4-BE49-F238E27FC236}">
                <a16:creationId xmlns:a16="http://schemas.microsoft.com/office/drawing/2014/main" id="{21EE75A4-F75C-4C1D-BB50-B51B20A496C9}"/>
              </a:ext>
            </a:extLst>
          </p:cNvPr>
          <p:cNvSpPr/>
          <p:nvPr/>
        </p:nvSpPr>
        <p:spPr>
          <a:xfrm>
            <a:off x="4924798" y="1985110"/>
            <a:ext cx="2554274" cy="468000"/>
          </a:xfrm>
          <a:prstGeom prst="flowChartAlternateProcess">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latin typeface="Century Gothic" panose="020B0502020202020204" pitchFamily="34" charset="0"/>
              </a:rPr>
              <a:t>bad</a:t>
            </a:r>
            <a:endParaRPr lang="en-GB" sz="2400" b="1" dirty="0">
              <a:solidFill>
                <a:schemeClr val="tx1"/>
              </a:solidFill>
              <a:latin typeface="Century Gothic" panose="020B0502020202020204" pitchFamily="34" charset="0"/>
            </a:endParaRPr>
          </a:p>
        </p:txBody>
      </p:sp>
      <p:sp>
        <p:nvSpPr>
          <p:cNvPr id="18" name="Flowchart: Alternate Process 17">
            <a:extLst>
              <a:ext uri="{FF2B5EF4-FFF2-40B4-BE49-F238E27FC236}">
                <a16:creationId xmlns:a16="http://schemas.microsoft.com/office/drawing/2014/main" id="{CCEF190C-30C8-4A41-9935-81FD2F9E5263}"/>
              </a:ext>
            </a:extLst>
          </p:cNvPr>
          <p:cNvSpPr/>
          <p:nvPr/>
        </p:nvSpPr>
        <p:spPr>
          <a:xfrm>
            <a:off x="1341373" y="2693703"/>
            <a:ext cx="2554274" cy="468000"/>
          </a:xfrm>
          <a:prstGeom prst="flowChartAlternateProcess">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latin typeface="Century Gothic" panose="020B0502020202020204" pitchFamily="34" charset="0"/>
              </a:rPr>
              <a:t>school</a:t>
            </a:r>
            <a:endParaRPr lang="en-GB" sz="2400" b="1" dirty="0">
              <a:solidFill>
                <a:schemeClr val="tx1"/>
              </a:solidFill>
              <a:latin typeface="Century Gothic" panose="020B0502020202020204" pitchFamily="34" charset="0"/>
            </a:endParaRPr>
          </a:p>
        </p:txBody>
      </p:sp>
      <p:sp>
        <p:nvSpPr>
          <p:cNvPr id="20" name="Flowchart: Alternate Process 19">
            <a:extLst>
              <a:ext uri="{FF2B5EF4-FFF2-40B4-BE49-F238E27FC236}">
                <a16:creationId xmlns:a16="http://schemas.microsoft.com/office/drawing/2014/main" id="{79D24489-C1DA-41F8-A0CB-77BB6F7AC3E3}"/>
              </a:ext>
            </a:extLst>
          </p:cNvPr>
          <p:cNvSpPr/>
          <p:nvPr/>
        </p:nvSpPr>
        <p:spPr>
          <a:xfrm>
            <a:off x="4924798" y="2696620"/>
            <a:ext cx="2554274" cy="468000"/>
          </a:xfrm>
          <a:prstGeom prst="flowChartAlternateProcess">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latin typeface="Century Gothic" panose="020B0502020202020204" pitchFamily="34" charset="0"/>
              </a:rPr>
              <a:t>mysterious</a:t>
            </a:r>
            <a:endParaRPr lang="en-GB" sz="2400" b="1" dirty="0">
              <a:solidFill>
                <a:schemeClr val="tx1"/>
              </a:solidFill>
              <a:latin typeface="Century Gothic" panose="020B0502020202020204" pitchFamily="34" charset="0"/>
            </a:endParaRPr>
          </a:p>
        </p:txBody>
      </p:sp>
      <p:sp>
        <p:nvSpPr>
          <p:cNvPr id="21" name="Flowchart: Alternate Process 20">
            <a:extLst>
              <a:ext uri="{FF2B5EF4-FFF2-40B4-BE49-F238E27FC236}">
                <a16:creationId xmlns:a16="http://schemas.microsoft.com/office/drawing/2014/main" id="{DC33DA2C-91A2-4914-B112-9381E6F7FE77}"/>
              </a:ext>
            </a:extLst>
          </p:cNvPr>
          <p:cNvSpPr/>
          <p:nvPr/>
        </p:nvSpPr>
        <p:spPr>
          <a:xfrm>
            <a:off x="1341373" y="3405213"/>
            <a:ext cx="2554274" cy="468000"/>
          </a:xfrm>
          <a:prstGeom prst="flowChartAlternateProcess">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latin typeface="Century Gothic" panose="020B0502020202020204" pitchFamily="34" charset="0"/>
              </a:rPr>
              <a:t>wooden</a:t>
            </a:r>
            <a:endParaRPr lang="en-GB" sz="2400" b="1" dirty="0">
              <a:solidFill>
                <a:schemeClr val="tx1"/>
              </a:solidFill>
              <a:latin typeface="Century Gothic" panose="020B0502020202020204" pitchFamily="34" charset="0"/>
            </a:endParaRPr>
          </a:p>
        </p:txBody>
      </p:sp>
      <p:sp>
        <p:nvSpPr>
          <p:cNvPr id="22" name="Flowchart: Alternate Process 21">
            <a:extLst>
              <a:ext uri="{FF2B5EF4-FFF2-40B4-BE49-F238E27FC236}">
                <a16:creationId xmlns:a16="http://schemas.microsoft.com/office/drawing/2014/main" id="{E80D885B-BAE9-4FED-9A1F-102E42BE5F91}"/>
              </a:ext>
            </a:extLst>
          </p:cNvPr>
          <p:cNvSpPr/>
          <p:nvPr/>
        </p:nvSpPr>
        <p:spPr>
          <a:xfrm>
            <a:off x="4924798" y="3408130"/>
            <a:ext cx="2554274" cy="468000"/>
          </a:xfrm>
          <a:prstGeom prst="flowChartAlternateProcess">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latin typeface="Century Gothic" panose="020B0502020202020204" pitchFamily="34" charset="0"/>
              </a:rPr>
              <a:t>noise</a:t>
            </a:r>
            <a:endParaRPr lang="en-GB" sz="2400" b="1" dirty="0">
              <a:solidFill>
                <a:schemeClr val="tx1"/>
              </a:solidFill>
              <a:latin typeface="Century Gothic" panose="020B0502020202020204" pitchFamily="34" charset="0"/>
            </a:endParaRPr>
          </a:p>
        </p:txBody>
      </p:sp>
      <p:sp>
        <p:nvSpPr>
          <p:cNvPr id="23" name="Flowchart: Alternate Process 22">
            <a:extLst>
              <a:ext uri="{FF2B5EF4-FFF2-40B4-BE49-F238E27FC236}">
                <a16:creationId xmlns:a16="http://schemas.microsoft.com/office/drawing/2014/main" id="{F8C6D939-E6FE-49AA-881E-E68A1F7FCDC9}"/>
              </a:ext>
            </a:extLst>
          </p:cNvPr>
          <p:cNvSpPr/>
          <p:nvPr/>
        </p:nvSpPr>
        <p:spPr>
          <a:xfrm>
            <a:off x="1341373" y="4116723"/>
            <a:ext cx="2554274" cy="468000"/>
          </a:xfrm>
          <a:prstGeom prst="flowChartAlternateProcess">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latin typeface="Century Gothic" panose="020B0502020202020204" pitchFamily="34" charset="0"/>
              </a:rPr>
              <a:t>language</a:t>
            </a:r>
            <a:endParaRPr lang="en-GB" sz="2400" b="1" dirty="0">
              <a:solidFill>
                <a:schemeClr val="tx1"/>
              </a:solidFill>
              <a:latin typeface="Century Gothic" panose="020B0502020202020204" pitchFamily="34" charset="0"/>
            </a:endParaRPr>
          </a:p>
        </p:txBody>
      </p:sp>
      <p:sp>
        <p:nvSpPr>
          <p:cNvPr id="24" name="Flowchart: Alternate Process 23">
            <a:extLst>
              <a:ext uri="{FF2B5EF4-FFF2-40B4-BE49-F238E27FC236}">
                <a16:creationId xmlns:a16="http://schemas.microsoft.com/office/drawing/2014/main" id="{F9A90770-E993-4997-AB13-4B8AD45FCE19}"/>
              </a:ext>
            </a:extLst>
          </p:cNvPr>
          <p:cNvSpPr/>
          <p:nvPr/>
        </p:nvSpPr>
        <p:spPr>
          <a:xfrm>
            <a:off x="4924798" y="4119640"/>
            <a:ext cx="2554274" cy="468000"/>
          </a:xfrm>
          <a:prstGeom prst="flowChartAlternateProcess">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latin typeface="Century Gothic" panose="020B0502020202020204" pitchFamily="34" charset="0"/>
              </a:rPr>
              <a:t>public</a:t>
            </a:r>
            <a:endParaRPr lang="en-GB" sz="24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6360145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Application 1</a:t>
            </a:r>
          </a:p>
          <a:p>
            <a:pPr algn="ctr"/>
            <a:endParaRPr lang="en-GB" sz="2000" b="1" u="sng" dirty="0">
              <a:solidFill>
                <a:schemeClr val="bg2">
                  <a:lumMod val="50000"/>
                </a:schemeClr>
              </a:solidFill>
              <a:latin typeface="Century Gothic" panose="020B0502020202020204" pitchFamily="34" charset="0"/>
            </a:endParaRPr>
          </a:p>
          <a:p>
            <a:pPr lvl="0"/>
            <a:r>
              <a:rPr lang="en-GB" sz="2000" b="1" dirty="0">
                <a:solidFill>
                  <a:schemeClr val="tx1"/>
                </a:solidFill>
                <a:latin typeface="Century Gothic" panose="020B0502020202020204" pitchFamily="34" charset="0"/>
              </a:rPr>
              <a:t>Using some of the words below, create one compound sentence which uses the word </a:t>
            </a:r>
            <a:r>
              <a:rPr lang="en-GB" sz="2000" b="1" i="1" dirty="0">
                <a:solidFill>
                  <a:schemeClr val="tx1"/>
                </a:solidFill>
                <a:latin typeface="Century Gothic" panose="020B0502020202020204" pitchFamily="34" charset="0"/>
              </a:rPr>
              <a:t>object</a:t>
            </a:r>
            <a:r>
              <a:rPr lang="en-GB" sz="2000" b="1" dirty="0">
                <a:solidFill>
                  <a:schemeClr val="tx1"/>
                </a:solidFill>
                <a:latin typeface="Century Gothic" panose="020B0502020202020204" pitchFamily="34" charset="0"/>
              </a:rPr>
              <a:t> as a </a:t>
            </a:r>
            <a:r>
              <a:rPr lang="en-GB" sz="2000" b="1" i="1" dirty="0">
                <a:solidFill>
                  <a:schemeClr val="tx1"/>
                </a:solidFill>
                <a:latin typeface="Century Gothic" panose="020B0502020202020204" pitchFamily="34" charset="0"/>
              </a:rPr>
              <a:t>noun</a:t>
            </a:r>
            <a:r>
              <a:rPr lang="en-GB" sz="2000" b="1" dirty="0">
                <a:solidFill>
                  <a:schemeClr val="tx1"/>
                </a:solidFill>
                <a:latin typeface="Century Gothic" panose="020B0502020202020204" pitchFamily="34" charset="0"/>
              </a:rPr>
              <a:t>. Then, make another compound sentence which uses the word </a:t>
            </a:r>
            <a:r>
              <a:rPr lang="en-GB" sz="2000" b="1" i="1" dirty="0">
                <a:solidFill>
                  <a:schemeClr val="tx1"/>
                </a:solidFill>
                <a:latin typeface="Century Gothic" panose="020B0502020202020204" pitchFamily="34" charset="0"/>
              </a:rPr>
              <a:t>object</a:t>
            </a:r>
            <a:r>
              <a:rPr lang="en-GB" sz="2000" b="1" dirty="0">
                <a:solidFill>
                  <a:schemeClr val="tx1"/>
                </a:solidFill>
                <a:latin typeface="Century Gothic" panose="020B0502020202020204" pitchFamily="34" charset="0"/>
              </a:rPr>
              <a:t> as a </a:t>
            </a:r>
            <a:r>
              <a:rPr lang="en-GB" sz="2000" b="1" i="1" dirty="0">
                <a:solidFill>
                  <a:schemeClr val="tx1"/>
                </a:solidFill>
                <a:latin typeface="Century Gothic" panose="020B0502020202020204" pitchFamily="34" charset="0"/>
              </a:rPr>
              <a:t>verb</a:t>
            </a:r>
            <a:r>
              <a:rPr lang="en-GB" sz="2000" b="1" dirty="0">
                <a:solidFill>
                  <a:schemeClr val="tx1"/>
                </a:solidFill>
                <a:latin typeface="Century Gothic" panose="020B0502020202020204" pitchFamily="34" charset="0"/>
              </a:rPr>
              <a:t>.</a:t>
            </a: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1400" b="1" dirty="0">
              <a:solidFill>
                <a:schemeClr val="tx1"/>
              </a:solidFill>
              <a:latin typeface="Century Gothic" panose="020B0502020202020204" pitchFamily="34" charset="0"/>
            </a:endParaRPr>
          </a:p>
          <a:p>
            <a:pPr lvl="0"/>
            <a:r>
              <a:rPr lang="en-GB" sz="1700" b="1" dirty="0">
                <a:solidFill>
                  <a:srgbClr val="FF0000"/>
                </a:solidFill>
                <a:latin typeface="Century Gothic" panose="020B0502020202020204" pitchFamily="34" charset="0"/>
              </a:rPr>
              <a:t>Various answers, for example: </a:t>
            </a:r>
          </a:p>
          <a:p>
            <a:pPr lvl="0"/>
            <a:r>
              <a:rPr lang="en-GB" sz="1700" b="1" dirty="0">
                <a:solidFill>
                  <a:srgbClr val="FF0000"/>
                </a:solidFill>
                <a:latin typeface="Century Gothic" panose="020B0502020202020204" pitchFamily="34" charset="0"/>
              </a:rPr>
              <a:t>“What is the mysterious object which is hidden in a wooden box and occasionally makes a weird noise?” asked Shelby. In this sentence, </a:t>
            </a:r>
            <a:r>
              <a:rPr lang="en-GB" sz="1700" b="1" i="1" dirty="0">
                <a:solidFill>
                  <a:srgbClr val="FF0000"/>
                </a:solidFill>
                <a:latin typeface="Century Gothic" panose="020B0502020202020204" pitchFamily="34" charset="0"/>
              </a:rPr>
              <a:t>object</a:t>
            </a:r>
            <a:r>
              <a:rPr lang="en-GB" sz="1700" b="1" dirty="0">
                <a:solidFill>
                  <a:srgbClr val="FF0000"/>
                </a:solidFill>
                <a:latin typeface="Century Gothic" panose="020B0502020202020204" pitchFamily="34" charset="0"/>
              </a:rPr>
              <a:t> is a </a:t>
            </a:r>
            <a:r>
              <a:rPr lang="en-GB" sz="1700" b="1" i="1" dirty="0">
                <a:solidFill>
                  <a:srgbClr val="FF0000"/>
                </a:solidFill>
                <a:latin typeface="Century Gothic" panose="020B0502020202020204" pitchFamily="34" charset="0"/>
              </a:rPr>
              <a:t>noun</a:t>
            </a:r>
            <a:r>
              <a:rPr lang="en-GB" sz="1700" b="1" dirty="0">
                <a:solidFill>
                  <a:srgbClr val="FF0000"/>
                </a:solidFill>
                <a:latin typeface="Century Gothic" panose="020B0502020202020204" pitchFamily="34" charset="0"/>
              </a:rPr>
              <a:t>.</a:t>
            </a:r>
          </a:p>
          <a:p>
            <a:pPr lvl="0"/>
            <a:r>
              <a:rPr lang="en-GB" sz="1700" b="1" dirty="0">
                <a:solidFill>
                  <a:srgbClr val="FF0000"/>
                </a:solidFill>
                <a:latin typeface="Century Gothic" panose="020B0502020202020204" pitchFamily="34" charset="0"/>
              </a:rPr>
              <a:t>“I object to people who use bad language in public place during school holidays!” declared Anna’s grandma. In this sentence, </a:t>
            </a:r>
            <a:r>
              <a:rPr lang="en-GB" sz="1700" b="1" i="1" dirty="0">
                <a:solidFill>
                  <a:srgbClr val="FF0000"/>
                </a:solidFill>
                <a:latin typeface="Century Gothic" panose="020B0502020202020204" pitchFamily="34" charset="0"/>
              </a:rPr>
              <a:t>object</a:t>
            </a:r>
            <a:r>
              <a:rPr lang="en-GB" sz="1700" b="1" dirty="0">
                <a:solidFill>
                  <a:srgbClr val="FF0000"/>
                </a:solidFill>
                <a:latin typeface="Century Gothic" panose="020B0502020202020204" pitchFamily="34" charset="0"/>
              </a:rPr>
              <a:t> is a </a:t>
            </a:r>
            <a:r>
              <a:rPr lang="en-GB" sz="1700" b="1" i="1" dirty="0">
                <a:solidFill>
                  <a:srgbClr val="FF0000"/>
                </a:solidFill>
                <a:latin typeface="Century Gothic" panose="020B0502020202020204" pitchFamily="34" charset="0"/>
              </a:rPr>
              <a:t>verb</a:t>
            </a:r>
            <a:r>
              <a:rPr lang="en-GB" sz="1700" b="1" dirty="0">
                <a:solidFill>
                  <a:srgbClr val="FF0000"/>
                </a:solidFill>
                <a:latin typeface="Century Gothic" panose="020B0502020202020204" pitchFamily="34" charset="0"/>
              </a:rPr>
              <a:t>.</a:t>
            </a:r>
          </a:p>
        </p:txBody>
      </p:sp>
      <p:grpSp>
        <p:nvGrpSpPr>
          <p:cNvPr id="9" name="Group 8">
            <a:extLst>
              <a:ext uri="{FF2B5EF4-FFF2-40B4-BE49-F238E27FC236}">
                <a16:creationId xmlns:a16="http://schemas.microsoft.com/office/drawing/2014/main" id="{144D2ECC-E0DF-46FC-A608-1741C5018732}"/>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620EC66-E214-4234-96C9-691339C41891}"/>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03D0A57B-2B65-45FA-8DBD-9EAE458E57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
        <p:nvSpPr>
          <p:cNvPr id="32" name="Flowchart: Alternate Process 31">
            <a:extLst>
              <a:ext uri="{FF2B5EF4-FFF2-40B4-BE49-F238E27FC236}">
                <a16:creationId xmlns:a16="http://schemas.microsoft.com/office/drawing/2014/main" id="{2497806E-8C68-47F5-B6F3-E429A6047D01}"/>
              </a:ext>
            </a:extLst>
          </p:cNvPr>
          <p:cNvSpPr/>
          <p:nvPr/>
        </p:nvSpPr>
        <p:spPr>
          <a:xfrm>
            <a:off x="1341373" y="1982193"/>
            <a:ext cx="2554274" cy="468000"/>
          </a:xfrm>
          <a:prstGeom prst="flowChartAlternateProcess">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latin typeface="Century Gothic" panose="020B0502020202020204" pitchFamily="34" charset="0"/>
              </a:rPr>
              <a:t>hidden</a:t>
            </a:r>
            <a:endParaRPr lang="en-GB" sz="2400" b="1" dirty="0">
              <a:solidFill>
                <a:schemeClr val="tx1"/>
              </a:solidFill>
              <a:latin typeface="Century Gothic" panose="020B0502020202020204" pitchFamily="34" charset="0"/>
            </a:endParaRPr>
          </a:p>
        </p:txBody>
      </p:sp>
      <p:sp>
        <p:nvSpPr>
          <p:cNvPr id="33" name="Flowchart: Alternate Process 32">
            <a:extLst>
              <a:ext uri="{FF2B5EF4-FFF2-40B4-BE49-F238E27FC236}">
                <a16:creationId xmlns:a16="http://schemas.microsoft.com/office/drawing/2014/main" id="{A78215AE-96DB-46E2-A9C1-6BC842578CF2}"/>
              </a:ext>
            </a:extLst>
          </p:cNvPr>
          <p:cNvSpPr/>
          <p:nvPr/>
        </p:nvSpPr>
        <p:spPr>
          <a:xfrm>
            <a:off x="4924798" y="1985110"/>
            <a:ext cx="2554274" cy="468000"/>
          </a:xfrm>
          <a:prstGeom prst="flowChartAlternateProcess">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latin typeface="Century Gothic" panose="020B0502020202020204" pitchFamily="34" charset="0"/>
              </a:rPr>
              <a:t>bad</a:t>
            </a:r>
            <a:endParaRPr lang="en-GB" sz="2400" b="1" dirty="0">
              <a:solidFill>
                <a:schemeClr val="tx1"/>
              </a:solidFill>
              <a:latin typeface="Century Gothic" panose="020B0502020202020204" pitchFamily="34" charset="0"/>
            </a:endParaRPr>
          </a:p>
        </p:txBody>
      </p:sp>
      <p:sp>
        <p:nvSpPr>
          <p:cNvPr id="34" name="Flowchart: Alternate Process 33">
            <a:extLst>
              <a:ext uri="{FF2B5EF4-FFF2-40B4-BE49-F238E27FC236}">
                <a16:creationId xmlns:a16="http://schemas.microsoft.com/office/drawing/2014/main" id="{9A523998-05DD-4969-8BCF-8686F590F256}"/>
              </a:ext>
            </a:extLst>
          </p:cNvPr>
          <p:cNvSpPr/>
          <p:nvPr/>
        </p:nvSpPr>
        <p:spPr>
          <a:xfrm>
            <a:off x="1341373" y="2693703"/>
            <a:ext cx="2554274" cy="468000"/>
          </a:xfrm>
          <a:prstGeom prst="flowChartAlternateProcess">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latin typeface="Century Gothic" panose="020B0502020202020204" pitchFamily="34" charset="0"/>
              </a:rPr>
              <a:t>school</a:t>
            </a:r>
            <a:endParaRPr lang="en-GB" sz="2400" b="1" dirty="0">
              <a:solidFill>
                <a:schemeClr val="tx1"/>
              </a:solidFill>
              <a:latin typeface="Century Gothic" panose="020B0502020202020204" pitchFamily="34" charset="0"/>
            </a:endParaRPr>
          </a:p>
        </p:txBody>
      </p:sp>
      <p:sp>
        <p:nvSpPr>
          <p:cNvPr id="35" name="Flowchart: Alternate Process 34">
            <a:extLst>
              <a:ext uri="{FF2B5EF4-FFF2-40B4-BE49-F238E27FC236}">
                <a16:creationId xmlns:a16="http://schemas.microsoft.com/office/drawing/2014/main" id="{EB88D322-C2D7-48D0-BA1C-E9D9630CA844}"/>
              </a:ext>
            </a:extLst>
          </p:cNvPr>
          <p:cNvSpPr/>
          <p:nvPr/>
        </p:nvSpPr>
        <p:spPr>
          <a:xfrm>
            <a:off x="4924798" y="2696620"/>
            <a:ext cx="2554274" cy="468000"/>
          </a:xfrm>
          <a:prstGeom prst="flowChartAlternateProcess">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latin typeface="Century Gothic" panose="020B0502020202020204" pitchFamily="34" charset="0"/>
              </a:rPr>
              <a:t>mysterious</a:t>
            </a:r>
            <a:endParaRPr lang="en-GB" sz="2400" b="1" dirty="0">
              <a:solidFill>
                <a:schemeClr val="tx1"/>
              </a:solidFill>
              <a:latin typeface="Century Gothic" panose="020B0502020202020204" pitchFamily="34" charset="0"/>
            </a:endParaRPr>
          </a:p>
        </p:txBody>
      </p:sp>
      <p:sp>
        <p:nvSpPr>
          <p:cNvPr id="36" name="Flowchart: Alternate Process 35">
            <a:extLst>
              <a:ext uri="{FF2B5EF4-FFF2-40B4-BE49-F238E27FC236}">
                <a16:creationId xmlns:a16="http://schemas.microsoft.com/office/drawing/2014/main" id="{EBFA039D-FABD-4BFA-AB65-C9CA016BF881}"/>
              </a:ext>
            </a:extLst>
          </p:cNvPr>
          <p:cNvSpPr/>
          <p:nvPr/>
        </p:nvSpPr>
        <p:spPr>
          <a:xfrm>
            <a:off x="1341373" y="3405213"/>
            <a:ext cx="2554274" cy="468000"/>
          </a:xfrm>
          <a:prstGeom prst="flowChartAlternateProcess">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latin typeface="Century Gothic" panose="020B0502020202020204" pitchFamily="34" charset="0"/>
              </a:rPr>
              <a:t>wooden</a:t>
            </a:r>
            <a:endParaRPr lang="en-GB" sz="2400" b="1" dirty="0">
              <a:solidFill>
                <a:schemeClr val="tx1"/>
              </a:solidFill>
              <a:latin typeface="Century Gothic" panose="020B0502020202020204" pitchFamily="34" charset="0"/>
            </a:endParaRPr>
          </a:p>
        </p:txBody>
      </p:sp>
      <p:sp>
        <p:nvSpPr>
          <p:cNvPr id="37" name="Flowchart: Alternate Process 36">
            <a:extLst>
              <a:ext uri="{FF2B5EF4-FFF2-40B4-BE49-F238E27FC236}">
                <a16:creationId xmlns:a16="http://schemas.microsoft.com/office/drawing/2014/main" id="{C9AE0ACF-6A96-4134-A8EA-BF093C0EFFE9}"/>
              </a:ext>
            </a:extLst>
          </p:cNvPr>
          <p:cNvSpPr/>
          <p:nvPr/>
        </p:nvSpPr>
        <p:spPr>
          <a:xfrm>
            <a:off x="4924798" y="3408130"/>
            <a:ext cx="2554274" cy="468000"/>
          </a:xfrm>
          <a:prstGeom prst="flowChartAlternateProcess">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latin typeface="Century Gothic" panose="020B0502020202020204" pitchFamily="34" charset="0"/>
              </a:rPr>
              <a:t>noise</a:t>
            </a:r>
            <a:endParaRPr lang="en-GB" sz="2400" b="1" dirty="0">
              <a:solidFill>
                <a:schemeClr val="tx1"/>
              </a:solidFill>
              <a:latin typeface="Century Gothic" panose="020B0502020202020204" pitchFamily="34" charset="0"/>
            </a:endParaRPr>
          </a:p>
        </p:txBody>
      </p:sp>
      <p:sp>
        <p:nvSpPr>
          <p:cNvPr id="38" name="Flowchart: Alternate Process 37">
            <a:extLst>
              <a:ext uri="{FF2B5EF4-FFF2-40B4-BE49-F238E27FC236}">
                <a16:creationId xmlns:a16="http://schemas.microsoft.com/office/drawing/2014/main" id="{26FC4501-970A-4170-942E-03A3533EDB28}"/>
              </a:ext>
            </a:extLst>
          </p:cNvPr>
          <p:cNvSpPr/>
          <p:nvPr/>
        </p:nvSpPr>
        <p:spPr>
          <a:xfrm>
            <a:off x="1341373" y="4116723"/>
            <a:ext cx="2554274" cy="468000"/>
          </a:xfrm>
          <a:prstGeom prst="flowChartAlternateProcess">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latin typeface="Century Gothic" panose="020B0502020202020204" pitchFamily="34" charset="0"/>
              </a:rPr>
              <a:t>language</a:t>
            </a:r>
            <a:endParaRPr lang="en-GB" sz="2400" b="1" dirty="0">
              <a:solidFill>
                <a:schemeClr val="tx1"/>
              </a:solidFill>
              <a:latin typeface="Century Gothic" panose="020B0502020202020204" pitchFamily="34" charset="0"/>
            </a:endParaRPr>
          </a:p>
        </p:txBody>
      </p:sp>
      <p:sp>
        <p:nvSpPr>
          <p:cNvPr id="39" name="Flowchart: Alternate Process 38">
            <a:extLst>
              <a:ext uri="{FF2B5EF4-FFF2-40B4-BE49-F238E27FC236}">
                <a16:creationId xmlns:a16="http://schemas.microsoft.com/office/drawing/2014/main" id="{9E154F81-632F-4DD8-8BBC-DF44F3987607}"/>
              </a:ext>
            </a:extLst>
          </p:cNvPr>
          <p:cNvSpPr/>
          <p:nvPr/>
        </p:nvSpPr>
        <p:spPr>
          <a:xfrm>
            <a:off x="4924798" y="4119640"/>
            <a:ext cx="2554274" cy="468000"/>
          </a:xfrm>
          <a:prstGeom prst="flowChartAlternateProcess">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latin typeface="Century Gothic" panose="020B0502020202020204" pitchFamily="34" charset="0"/>
              </a:rPr>
              <a:t>public</a:t>
            </a:r>
            <a:endParaRPr lang="en-GB" sz="24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32300002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144D2ECC-E0DF-46FC-A608-1741C5018732}"/>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620EC66-E214-4234-96C9-691339C41891}"/>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03D0A57B-2B65-45FA-8DBD-9EAE458E57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pic>
        <p:nvPicPr>
          <p:cNvPr id="8" name="Picture 7">
            <a:extLst>
              <a:ext uri="{FF2B5EF4-FFF2-40B4-BE49-F238E27FC236}">
                <a16:creationId xmlns:a16="http://schemas.microsoft.com/office/drawing/2014/main" id="{FD4A3DDC-027B-4A9C-AF93-DC75D0A77102}"/>
              </a:ext>
            </a:extLst>
          </p:cNvPr>
          <p:cNvPicPr>
            <a:picLocks noChangeAspect="1"/>
          </p:cNvPicPr>
          <p:nvPr/>
        </p:nvPicPr>
        <p:blipFill>
          <a:blip r:embed="rId3"/>
          <a:stretch>
            <a:fillRect/>
          </a:stretch>
        </p:blipFill>
        <p:spPr>
          <a:xfrm>
            <a:off x="115438" y="143658"/>
            <a:ext cx="8913124" cy="6322100"/>
          </a:xfrm>
          <a:prstGeom prst="rect">
            <a:avLst/>
          </a:prstGeom>
        </p:spPr>
      </p:pic>
      <p:sp>
        <p:nvSpPr>
          <p:cNvPr id="12" name="Rectangle 11">
            <a:extLst>
              <a:ext uri="{FF2B5EF4-FFF2-40B4-BE49-F238E27FC236}">
                <a16:creationId xmlns:a16="http://schemas.microsoft.com/office/drawing/2014/main" id="{BD45E5FE-5667-468F-9679-D9F21E3EA22B}"/>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Application 2</a:t>
            </a:r>
          </a:p>
          <a:p>
            <a:pPr algn="ctr"/>
            <a:endParaRPr lang="en-GB" sz="2000" b="1" u="sng" dirty="0">
              <a:solidFill>
                <a:schemeClr val="bg2">
                  <a:lumMod val="50000"/>
                </a:schemeClr>
              </a:solidFill>
              <a:latin typeface="Century Gothic" panose="020B0502020202020204" pitchFamily="34" charset="0"/>
            </a:endParaRPr>
          </a:p>
          <a:p>
            <a:pPr lvl="0"/>
            <a:r>
              <a:rPr lang="en-GB" sz="2000" b="1" dirty="0">
                <a:solidFill>
                  <a:schemeClr val="tx1"/>
                </a:solidFill>
                <a:latin typeface="Century Gothic" panose="020B0502020202020204" pitchFamily="34" charset="0"/>
              </a:rPr>
              <a:t>Write a compound sentence including speech to describe what might be happening in the picture below. </a:t>
            </a:r>
          </a:p>
          <a:p>
            <a:pPr lvl="0"/>
            <a:endParaRPr lang="en-GB" sz="2000" b="1" dirty="0">
              <a:solidFill>
                <a:schemeClr val="tx1"/>
              </a:solidFill>
              <a:latin typeface="Century Gothic" panose="020B0502020202020204" pitchFamily="34" charset="0"/>
            </a:endParaRPr>
          </a:p>
          <a:p>
            <a:pPr lvl="0"/>
            <a:r>
              <a:rPr lang="en-GB" sz="2000" b="1" dirty="0">
                <a:solidFill>
                  <a:schemeClr val="tx1"/>
                </a:solidFill>
                <a:latin typeface="Century Gothic" panose="020B0502020202020204" pitchFamily="34" charset="0"/>
              </a:rPr>
              <a:t>You must include </a:t>
            </a:r>
            <a:r>
              <a:rPr lang="en-GB" sz="2000" b="1" i="1" dirty="0">
                <a:solidFill>
                  <a:schemeClr val="tx1"/>
                </a:solidFill>
                <a:latin typeface="Century Gothic" panose="020B0502020202020204" pitchFamily="34" charset="0"/>
              </a:rPr>
              <a:t>two</a:t>
            </a:r>
            <a:r>
              <a:rPr lang="en-GB" sz="2000" b="1" dirty="0">
                <a:solidFill>
                  <a:schemeClr val="tx1"/>
                </a:solidFill>
                <a:latin typeface="Century Gothic" panose="020B0502020202020204" pitchFamily="34" charset="0"/>
              </a:rPr>
              <a:t> adjectives and at least </a:t>
            </a:r>
            <a:r>
              <a:rPr lang="en-GB" sz="2000" b="1" i="1" dirty="0">
                <a:solidFill>
                  <a:schemeClr val="tx1"/>
                </a:solidFill>
                <a:latin typeface="Century Gothic" panose="020B0502020202020204" pitchFamily="34" charset="0"/>
              </a:rPr>
              <a:t>one</a:t>
            </a:r>
            <a:r>
              <a:rPr lang="en-GB" sz="2000" b="1" dirty="0">
                <a:solidFill>
                  <a:schemeClr val="tx1"/>
                </a:solidFill>
                <a:latin typeface="Century Gothic" panose="020B0502020202020204" pitchFamily="34" charset="0"/>
              </a:rPr>
              <a:t> noun.</a:t>
            </a: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14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22979239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144D2ECC-E0DF-46FC-A608-1741C5018732}"/>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620EC66-E214-4234-96C9-691339C41891}"/>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03D0A57B-2B65-45FA-8DBD-9EAE458E57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pic>
        <p:nvPicPr>
          <p:cNvPr id="8" name="Picture 7">
            <a:extLst>
              <a:ext uri="{FF2B5EF4-FFF2-40B4-BE49-F238E27FC236}">
                <a16:creationId xmlns:a16="http://schemas.microsoft.com/office/drawing/2014/main" id="{FD4A3DDC-027B-4A9C-AF93-DC75D0A77102}"/>
              </a:ext>
            </a:extLst>
          </p:cNvPr>
          <p:cNvPicPr>
            <a:picLocks noChangeAspect="1"/>
          </p:cNvPicPr>
          <p:nvPr/>
        </p:nvPicPr>
        <p:blipFill>
          <a:blip r:embed="rId3"/>
          <a:stretch>
            <a:fillRect/>
          </a:stretch>
        </p:blipFill>
        <p:spPr>
          <a:xfrm>
            <a:off x="115438" y="143658"/>
            <a:ext cx="8913124" cy="6322100"/>
          </a:xfrm>
          <a:prstGeom prst="rect">
            <a:avLst/>
          </a:prstGeom>
        </p:spPr>
      </p:pic>
      <p:sp>
        <p:nvSpPr>
          <p:cNvPr id="12" name="Rectangle 11">
            <a:extLst>
              <a:ext uri="{FF2B5EF4-FFF2-40B4-BE49-F238E27FC236}">
                <a16:creationId xmlns:a16="http://schemas.microsoft.com/office/drawing/2014/main" id="{BD45E5FE-5667-468F-9679-D9F21E3EA22B}"/>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Application 2</a:t>
            </a:r>
          </a:p>
          <a:p>
            <a:pPr algn="ctr"/>
            <a:endParaRPr lang="en-GB" sz="2000" b="1" u="sng" dirty="0">
              <a:solidFill>
                <a:schemeClr val="bg2">
                  <a:lumMod val="50000"/>
                </a:schemeClr>
              </a:solidFill>
              <a:latin typeface="Century Gothic" panose="020B0502020202020204" pitchFamily="34" charset="0"/>
            </a:endParaRPr>
          </a:p>
          <a:p>
            <a:pPr lvl="0"/>
            <a:r>
              <a:rPr lang="en-GB" sz="2000" b="1" dirty="0">
                <a:solidFill>
                  <a:schemeClr val="tx1"/>
                </a:solidFill>
                <a:latin typeface="Century Gothic" panose="020B0502020202020204" pitchFamily="34" charset="0"/>
              </a:rPr>
              <a:t>Write a compound sentence including speech to describe what might be happening in the picture below. </a:t>
            </a:r>
          </a:p>
          <a:p>
            <a:pPr lvl="0"/>
            <a:endParaRPr lang="en-GB" sz="2000" b="1" dirty="0">
              <a:solidFill>
                <a:schemeClr val="tx1"/>
              </a:solidFill>
              <a:latin typeface="Century Gothic" panose="020B0502020202020204" pitchFamily="34" charset="0"/>
            </a:endParaRPr>
          </a:p>
          <a:p>
            <a:pPr lvl="0"/>
            <a:r>
              <a:rPr lang="en-GB" sz="2000" b="1" dirty="0">
                <a:solidFill>
                  <a:schemeClr val="tx1"/>
                </a:solidFill>
                <a:latin typeface="Century Gothic" panose="020B0502020202020204" pitchFamily="34" charset="0"/>
              </a:rPr>
              <a:t>You must include </a:t>
            </a:r>
            <a:r>
              <a:rPr lang="en-GB" sz="2000" b="1" i="1" dirty="0">
                <a:solidFill>
                  <a:schemeClr val="tx1"/>
                </a:solidFill>
                <a:latin typeface="Century Gothic" panose="020B0502020202020204" pitchFamily="34" charset="0"/>
              </a:rPr>
              <a:t>two</a:t>
            </a:r>
            <a:r>
              <a:rPr lang="en-GB" sz="2000" b="1" dirty="0">
                <a:solidFill>
                  <a:schemeClr val="tx1"/>
                </a:solidFill>
                <a:latin typeface="Century Gothic" panose="020B0502020202020204" pitchFamily="34" charset="0"/>
              </a:rPr>
              <a:t> adjectives and at least </a:t>
            </a:r>
            <a:r>
              <a:rPr lang="en-GB" sz="2000" b="1" i="1" dirty="0">
                <a:solidFill>
                  <a:schemeClr val="tx1"/>
                </a:solidFill>
                <a:latin typeface="Century Gothic" panose="020B0502020202020204" pitchFamily="34" charset="0"/>
              </a:rPr>
              <a:t>one</a:t>
            </a:r>
            <a:r>
              <a:rPr lang="en-GB" sz="2000" b="1" dirty="0">
                <a:solidFill>
                  <a:schemeClr val="tx1"/>
                </a:solidFill>
                <a:latin typeface="Century Gothic" panose="020B0502020202020204" pitchFamily="34" charset="0"/>
              </a:rPr>
              <a:t> noun.</a:t>
            </a: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rgbClr val="FF0000"/>
              </a:solidFill>
              <a:latin typeface="Century Gothic" panose="020B0502020202020204" pitchFamily="34" charset="0"/>
            </a:endParaRPr>
          </a:p>
          <a:p>
            <a:pPr lvl="0"/>
            <a:endParaRPr lang="en-GB" sz="2000" b="1" dirty="0">
              <a:solidFill>
                <a:srgbClr val="FF0000"/>
              </a:solidFill>
              <a:latin typeface="Century Gothic" panose="020B0502020202020204" pitchFamily="34" charset="0"/>
            </a:endParaRPr>
          </a:p>
          <a:p>
            <a:pPr lvl="0"/>
            <a:endParaRPr lang="en-GB" sz="2000" b="1" dirty="0">
              <a:solidFill>
                <a:srgbClr val="FF0000"/>
              </a:solidFill>
              <a:latin typeface="Century Gothic" panose="020B0502020202020204" pitchFamily="34" charset="0"/>
            </a:endParaRPr>
          </a:p>
          <a:p>
            <a:pPr lvl="0"/>
            <a:endParaRPr lang="en-GB" sz="2000" b="1" dirty="0">
              <a:solidFill>
                <a:srgbClr val="FF0000"/>
              </a:solidFill>
              <a:latin typeface="Century Gothic" panose="020B0502020202020204" pitchFamily="34" charset="0"/>
            </a:endParaRPr>
          </a:p>
          <a:p>
            <a:pPr lvl="0"/>
            <a:endParaRPr lang="en-GB" sz="2000" b="1" dirty="0">
              <a:solidFill>
                <a:srgbClr val="FF0000"/>
              </a:solidFill>
              <a:latin typeface="Century Gothic" panose="020B0502020202020204" pitchFamily="34" charset="0"/>
            </a:endParaRPr>
          </a:p>
          <a:p>
            <a:pPr lvl="0"/>
            <a:r>
              <a:rPr lang="en-GB" sz="2000" b="1" dirty="0">
                <a:solidFill>
                  <a:srgbClr val="FF0000"/>
                </a:solidFill>
                <a:latin typeface="Century Gothic" panose="020B0502020202020204" pitchFamily="34" charset="0"/>
              </a:rPr>
              <a:t>Various answers, for example: “Stop dropping small crumbs over the patterned carpet or you will clean up the mess yourself!”</a:t>
            </a: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14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30354709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7D546838-123D-4001-AF8F-DAB8211E90B7}"/>
              </a:ext>
            </a:extLst>
          </p:cNvPr>
          <p:cNvGrpSpPr/>
          <p:nvPr/>
        </p:nvGrpSpPr>
        <p:grpSpPr>
          <a:xfrm>
            <a:off x="59531" y="6454317"/>
            <a:ext cx="1238534" cy="403683"/>
            <a:chOff x="68077" y="6454317"/>
            <a:chExt cx="1238534" cy="403683"/>
          </a:xfrm>
        </p:grpSpPr>
        <p:sp>
          <p:nvSpPr>
            <p:cNvPr id="11" name="TextBox 8">
              <a:extLst>
                <a:ext uri="{FF2B5EF4-FFF2-40B4-BE49-F238E27FC236}">
                  <a16:creationId xmlns:a16="http://schemas.microsoft.com/office/drawing/2014/main" id="{4A98F2BD-15C2-459C-9750-2D4FF49AD33C}"/>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2" name="Picture 11" descr="A close up of a sign&#10;&#10;Description generated with high confidence">
              <a:extLst>
                <a:ext uri="{FF2B5EF4-FFF2-40B4-BE49-F238E27FC236}">
                  <a16:creationId xmlns:a16="http://schemas.microsoft.com/office/drawing/2014/main" id="{041EE9A0-191A-440F-A4CC-7C7006F6ED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pic>
        <p:nvPicPr>
          <p:cNvPr id="9" name="Picture 8">
            <a:extLst>
              <a:ext uri="{FF2B5EF4-FFF2-40B4-BE49-F238E27FC236}">
                <a16:creationId xmlns:a16="http://schemas.microsoft.com/office/drawing/2014/main" id="{90F57B56-4A01-4D7A-AC5E-6FA636966F63}"/>
              </a:ext>
            </a:extLst>
          </p:cNvPr>
          <p:cNvPicPr>
            <a:picLocks noChangeAspect="1"/>
          </p:cNvPicPr>
          <p:nvPr/>
        </p:nvPicPr>
        <p:blipFill>
          <a:blip r:embed="rId3"/>
          <a:stretch>
            <a:fillRect/>
          </a:stretch>
        </p:blipFill>
        <p:spPr>
          <a:xfrm>
            <a:off x="115438" y="143658"/>
            <a:ext cx="8913124" cy="6322100"/>
          </a:xfrm>
          <a:prstGeom prst="rect">
            <a:avLst/>
          </a:prstGeom>
        </p:spPr>
      </p:pic>
      <p:sp>
        <p:nvSpPr>
          <p:cNvPr id="13" name="Rectangle 12">
            <a:extLst>
              <a:ext uri="{FF2B5EF4-FFF2-40B4-BE49-F238E27FC236}">
                <a16:creationId xmlns:a16="http://schemas.microsoft.com/office/drawing/2014/main" id="{FA71961B-D5E9-43CB-8CCE-5388C493B2D5}"/>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algn="ctr"/>
            <a:endParaRPr lang="en-GB" sz="2000" b="1" u="sng" dirty="0">
              <a:solidFill>
                <a:schemeClr val="bg2">
                  <a:lumMod val="50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Madison wants to add another adjective to the sentence below.</a:t>
            </a:r>
          </a:p>
          <a:p>
            <a:endParaRPr lang="en-GB" sz="2400" b="1" dirty="0">
              <a:solidFill>
                <a:schemeClr val="tx1"/>
              </a:solidFill>
              <a:latin typeface="Century Gothic" panose="020B0502020202020204" pitchFamily="34" charset="0"/>
            </a:endParaRPr>
          </a:p>
          <a:p>
            <a:r>
              <a:rPr lang="en-GB" sz="2400" b="1" dirty="0">
                <a:solidFill>
                  <a:schemeClr val="tx1"/>
                </a:solidFill>
                <a:latin typeface="Century Gothic" panose="020B0502020202020204" pitchFamily="34" charset="0"/>
              </a:rPr>
              <a:t>“My sister’s baby cries all the time so her parents are always complaining!” chuckled Nelly.</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Is she correct? Explain how you know.</a:t>
            </a:r>
            <a:endParaRPr lang="en-GB" sz="2000" dirty="0">
              <a:solidFill>
                <a:schemeClr val="tx1"/>
              </a:solidFill>
              <a:latin typeface="Century Gothic" panose="020B0502020202020204" pitchFamily="34" charset="0"/>
            </a:endParaRPr>
          </a:p>
          <a:p>
            <a:endParaRPr lang="en-GB" sz="2000" dirty="0">
              <a:solidFill>
                <a:schemeClr val="tx1"/>
              </a:solidFill>
              <a:latin typeface="SassoonCRInfantMedium" panose="02000603020000020003" pitchFamily="2" charset="0"/>
            </a:endParaRPr>
          </a:p>
          <a:p>
            <a:pPr lvl="0" algn="ctr"/>
            <a:endParaRPr lang="en-GB" sz="2400" dirty="0">
              <a:solidFill>
                <a:srgbClr val="FF0000"/>
              </a:solidFill>
              <a:latin typeface="SassoonCRInfantMedium" panose="02000603020000020003" pitchFamily="2" charset="0"/>
            </a:endParaRPr>
          </a:p>
        </p:txBody>
      </p:sp>
      <p:sp>
        <p:nvSpPr>
          <p:cNvPr id="14" name="Speech Bubble: Rectangle with Corners Rounded 13">
            <a:extLst>
              <a:ext uri="{FF2B5EF4-FFF2-40B4-BE49-F238E27FC236}">
                <a16:creationId xmlns:a16="http://schemas.microsoft.com/office/drawing/2014/main" id="{25A6BB8D-444B-4EBA-A06E-4993A9C777CD}"/>
              </a:ext>
            </a:extLst>
          </p:cNvPr>
          <p:cNvSpPr/>
          <p:nvPr/>
        </p:nvSpPr>
        <p:spPr>
          <a:xfrm>
            <a:off x="3297314" y="2793744"/>
            <a:ext cx="4524323" cy="1645920"/>
          </a:xfrm>
          <a:prstGeom prst="wedgeRoundRectCallout">
            <a:avLst>
              <a:gd name="adj1" fmla="val -61051"/>
              <a:gd name="adj2" fmla="val 5025"/>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latin typeface="Century Gothic" panose="020B0502020202020204" pitchFamily="34" charset="0"/>
              </a:rPr>
              <a:t>I can place the adjective </a:t>
            </a:r>
            <a:r>
              <a:rPr lang="en-GB" sz="2400" b="1" i="1" dirty="0">
                <a:solidFill>
                  <a:schemeClr val="tx1"/>
                </a:solidFill>
                <a:latin typeface="Century Gothic" panose="020B0502020202020204" pitchFamily="34" charset="0"/>
              </a:rPr>
              <a:t>exhausted</a:t>
            </a:r>
            <a:r>
              <a:rPr lang="en-GB" sz="2400" b="1" dirty="0">
                <a:solidFill>
                  <a:schemeClr val="tx1"/>
                </a:solidFill>
                <a:latin typeface="Century Gothic" panose="020B0502020202020204" pitchFamily="34" charset="0"/>
              </a:rPr>
              <a:t> between the words </a:t>
            </a:r>
            <a:r>
              <a:rPr lang="en-GB" sz="2400" b="1" i="1" dirty="0">
                <a:solidFill>
                  <a:schemeClr val="tx1"/>
                </a:solidFill>
                <a:latin typeface="Century Gothic" panose="020B0502020202020204" pitchFamily="34" charset="0"/>
              </a:rPr>
              <a:t>are</a:t>
            </a:r>
            <a:r>
              <a:rPr lang="en-GB" sz="2400" b="1" dirty="0">
                <a:solidFill>
                  <a:schemeClr val="tx1"/>
                </a:solidFill>
                <a:latin typeface="Century Gothic" panose="020B0502020202020204" pitchFamily="34" charset="0"/>
              </a:rPr>
              <a:t> and </a:t>
            </a:r>
            <a:r>
              <a:rPr lang="en-GB" sz="2400" b="1" i="1" dirty="0">
                <a:solidFill>
                  <a:schemeClr val="tx1"/>
                </a:solidFill>
                <a:latin typeface="Century Gothic" panose="020B0502020202020204" pitchFamily="34" charset="0"/>
              </a:rPr>
              <a:t>always</a:t>
            </a:r>
            <a:r>
              <a:rPr lang="en-GB" sz="2400" b="1" dirty="0">
                <a:solidFill>
                  <a:schemeClr val="tx1"/>
                </a:solidFill>
                <a:latin typeface="Century Gothic" panose="020B0502020202020204" pitchFamily="34" charset="0"/>
              </a:rPr>
              <a:t>.  </a:t>
            </a:r>
          </a:p>
        </p:txBody>
      </p:sp>
    </p:spTree>
    <p:extLst>
      <p:ext uri="{BB962C8B-B14F-4D97-AF65-F5344CB8AC3E}">
        <p14:creationId xmlns:p14="http://schemas.microsoft.com/office/powerpoint/2010/main" val="31364593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B31300A9-E3C5-4701-8EF1-45ED088A04DD}"/>
              </a:ext>
            </a:extLst>
          </p:cNvPr>
          <p:cNvGrpSpPr/>
          <p:nvPr/>
        </p:nvGrpSpPr>
        <p:grpSpPr>
          <a:xfrm>
            <a:off x="59531" y="6454317"/>
            <a:ext cx="1238534" cy="403683"/>
            <a:chOff x="68077" y="6454317"/>
            <a:chExt cx="1238534" cy="403683"/>
          </a:xfrm>
        </p:grpSpPr>
        <p:sp>
          <p:nvSpPr>
            <p:cNvPr id="17" name="TextBox 8">
              <a:extLst>
                <a:ext uri="{FF2B5EF4-FFF2-40B4-BE49-F238E27FC236}">
                  <a16:creationId xmlns:a16="http://schemas.microsoft.com/office/drawing/2014/main" id="{0F18B4CD-798D-4EA5-92CF-7A4BB6DD9812}"/>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Year 5 – Summer Block 4 – Suffixes – Word Classes</a:t>
            </a:r>
          </a:p>
          <a:p>
            <a:pPr lvl="0" algn="ctr"/>
            <a:endParaRPr lang="en-GB" sz="2000" b="1" dirty="0">
              <a:solidFill>
                <a:srgbClr val="E7E6E6">
                  <a:lumMod val="25000"/>
                </a:srgbClr>
              </a:solidFill>
              <a:latin typeface="Century Gothic" panose="020B0502020202020204" pitchFamily="34" charset="0"/>
            </a:endParaRPr>
          </a:p>
          <a:p>
            <a:pPr lvl="0" defTabSz="457200">
              <a:defRPr/>
            </a:pPr>
            <a:r>
              <a:rPr lang="en-GB" sz="1600" b="1" dirty="0">
                <a:solidFill>
                  <a:prstClr val="black"/>
                </a:solidFill>
                <a:latin typeface="Century Gothic" panose="020B0502020202020204" pitchFamily="34" charset="0"/>
              </a:rPr>
              <a:t>About This Resource:</a:t>
            </a:r>
          </a:p>
          <a:p>
            <a:pPr lvl="0" defTabSz="457200">
              <a:defRPr/>
            </a:pPr>
            <a:endParaRPr lang="en-GB" sz="1200" b="1" dirty="0">
              <a:solidFill>
                <a:prstClr val="black"/>
              </a:solidFill>
              <a:latin typeface="Century Gothic" panose="020B0502020202020204" pitchFamily="34" charset="0"/>
            </a:endParaRPr>
          </a:p>
          <a:p>
            <a:pPr lvl="0" defTabSz="457200">
              <a:defRPr/>
            </a:pPr>
            <a:r>
              <a:rPr lang="en-GB" sz="1200" b="1" dirty="0">
                <a:solidFill>
                  <a:prstClr val="black"/>
                </a:solidFill>
                <a:latin typeface="Century Gothic" panose="020B0502020202020204" pitchFamily="34" charset="0"/>
              </a:rPr>
              <a:t>This PowerPoint has been designed to support your teaching of this small step. It includes a starter activity and an example of each question from the Varied Fluency and Application and Reasoning resources also provided in this pack. You can choose to work through all examples provided or a selection of them depending on the needs of your class.</a:t>
            </a:r>
          </a:p>
          <a:p>
            <a:pPr lvl="0" defTabSz="457200">
              <a:defRPr/>
            </a:pPr>
            <a:endParaRPr lang="en-GB" sz="1200" b="1" dirty="0">
              <a:solidFill>
                <a:prstClr val="black"/>
              </a:solidFill>
              <a:latin typeface="Century Gothic" panose="020B0502020202020204" pitchFamily="34" charset="0"/>
            </a:endParaRPr>
          </a:p>
          <a:p>
            <a:pPr lvl="0" defTabSz="457200">
              <a:defRPr/>
            </a:pPr>
            <a:endParaRPr lang="en-GB" sz="1200" b="1" dirty="0">
              <a:solidFill>
                <a:prstClr val="black"/>
              </a:solidFill>
              <a:latin typeface="Century Gothic" panose="020B0502020202020204" pitchFamily="34" charset="0"/>
            </a:endParaRPr>
          </a:p>
          <a:p>
            <a:pPr lvl="0" defTabSz="457200">
              <a:defRPr/>
            </a:pPr>
            <a:r>
              <a:rPr lang="en-GB" sz="1600" b="1" dirty="0">
                <a:solidFill>
                  <a:prstClr val="black"/>
                </a:solidFill>
                <a:latin typeface="Century Gothic" panose="020B0502020202020204" pitchFamily="34" charset="0"/>
              </a:rPr>
              <a:t>National Curriculum Objectives:</a:t>
            </a:r>
            <a:endParaRPr lang="en-GB" sz="1600" b="1" dirty="0">
              <a:solidFill>
                <a:srgbClr val="FF0000"/>
              </a:solidFill>
              <a:latin typeface="Century Gothic" panose="020B0502020202020204" pitchFamily="34" charset="0"/>
            </a:endParaRPr>
          </a:p>
          <a:p>
            <a:pPr lvl="0" fontAlgn="base">
              <a:defRPr/>
            </a:pPr>
            <a:endParaRPr lang="en-GB" sz="1200" b="1" dirty="0">
              <a:solidFill>
                <a:prstClr val="black"/>
              </a:solidFill>
              <a:latin typeface="Century Gothic" panose="020B0502020202020204" pitchFamily="34" charset="0"/>
            </a:endParaRPr>
          </a:p>
          <a:p>
            <a:pPr fontAlgn="base">
              <a:defRPr/>
            </a:pPr>
            <a:r>
              <a:rPr lang="en-US" sz="1200" b="1" dirty="0">
                <a:solidFill>
                  <a:schemeClr val="tx1"/>
                </a:solidFill>
                <a:latin typeface="Century Gothic" panose="020B0502020202020204" pitchFamily="34" charset="0"/>
              </a:rPr>
              <a:t>English Year 5: (5G6.3)</a:t>
            </a:r>
            <a:r>
              <a:rPr lang="en-US" sz="1200" b="1" dirty="0">
                <a:latin typeface="Century Gothic" panose="020B0502020202020204" pitchFamily="34" charset="0"/>
              </a:rPr>
              <a:t> </a:t>
            </a:r>
            <a:r>
              <a:rPr lang="en-US" sz="1200" b="1" dirty="0">
                <a:latin typeface="Century Gothic" panose="020B0502020202020204" pitchFamily="34" charset="0"/>
                <a:hlinkClick r:id="rId3"/>
              </a:rPr>
              <a:t>Converting nouns or adjectives into verbs using suffixes [for example, –ate; –</a:t>
            </a:r>
            <a:r>
              <a:rPr lang="en-US" sz="1200" b="1" dirty="0" err="1">
                <a:latin typeface="Century Gothic" panose="020B0502020202020204" pitchFamily="34" charset="0"/>
                <a:hlinkClick r:id="rId3"/>
              </a:rPr>
              <a:t>ise</a:t>
            </a:r>
            <a:r>
              <a:rPr lang="en-US" sz="1200" b="1" dirty="0">
                <a:latin typeface="Century Gothic" panose="020B0502020202020204" pitchFamily="34" charset="0"/>
                <a:hlinkClick r:id="rId3"/>
              </a:rPr>
              <a:t>; –</a:t>
            </a:r>
            <a:r>
              <a:rPr lang="en-US" sz="1200" b="1" dirty="0" err="1">
                <a:latin typeface="Century Gothic" panose="020B0502020202020204" pitchFamily="34" charset="0"/>
                <a:hlinkClick r:id="rId3"/>
              </a:rPr>
              <a:t>ify</a:t>
            </a:r>
            <a:r>
              <a:rPr lang="en-US" sz="1200" b="1" dirty="0">
                <a:latin typeface="Century Gothic" panose="020B0502020202020204" pitchFamily="34" charset="0"/>
                <a:hlinkClick r:id="rId3"/>
              </a:rPr>
              <a:t>]</a:t>
            </a:r>
            <a:endParaRPr lang="en-US" sz="1200" b="1" dirty="0">
              <a:solidFill>
                <a:srgbClr val="4BB6F5"/>
              </a:solidFill>
              <a:latin typeface="Century Gothic" panose="020B0502020202020204" pitchFamily="34" charset="0"/>
            </a:endParaRPr>
          </a:p>
          <a:p>
            <a:pPr fontAlgn="base">
              <a:lnSpc>
                <a:spcPct val="100000"/>
              </a:lnSpc>
              <a:spcAft>
                <a:spcPts val="0"/>
              </a:spcAft>
              <a:buClrTx/>
              <a:buSzTx/>
              <a:tabLst/>
              <a:defRPr/>
            </a:pPr>
            <a:endParaRPr lang="en-GB" sz="1200" b="1" u="sng"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u="sng" dirty="0">
              <a:solidFill>
                <a:prstClr val="black"/>
              </a:solidFill>
              <a:latin typeface="Century Gothic" panose="020B0502020202020204" pitchFamily="34" charset="0"/>
            </a:endParaRPr>
          </a:p>
          <a:p>
            <a:pPr>
              <a:lnSpc>
                <a:spcPct val="100000"/>
              </a:lnSpc>
              <a:spcAft>
                <a:spcPts val="0"/>
              </a:spcAft>
              <a:defRPr/>
            </a:pPr>
            <a:r>
              <a:rPr lang="en-GB" sz="1600" b="1" dirty="0">
                <a:solidFill>
                  <a:prstClr val="black"/>
                </a:solidFill>
                <a:latin typeface="Century Gothic" panose="020B0502020202020204" pitchFamily="34" charset="0"/>
                <a:hlinkClick r:id="rId4"/>
              </a:rPr>
              <a:t>More resources</a:t>
            </a:r>
            <a:r>
              <a:rPr lang="en-GB" sz="1600" b="1" dirty="0">
                <a:solidFill>
                  <a:prstClr val="black"/>
                </a:solidFill>
                <a:latin typeface="Century Gothic" panose="020B0502020202020204" pitchFamily="34" charset="0"/>
              </a:rPr>
              <a:t> from our Grammar, Punctuation and Spelling scheme of work.</a:t>
            </a:r>
            <a:endParaRPr lang="en-GB" sz="1200" b="1"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dirty="0">
              <a:solidFill>
                <a:prstClr val="black"/>
              </a:solidFill>
              <a:latin typeface="Century Gothic" panose="020B0502020202020204" pitchFamily="34" charset="0"/>
            </a:endParaRPr>
          </a:p>
          <a:p>
            <a:pPr lvl="0">
              <a:defRPr/>
            </a:pPr>
            <a:r>
              <a:rPr lang="en-GB" sz="1600" b="1" dirty="0">
                <a:solidFill>
                  <a:prstClr val="black"/>
                </a:solidFill>
                <a:latin typeface="Century Gothic" panose="020B0502020202020204" pitchFamily="34" charset="0"/>
              </a:rPr>
              <a:t>Did you like this resource? Don’t forget to </a:t>
            </a:r>
            <a:r>
              <a:rPr lang="en-GB" sz="1600" b="1" dirty="0">
                <a:solidFill>
                  <a:prstClr val="black"/>
                </a:solidFill>
                <a:latin typeface="Century Gothic" panose="020B0502020202020204" pitchFamily="34" charset="0"/>
                <a:hlinkClick r:id="rId5"/>
              </a:rPr>
              <a:t>review</a:t>
            </a:r>
            <a:r>
              <a:rPr lang="en-GB" sz="1600" b="1" dirty="0">
                <a:solidFill>
                  <a:prstClr val="black"/>
                </a:solidFill>
                <a:latin typeface="Century Gothic" panose="020B0502020202020204" pitchFamily="34" charset="0"/>
              </a:rPr>
              <a:t> it on our website.</a:t>
            </a:r>
          </a:p>
        </p:txBody>
      </p:sp>
    </p:spTree>
    <p:extLst>
      <p:ext uri="{BB962C8B-B14F-4D97-AF65-F5344CB8AC3E}">
        <p14:creationId xmlns:p14="http://schemas.microsoft.com/office/powerpoint/2010/main" val="26374812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7D546838-123D-4001-AF8F-DAB8211E90B7}"/>
              </a:ext>
            </a:extLst>
          </p:cNvPr>
          <p:cNvGrpSpPr/>
          <p:nvPr/>
        </p:nvGrpSpPr>
        <p:grpSpPr>
          <a:xfrm>
            <a:off x="59531" y="6454317"/>
            <a:ext cx="1238534" cy="403683"/>
            <a:chOff x="68077" y="6454317"/>
            <a:chExt cx="1238534" cy="403683"/>
          </a:xfrm>
        </p:grpSpPr>
        <p:sp>
          <p:nvSpPr>
            <p:cNvPr id="11" name="TextBox 8">
              <a:extLst>
                <a:ext uri="{FF2B5EF4-FFF2-40B4-BE49-F238E27FC236}">
                  <a16:creationId xmlns:a16="http://schemas.microsoft.com/office/drawing/2014/main" id="{4A98F2BD-15C2-459C-9750-2D4FF49AD33C}"/>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2" name="Picture 11" descr="A close up of a sign&#10;&#10;Description generated with high confidence">
              <a:extLst>
                <a:ext uri="{FF2B5EF4-FFF2-40B4-BE49-F238E27FC236}">
                  <a16:creationId xmlns:a16="http://schemas.microsoft.com/office/drawing/2014/main" id="{041EE9A0-191A-440F-A4CC-7C7006F6ED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pic>
        <p:nvPicPr>
          <p:cNvPr id="9" name="Picture 8">
            <a:extLst>
              <a:ext uri="{FF2B5EF4-FFF2-40B4-BE49-F238E27FC236}">
                <a16:creationId xmlns:a16="http://schemas.microsoft.com/office/drawing/2014/main" id="{90F57B56-4A01-4D7A-AC5E-6FA636966F63}"/>
              </a:ext>
            </a:extLst>
          </p:cNvPr>
          <p:cNvPicPr>
            <a:picLocks noChangeAspect="1"/>
          </p:cNvPicPr>
          <p:nvPr/>
        </p:nvPicPr>
        <p:blipFill>
          <a:blip r:embed="rId3"/>
          <a:stretch>
            <a:fillRect/>
          </a:stretch>
        </p:blipFill>
        <p:spPr>
          <a:xfrm>
            <a:off x="115438" y="143658"/>
            <a:ext cx="8913124" cy="6322100"/>
          </a:xfrm>
          <a:prstGeom prst="rect">
            <a:avLst/>
          </a:prstGeom>
        </p:spPr>
      </p:pic>
      <p:sp>
        <p:nvSpPr>
          <p:cNvPr id="13" name="Rectangle 12">
            <a:extLst>
              <a:ext uri="{FF2B5EF4-FFF2-40B4-BE49-F238E27FC236}">
                <a16:creationId xmlns:a16="http://schemas.microsoft.com/office/drawing/2014/main" id="{FA71961B-D5E9-43CB-8CCE-5388C493B2D5}"/>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algn="ctr"/>
            <a:endParaRPr lang="en-GB" sz="2000" b="1" u="sng" dirty="0">
              <a:solidFill>
                <a:schemeClr val="bg2">
                  <a:lumMod val="50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Madison wants to add another adjective to the sentence below.</a:t>
            </a:r>
          </a:p>
          <a:p>
            <a:endParaRPr lang="en-GB" sz="2400" b="1" dirty="0">
              <a:solidFill>
                <a:schemeClr val="tx1"/>
              </a:solidFill>
              <a:latin typeface="Century Gothic" panose="020B0502020202020204" pitchFamily="34" charset="0"/>
            </a:endParaRPr>
          </a:p>
          <a:p>
            <a:r>
              <a:rPr lang="en-GB" sz="2400" b="1" dirty="0">
                <a:solidFill>
                  <a:schemeClr val="tx1"/>
                </a:solidFill>
                <a:latin typeface="Century Gothic" panose="020B0502020202020204" pitchFamily="34" charset="0"/>
              </a:rPr>
              <a:t>“My sister’s baby cries all the time so her parents are always complaining!” chuckled Nelly.</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Is she correct? Explain how you know.</a:t>
            </a:r>
          </a:p>
          <a:p>
            <a:r>
              <a:rPr lang="en-GB" sz="2000" b="1" dirty="0">
                <a:solidFill>
                  <a:schemeClr val="tx1"/>
                </a:solidFill>
                <a:latin typeface="Century Gothic" panose="020B0502020202020204" pitchFamily="34" charset="0"/>
              </a:rPr>
              <a:t>Madison is incorrect because…</a:t>
            </a:r>
            <a:endParaRPr lang="en-GB" sz="2000" dirty="0">
              <a:solidFill>
                <a:schemeClr val="tx1"/>
              </a:solidFill>
              <a:latin typeface="Century Gothic" panose="020B0502020202020204" pitchFamily="34" charset="0"/>
            </a:endParaRPr>
          </a:p>
          <a:p>
            <a:endParaRPr lang="en-GB" sz="2000" dirty="0">
              <a:solidFill>
                <a:schemeClr val="tx1"/>
              </a:solidFill>
              <a:latin typeface="Century Gothic" panose="020B0502020202020204" pitchFamily="34" charset="0"/>
            </a:endParaRPr>
          </a:p>
          <a:p>
            <a:endParaRPr lang="en-GB" sz="2000" dirty="0">
              <a:solidFill>
                <a:schemeClr val="tx1"/>
              </a:solidFill>
              <a:latin typeface="SassoonCRInfantMedium" panose="02000603020000020003" pitchFamily="2" charset="0"/>
            </a:endParaRPr>
          </a:p>
          <a:p>
            <a:pPr lvl="0" algn="ctr"/>
            <a:endParaRPr lang="en-GB" sz="2400" dirty="0">
              <a:solidFill>
                <a:srgbClr val="FF0000"/>
              </a:solidFill>
              <a:latin typeface="SassoonCRInfantMedium" panose="02000603020000020003" pitchFamily="2" charset="0"/>
            </a:endParaRPr>
          </a:p>
        </p:txBody>
      </p:sp>
      <p:sp>
        <p:nvSpPr>
          <p:cNvPr id="7" name="Speech Bubble: Rectangle with Corners Rounded 6">
            <a:extLst>
              <a:ext uri="{FF2B5EF4-FFF2-40B4-BE49-F238E27FC236}">
                <a16:creationId xmlns:a16="http://schemas.microsoft.com/office/drawing/2014/main" id="{B8ED1C6D-C08D-4AD6-ADB1-6C308A07C1DB}"/>
              </a:ext>
            </a:extLst>
          </p:cNvPr>
          <p:cNvSpPr/>
          <p:nvPr/>
        </p:nvSpPr>
        <p:spPr>
          <a:xfrm>
            <a:off x="3297314" y="2793744"/>
            <a:ext cx="4524323" cy="1645920"/>
          </a:xfrm>
          <a:prstGeom prst="wedgeRoundRectCallout">
            <a:avLst>
              <a:gd name="adj1" fmla="val -61051"/>
              <a:gd name="adj2" fmla="val 5025"/>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latin typeface="Century Gothic" panose="020B0502020202020204" pitchFamily="34" charset="0"/>
              </a:rPr>
              <a:t>I can place the adjective </a:t>
            </a:r>
            <a:r>
              <a:rPr lang="en-GB" sz="2400" b="1" i="1" dirty="0">
                <a:solidFill>
                  <a:schemeClr val="tx1"/>
                </a:solidFill>
                <a:latin typeface="Century Gothic" panose="020B0502020202020204" pitchFamily="34" charset="0"/>
              </a:rPr>
              <a:t>exhausted</a:t>
            </a:r>
            <a:r>
              <a:rPr lang="en-GB" sz="2400" b="1" dirty="0">
                <a:solidFill>
                  <a:schemeClr val="tx1"/>
                </a:solidFill>
                <a:latin typeface="Century Gothic" panose="020B0502020202020204" pitchFamily="34" charset="0"/>
              </a:rPr>
              <a:t> between the words </a:t>
            </a:r>
            <a:r>
              <a:rPr lang="en-GB" sz="2400" b="1" i="1" dirty="0">
                <a:solidFill>
                  <a:schemeClr val="tx1"/>
                </a:solidFill>
                <a:latin typeface="Century Gothic" panose="020B0502020202020204" pitchFamily="34" charset="0"/>
              </a:rPr>
              <a:t>are</a:t>
            </a:r>
            <a:r>
              <a:rPr lang="en-GB" sz="2400" b="1" dirty="0">
                <a:solidFill>
                  <a:schemeClr val="tx1"/>
                </a:solidFill>
                <a:latin typeface="Century Gothic" panose="020B0502020202020204" pitchFamily="34" charset="0"/>
              </a:rPr>
              <a:t> and </a:t>
            </a:r>
            <a:r>
              <a:rPr lang="en-GB" sz="2400" b="1" i="1" dirty="0">
                <a:solidFill>
                  <a:schemeClr val="tx1"/>
                </a:solidFill>
                <a:latin typeface="Century Gothic" panose="020B0502020202020204" pitchFamily="34" charset="0"/>
              </a:rPr>
              <a:t>always</a:t>
            </a:r>
            <a:r>
              <a:rPr lang="en-GB" sz="2400" b="1" dirty="0">
                <a:solidFill>
                  <a:schemeClr val="tx1"/>
                </a:solidFill>
                <a:latin typeface="Century Gothic" panose="020B0502020202020204" pitchFamily="34" charset="0"/>
              </a:rPr>
              <a:t>.  </a:t>
            </a:r>
          </a:p>
        </p:txBody>
      </p:sp>
    </p:spTree>
    <p:extLst>
      <p:ext uri="{BB962C8B-B14F-4D97-AF65-F5344CB8AC3E}">
        <p14:creationId xmlns:p14="http://schemas.microsoft.com/office/powerpoint/2010/main" val="18971549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7D546838-123D-4001-AF8F-DAB8211E90B7}"/>
              </a:ext>
            </a:extLst>
          </p:cNvPr>
          <p:cNvGrpSpPr/>
          <p:nvPr/>
        </p:nvGrpSpPr>
        <p:grpSpPr>
          <a:xfrm>
            <a:off x="59531" y="6454317"/>
            <a:ext cx="1238534" cy="403683"/>
            <a:chOff x="68077" y="6454317"/>
            <a:chExt cx="1238534" cy="403683"/>
          </a:xfrm>
        </p:grpSpPr>
        <p:sp>
          <p:nvSpPr>
            <p:cNvPr id="11" name="TextBox 8">
              <a:extLst>
                <a:ext uri="{FF2B5EF4-FFF2-40B4-BE49-F238E27FC236}">
                  <a16:creationId xmlns:a16="http://schemas.microsoft.com/office/drawing/2014/main" id="{4A98F2BD-15C2-459C-9750-2D4FF49AD33C}"/>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2" name="Picture 11" descr="A close up of a sign&#10;&#10;Description generated with high confidence">
              <a:extLst>
                <a:ext uri="{FF2B5EF4-FFF2-40B4-BE49-F238E27FC236}">
                  <a16:creationId xmlns:a16="http://schemas.microsoft.com/office/drawing/2014/main" id="{041EE9A0-191A-440F-A4CC-7C7006F6ED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pic>
        <p:nvPicPr>
          <p:cNvPr id="9" name="Picture 8">
            <a:extLst>
              <a:ext uri="{FF2B5EF4-FFF2-40B4-BE49-F238E27FC236}">
                <a16:creationId xmlns:a16="http://schemas.microsoft.com/office/drawing/2014/main" id="{90F57B56-4A01-4D7A-AC5E-6FA636966F63}"/>
              </a:ext>
            </a:extLst>
          </p:cNvPr>
          <p:cNvPicPr>
            <a:picLocks noChangeAspect="1"/>
          </p:cNvPicPr>
          <p:nvPr/>
        </p:nvPicPr>
        <p:blipFill>
          <a:blip r:embed="rId3"/>
          <a:stretch>
            <a:fillRect/>
          </a:stretch>
        </p:blipFill>
        <p:spPr>
          <a:xfrm>
            <a:off x="115438" y="143658"/>
            <a:ext cx="8913124" cy="6322100"/>
          </a:xfrm>
          <a:prstGeom prst="rect">
            <a:avLst/>
          </a:prstGeom>
        </p:spPr>
      </p:pic>
      <p:sp>
        <p:nvSpPr>
          <p:cNvPr id="13" name="Rectangle 12">
            <a:extLst>
              <a:ext uri="{FF2B5EF4-FFF2-40B4-BE49-F238E27FC236}">
                <a16:creationId xmlns:a16="http://schemas.microsoft.com/office/drawing/2014/main" id="{FA71961B-D5E9-43CB-8CCE-5388C493B2D5}"/>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algn="ctr"/>
            <a:endParaRPr lang="en-GB" sz="2000" b="1" u="sng" dirty="0">
              <a:solidFill>
                <a:schemeClr val="bg2">
                  <a:lumMod val="50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Madison wants to add another adjective to the sentence below.</a:t>
            </a:r>
          </a:p>
          <a:p>
            <a:endParaRPr lang="en-GB" sz="2400" b="1" dirty="0">
              <a:solidFill>
                <a:schemeClr val="tx1"/>
              </a:solidFill>
              <a:latin typeface="Century Gothic" panose="020B0502020202020204" pitchFamily="34" charset="0"/>
            </a:endParaRPr>
          </a:p>
          <a:p>
            <a:r>
              <a:rPr lang="en-GB" sz="2400" b="1" dirty="0">
                <a:solidFill>
                  <a:schemeClr val="tx1"/>
                </a:solidFill>
                <a:latin typeface="Century Gothic" panose="020B0502020202020204" pitchFamily="34" charset="0"/>
              </a:rPr>
              <a:t>“My sister’s baby cries all the time so her parents are always complaining!” chuckled Nelly.</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Is she correct? Explain how you know.</a:t>
            </a:r>
          </a:p>
          <a:p>
            <a:pPr lvl="0"/>
            <a:r>
              <a:rPr lang="en-GB" sz="2000" b="1" dirty="0">
                <a:solidFill>
                  <a:srgbClr val="FF0000"/>
                </a:solidFill>
                <a:latin typeface="Century Gothic" panose="020B0502020202020204" pitchFamily="34" charset="0"/>
              </a:rPr>
              <a:t>Madison is incorrect because the adjective </a:t>
            </a:r>
            <a:r>
              <a:rPr lang="en-GB" sz="2000" b="1" i="1" dirty="0">
                <a:solidFill>
                  <a:srgbClr val="FF0000"/>
                </a:solidFill>
                <a:latin typeface="Century Gothic" panose="020B0502020202020204" pitchFamily="34" charset="0"/>
              </a:rPr>
              <a:t>exhausted</a:t>
            </a:r>
            <a:r>
              <a:rPr lang="en-GB" sz="2000" b="1" dirty="0">
                <a:solidFill>
                  <a:srgbClr val="FF0000"/>
                </a:solidFill>
                <a:latin typeface="Century Gothic" panose="020B0502020202020204" pitchFamily="34" charset="0"/>
              </a:rPr>
              <a:t> needs to come before the noun </a:t>
            </a:r>
            <a:r>
              <a:rPr lang="en-GB" sz="2000" b="1" i="1" dirty="0">
                <a:solidFill>
                  <a:srgbClr val="FF0000"/>
                </a:solidFill>
                <a:latin typeface="Century Gothic" panose="020B0502020202020204" pitchFamily="34" charset="0"/>
              </a:rPr>
              <a:t>parents</a:t>
            </a:r>
            <a:r>
              <a:rPr lang="en-GB" sz="2000" b="1" dirty="0">
                <a:solidFill>
                  <a:srgbClr val="FF0000"/>
                </a:solidFill>
                <a:latin typeface="Century Gothic" panose="020B0502020202020204" pitchFamily="34" charset="0"/>
              </a:rPr>
              <a:t>.</a:t>
            </a:r>
            <a:endParaRPr lang="en-GB" sz="2400" dirty="0">
              <a:solidFill>
                <a:srgbClr val="FF0000"/>
              </a:solidFill>
              <a:latin typeface="SassoonCRInfantMedium" panose="02000603020000020003" pitchFamily="2" charset="0"/>
            </a:endParaRPr>
          </a:p>
          <a:p>
            <a:endParaRPr lang="en-GB" sz="2000" dirty="0">
              <a:solidFill>
                <a:schemeClr val="tx1"/>
              </a:solidFill>
              <a:latin typeface="Century Gothic" panose="020B0502020202020204" pitchFamily="34" charset="0"/>
            </a:endParaRPr>
          </a:p>
          <a:p>
            <a:endParaRPr lang="en-GB" sz="2000" dirty="0">
              <a:solidFill>
                <a:schemeClr val="tx1"/>
              </a:solidFill>
              <a:latin typeface="SassoonCRInfantMedium" panose="02000603020000020003" pitchFamily="2" charset="0"/>
            </a:endParaRPr>
          </a:p>
          <a:p>
            <a:pPr lvl="0" algn="ctr"/>
            <a:endParaRPr lang="en-GB" sz="2400" dirty="0">
              <a:solidFill>
                <a:srgbClr val="FF0000"/>
              </a:solidFill>
              <a:latin typeface="SassoonCRInfantMedium" panose="02000603020000020003" pitchFamily="2" charset="0"/>
            </a:endParaRPr>
          </a:p>
        </p:txBody>
      </p:sp>
      <p:sp>
        <p:nvSpPr>
          <p:cNvPr id="7" name="Speech Bubble: Rectangle with Corners Rounded 6">
            <a:extLst>
              <a:ext uri="{FF2B5EF4-FFF2-40B4-BE49-F238E27FC236}">
                <a16:creationId xmlns:a16="http://schemas.microsoft.com/office/drawing/2014/main" id="{7E49628A-7D44-453C-A76D-6BBAFF6709B0}"/>
              </a:ext>
            </a:extLst>
          </p:cNvPr>
          <p:cNvSpPr/>
          <p:nvPr/>
        </p:nvSpPr>
        <p:spPr>
          <a:xfrm>
            <a:off x="3297314" y="2793744"/>
            <a:ext cx="4524323" cy="1645920"/>
          </a:xfrm>
          <a:prstGeom prst="wedgeRoundRectCallout">
            <a:avLst>
              <a:gd name="adj1" fmla="val -61051"/>
              <a:gd name="adj2" fmla="val 5025"/>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latin typeface="Century Gothic" panose="020B0502020202020204" pitchFamily="34" charset="0"/>
              </a:rPr>
              <a:t>I can place the adjective </a:t>
            </a:r>
            <a:r>
              <a:rPr lang="en-GB" sz="2400" b="1" i="1" dirty="0">
                <a:solidFill>
                  <a:schemeClr val="tx1"/>
                </a:solidFill>
                <a:latin typeface="Century Gothic" panose="020B0502020202020204" pitchFamily="34" charset="0"/>
              </a:rPr>
              <a:t>exhausted</a:t>
            </a:r>
            <a:r>
              <a:rPr lang="en-GB" sz="2400" b="1" dirty="0">
                <a:solidFill>
                  <a:schemeClr val="tx1"/>
                </a:solidFill>
                <a:latin typeface="Century Gothic" panose="020B0502020202020204" pitchFamily="34" charset="0"/>
              </a:rPr>
              <a:t> between the words </a:t>
            </a:r>
            <a:r>
              <a:rPr lang="en-GB" sz="2400" b="1" i="1" dirty="0">
                <a:solidFill>
                  <a:schemeClr val="tx1"/>
                </a:solidFill>
                <a:latin typeface="Century Gothic" panose="020B0502020202020204" pitchFamily="34" charset="0"/>
              </a:rPr>
              <a:t>are</a:t>
            </a:r>
            <a:r>
              <a:rPr lang="en-GB" sz="2400" b="1" dirty="0">
                <a:solidFill>
                  <a:schemeClr val="tx1"/>
                </a:solidFill>
                <a:latin typeface="Century Gothic" panose="020B0502020202020204" pitchFamily="34" charset="0"/>
              </a:rPr>
              <a:t> and </a:t>
            </a:r>
            <a:r>
              <a:rPr lang="en-GB" sz="2400" b="1" i="1" dirty="0">
                <a:solidFill>
                  <a:schemeClr val="tx1"/>
                </a:solidFill>
                <a:latin typeface="Century Gothic" panose="020B0502020202020204" pitchFamily="34" charset="0"/>
              </a:rPr>
              <a:t>always</a:t>
            </a:r>
            <a:r>
              <a:rPr lang="en-GB" sz="2400" b="1" dirty="0">
                <a:solidFill>
                  <a:schemeClr val="tx1"/>
                </a:solidFill>
                <a:latin typeface="Century Gothic" panose="020B0502020202020204" pitchFamily="34" charset="0"/>
              </a:rPr>
              <a:t>.  </a:t>
            </a:r>
          </a:p>
        </p:txBody>
      </p:sp>
    </p:spTree>
    <p:extLst>
      <p:ext uri="{BB962C8B-B14F-4D97-AF65-F5344CB8AC3E}">
        <p14:creationId xmlns:p14="http://schemas.microsoft.com/office/powerpoint/2010/main" val="11339427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Year 5 – Summer Block 4 – Suffixes – Word Classes</a:t>
            </a:r>
          </a:p>
          <a:p>
            <a:pPr lvl="0" algn="ctr"/>
            <a:endParaRPr lang="en-GB" sz="2000" b="1" dirty="0">
              <a:solidFill>
                <a:srgbClr val="E7E6E6">
                  <a:lumMod val="25000"/>
                </a:srgbClr>
              </a:solidFill>
              <a:latin typeface="Century Gothic" panose="020B0502020202020204" pitchFamily="34" charset="0"/>
            </a:endParaRPr>
          </a:p>
          <a:p>
            <a:pPr lvl="0" defTabSz="457200">
              <a:defRPr/>
            </a:pPr>
            <a:r>
              <a:rPr lang="en-GB" sz="1600" b="1" dirty="0">
                <a:solidFill>
                  <a:prstClr val="black"/>
                </a:solidFill>
                <a:latin typeface="Century Gothic" panose="020B0502020202020204" pitchFamily="34" charset="0"/>
              </a:rPr>
              <a:t>Notes and Guidance:</a:t>
            </a:r>
          </a:p>
          <a:p>
            <a:pPr lvl="0" defTabSz="457200">
              <a:defRPr/>
            </a:pPr>
            <a:endParaRPr lang="en-GB" sz="1200" b="1" dirty="0">
              <a:solidFill>
                <a:prstClr val="black"/>
              </a:solidFill>
              <a:latin typeface="Century Gothic" panose="020B0502020202020204" pitchFamily="34" charset="0"/>
            </a:endParaRPr>
          </a:p>
          <a:p>
            <a:pPr marL="118695" indent="-118695" fontAlgn="base">
              <a:buFont typeface="Arial" panose="020B0604020202020204" pitchFamily="34" charset="0"/>
              <a:buChar char="•"/>
            </a:pPr>
            <a:r>
              <a:rPr lang="en-US" sz="1200" b="1" dirty="0">
                <a:solidFill>
                  <a:schemeClr val="tx1"/>
                </a:solidFill>
                <a:latin typeface="Century Gothic" panose="020B0502020202020204" pitchFamily="34" charset="0"/>
              </a:rPr>
              <a:t>From previous learning children will have learnt about the different types of words that make up the different parts of speech.</a:t>
            </a:r>
          </a:p>
          <a:p>
            <a:pPr marL="118695" indent="-118695" fontAlgn="base">
              <a:buFont typeface="Arial" panose="020B0604020202020204" pitchFamily="34" charset="0"/>
              <a:buChar char="•"/>
            </a:pPr>
            <a:r>
              <a:rPr lang="en-US" sz="1200" b="1" dirty="0">
                <a:solidFill>
                  <a:schemeClr val="tx1"/>
                </a:solidFill>
                <a:latin typeface="Century Gothic" panose="020B0502020202020204" pitchFamily="34" charset="0"/>
              </a:rPr>
              <a:t>This step will revisit nouns, adjectives and verbs and the difference between them. </a:t>
            </a:r>
          </a:p>
          <a:p>
            <a:pPr marL="118695" indent="-118695" fontAlgn="base">
              <a:buFont typeface="Arial" panose="020B0604020202020204" pitchFamily="34" charset="0"/>
              <a:buChar char="•"/>
            </a:pPr>
            <a:r>
              <a:rPr lang="en-US" sz="1200" b="1" dirty="0">
                <a:solidFill>
                  <a:schemeClr val="tx1"/>
                </a:solidFill>
                <a:latin typeface="Century Gothic" panose="020B0502020202020204" pitchFamily="34" charset="0"/>
              </a:rPr>
              <a:t>Nouns are words used to name a person, animal, place or thing. </a:t>
            </a:r>
          </a:p>
          <a:p>
            <a:pPr marL="118695" indent="-118695" fontAlgn="base">
              <a:buFont typeface="Arial" panose="020B0604020202020204" pitchFamily="34" charset="0"/>
              <a:buChar char="•"/>
            </a:pPr>
            <a:r>
              <a:rPr lang="en-US" sz="1200" b="1" dirty="0">
                <a:solidFill>
                  <a:schemeClr val="tx1"/>
                </a:solidFill>
                <a:latin typeface="Century Gothic" panose="020B0502020202020204" pitchFamily="34" charset="0"/>
              </a:rPr>
              <a:t>Adjectives are words that are used to describe and noun or pronoun. </a:t>
            </a:r>
          </a:p>
          <a:p>
            <a:pPr marL="118695" indent="-118695" fontAlgn="base">
              <a:buFont typeface="Arial" panose="020B0604020202020204" pitchFamily="34" charset="0"/>
              <a:buChar char="•"/>
            </a:pPr>
            <a:r>
              <a:rPr lang="en-US" sz="1200" b="1" dirty="0">
                <a:solidFill>
                  <a:schemeClr val="tx1"/>
                </a:solidFill>
                <a:latin typeface="Century Gothic" panose="020B0502020202020204" pitchFamily="34" charset="0"/>
              </a:rPr>
              <a:t>Verbs are words that are used to express an action or a state of being.</a:t>
            </a:r>
          </a:p>
          <a:p>
            <a:pPr marL="118695" indent="-118695" fontAlgn="base">
              <a:buFont typeface="Arial" panose="020B0604020202020204" pitchFamily="34" charset="0"/>
              <a:buChar char="•"/>
            </a:pPr>
            <a:r>
              <a:rPr lang="en-US" sz="1200" b="1" dirty="0">
                <a:solidFill>
                  <a:schemeClr val="tx1"/>
                </a:solidFill>
                <a:latin typeface="Century Gothic" panose="020B0502020202020204" pitchFamily="34" charset="0"/>
              </a:rPr>
              <a:t>Children should also be able to use these words in their writing, accurately identifying which part of speech each word belongs to depending on the sentence the word is included in.</a:t>
            </a:r>
          </a:p>
          <a:p>
            <a:pPr fontAlgn="base"/>
            <a:endParaRPr lang="en-US" sz="1600" b="1" dirty="0">
              <a:solidFill>
                <a:schemeClr val="tx1"/>
              </a:solidFill>
              <a:latin typeface="Century Gothic" panose="020B0502020202020204" pitchFamily="34" charset="0"/>
            </a:endParaRPr>
          </a:p>
          <a:p>
            <a:pPr fontAlgn="base"/>
            <a:endParaRPr lang="en-US" sz="1600" b="1" dirty="0">
              <a:solidFill>
                <a:schemeClr val="tx1"/>
              </a:solidFill>
              <a:latin typeface="Century Gothic" panose="020B0502020202020204" pitchFamily="34" charset="0"/>
            </a:endParaRPr>
          </a:p>
          <a:p>
            <a:pPr fontAlgn="base"/>
            <a:r>
              <a:rPr lang="en-US" sz="1600" b="1" dirty="0">
                <a:solidFill>
                  <a:schemeClr val="tx1"/>
                </a:solidFill>
                <a:latin typeface="Century Gothic" panose="020B0502020202020204" pitchFamily="34" charset="0"/>
              </a:rPr>
              <a:t>Focused Questions</a:t>
            </a:r>
          </a:p>
          <a:p>
            <a:pPr fontAlgn="base"/>
            <a:endParaRPr lang="en-US" sz="1200" b="1" dirty="0">
              <a:solidFill>
                <a:schemeClr val="tx1"/>
              </a:solidFill>
              <a:latin typeface="Century Gothic" panose="020B0502020202020204" pitchFamily="34" charset="0"/>
            </a:endParaRPr>
          </a:p>
          <a:p>
            <a:pPr marL="121992" indent="-121992" fontAlgn="base">
              <a:buFont typeface="Arial" panose="020B0604020202020204" pitchFamily="34" charset="0"/>
              <a:buChar char="•"/>
            </a:pPr>
            <a:r>
              <a:rPr lang="en-US" sz="1200" b="1" dirty="0">
                <a:solidFill>
                  <a:schemeClr val="tx1"/>
                </a:solidFill>
                <a:latin typeface="Century Gothic" panose="020B0502020202020204" pitchFamily="34" charset="0"/>
              </a:rPr>
              <a:t>Sort the words below according to their parts of speech.</a:t>
            </a:r>
          </a:p>
          <a:p>
            <a:pPr marL="121992" indent="-121992" fontAlgn="base">
              <a:buFont typeface="Arial" panose="020B0604020202020204" pitchFamily="34" charset="0"/>
              <a:buChar char="•"/>
            </a:pPr>
            <a:r>
              <a:rPr lang="en-US" sz="1200" b="1" dirty="0">
                <a:solidFill>
                  <a:schemeClr val="tx1"/>
                </a:solidFill>
                <a:latin typeface="Century Gothic" panose="020B0502020202020204" pitchFamily="34" charset="0"/>
              </a:rPr>
              <a:t>Which two parts of speech could this word belong to? Write two sentences adding the word in its different forms.</a:t>
            </a:r>
          </a:p>
          <a:p>
            <a:pPr marL="121992" indent="-121992" fontAlgn="base">
              <a:buFont typeface="Arial" panose="020B0604020202020204" pitchFamily="34" charset="0"/>
              <a:buChar char="•"/>
            </a:pPr>
            <a:r>
              <a:rPr lang="en-US" sz="1200" b="1" dirty="0">
                <a:solidFill>
                  <a:schemeClr val="tx1"/>
                </a:solidFill>
                <a:latin typeface="Century Gothic" panose="020B0502020202020204" pitchFamily="34" charset="0"/>
              </a:rPr>
              <a:t>What type of word is underlined below? Replace the word with a different word from the same part of speech.</a:t>
            </a:r>
          </a:p>
          <a:p>
            <a:pPr lvl="0" defTabSz="457200">
              <a:defRPr/>
            </a:pPr>
            <a:endParaRPr lang="en-GB" sz="1200" dirty="0">
              <a:solidFill>
                <a:schemeClr val="tx1"/>
              </a:solidFill>
              <a:latin typeface="SassoonCRInfantMedium" panose="02000603020000020003" pitchFamily="2" charset="0"/>
            </a:endParaRPr>
          </a:p>
          <a:p>
            <a:pPr lvl="0" defTabSz="457200">
              <a:defRPr/>
            </a:pPr>
            <a:endParaRPr lang="en-GB" dirty="0">
              <a:solidFill>
                <a:prstClr val="black"/>
              </a:solidFill>
              <a:latin typeface="SassoonCRInfantMedium" panose="02000603020000020003" pitchFamily="2" charset="0"/>
            </a:endParaRPr>
          </a:p>
        </p:txBody>
      </p:sp>
      <p:grpSp>
        <p:nvGrpSpPr>
          <p:cNvPr id="9" name="Group 8">
            <a:extLst>
              <a:ext uri="{FF2B5EF4-FFF2-40B4-BE49-F238E27FC236}">
                <a16:creationId xmlns:a16="http://schemas.microsoft.com/office/drawing/2014/main" id="{23555F72-B7A6-4094-8EAF-89D92759D3B8}"/>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4C78D4A2-C74C-43ED-91DF-5F1C20B4ADD8}"/>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C06E5588-98ED-4DDA-89F7-825A3687BBA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Tree>
    <p:extLst>
      <p:ext uri="{BB962C8B-B14F-4D97-AF65-F5344CB8AC3E}">
        <p14:creationId xmlns:p14="http://schemas.microsoft.com/office/powerpoint/2010/main" val="20752668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0CD6503-388C-4F9E-9FB0-9053D8579D01}"/>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Year 5 – Summer Block 4 – Suffixes</a:t>
            </a:r>
            <a:br>
              <a:rPr lang="en-GB" b="1" dirty="0">
                <a:solidFill>
                  <a:schemeClr val="bg2">
                    <a:lumMod val="50000"/>
                  </a:schemeClr>
                </a:solidFill>
                <a:latin typeface="Century Gothic" panose="020B0502020202020204" pitchFamily="34" charset="0"/>
              </a:rPr>
            </a:br>
            <a:endParaRPr lang="en-GB" b="1" dirty="0">
              <a:solidFill>
                <a:schemeClr val="bg2">
                  <a:lumMod val="50000"/>
                </a:schemeClr>
              </a:solidFill>
              <a:latin typeface="Century Gothic" panose="020B0502020202020204" pitchFamily="34" charset="0"/>
            </a:endParaRPr>
          </a:p>
          <a:p>
            <a:pPr lvl="0" algn="ctr"/>
            <a:endParaRPr lang="en-GB" sz="4000" b="1" dirty="0">
              <a:solidFill>
                <a:schemeClr val="bg2">
                  <a:lumMod val="50000"/>
                </a:schemeClr>
              </a:solidFill>
              <a:latin typeface="Century Gothic" panose="020B0502020202020204" pitchFamily="34" charset="0"/>
            </a:endParaRPr>
          </a:p>
          <a:p>
            <a:pPr lvl="0" algn="ctr"/>
            <a:endParaRPr lang="en-GB" sz="4000" b="1" dirty="0">
              <a:solidFill>
                <a:schemeClr val="bg2">
                  <a:lumMod val="50000"/>
                </a:schemeClr>
              </a:solidFill>
              <a:latin typeface="Century Gothic" panose="020B0502020202020204" pitchFamily="34" charset="0"/>
            </a:endParaRPr>
          </a:p>
          <a:p>
            <a:pPr lvl="0" algn="ctr"/>
            <a:endParaRPr lang="en-GB" sz="4800" b="1" dirty="0">
              <a:solidFill>
                <a:schemeClr val="bg2">
                  <a:lumMod val="25000"/>
                </a:schemeClr>
              </a:solidFill>
              <a:latin typeface="Century Gothic" panose="020B0502020202020204" pitchFamily="34" charset="0"/>
            </a:endParaRPr>
          </a:p>
          <a:p>
            <a:pPr lvl="0" algn="ctr"/>
            <a:r>
              <a:rPr lang="en-GB" sz="4800" b="1" dirty="0">
                <a:solidFill>
                  <a:schemeClr val="bg2">
                    <a:lumMod val="25000"/>
                  </a:schemeClr>
                </a:solidFill>
                <a:latin typeface="Century Gothic" panose="020B0502020202020204" pitchFamily="34" charset="0"/>
              </a:rPr>
              <a:t>Step 1: Word Classes</a:t>
            </a:r>
            <a:endParaRPr lang="en-GB" sz="1200" b="1" dirty="0">
              <a:solidFill>
                <a:prstClr val="black"/>
              </a:solidFill>
              <a:latin typeface="Century Gothic" panose="020B0502020202020204" pitchFamily="34" charset="0"/>
            </a:endParaRPr>
          </a:p>
        </p:txBody>
      </p:sp>
      <p:grpSp>
        <p:nvGrpSpPr>
          <p:cNvPr id="10" name="Group 9">
            <a:extLst>
              <a:ext uri="{FF2B5EF4-FFF2-40B4-BE49-F238E27FC236}">
                <a16:creationId xmlns:a16="http://schemas.microsoft.com/office/drawing/2014/main" id="{DADC5498-3D3C-446A-8F76-3A539900CE00}"/>
              </a:ext>
            </a:extLst>
          </p:cNvPr>
          <p:cNvGrpSpPr/>
          <p:nvPr/>
        </p:nvGrpSpPr>
        <p:grpSpPr>
          <a:xfrm>
            <a:off x="59531" y="6454317"/>
            <a:ext cx="1238534" cy="403683"/>
            <a:chOff x="68077" y="6454317"/>
            <a:chExt cx="1238534" cy="403683"/>
          </a:xfrm>
        </p:grpSpPr>
        <p:sp>
          <p:nvSpPr>
            <p:cNvPr id="11" name="TextBox 8">
              <a:extLst>
                <a:ext uri="{FF2B5EF4-FFF2-40B4-BE49-F238E27FC236}">
                  <a16:creationId xmlns:a16="http://schemas.microsoft.com/office/drawing/2014/main" id="{499638CB-398B-423D-B03B-9CAF5F206150}"/>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2" name="Picture 11" descr="A close up of a sign&#10;&#10;Description generated with high confidence">
              <a:extLst>
                <a:ext uri="{FF2B5EF4-FFF2-40B4-BE49-F238E27FC236}">
                  <a16:creationId xmlns:a16="http://schemas.microsoft.com/office/drawing/2014/main" id="{E339D606-0286-4798-A0EE-442568FA5B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Tree>
    <p:extLst>
      <p:ext uri="{BB962C8B-B14F-4D97-AF65-F5344CB8AC3E}">
        <p14:creationId xmlns:p14="http://schemas.microsoft.com/office/powerpoint/2010/main" val="34011000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Introduction</a:t>
            </a:r>
          </a:p>
          <a:p>
            <a:pPr algn="ctr"/>
            <a:endParaRPr lang="en-GB" sz="2000" b="1" u="sng" dirty="0">
              <a:solidFill>
                <a:schemeClr val="bg2">
                  <a:lumMod val="50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Trevor writes the following sentence:</a:t>
            </a:r>
          </a:p>
          <a:p>
            <a:endParaRPr lang="en-GB" sz="1400" b="1" dirty="0">
              <a:solidFill>
                <a:schemeClr val="tx1"/>
              </a:solidFill>
              <a:latin typeface="Century Gothic" panose="020B0502020202020204" pitchFamily="34" charset="0"/>
            </a:endParaRPr>
          </a:p>
          <a:p>
            <a:endParaRPr lang="en-GB" b="1" dirty="0">
              <a:solidFill>
                <a:schemeClr val="bg2">
                  <a:lumMod val="25000"/>
                </a:schemeClr>
              </a:solidFill>
              <a:latin typeface="Century Gothic" panose="020B0502020202020204" pitchFamily="34" charset="0"/>
            </a:endParaRPr>
          </a:p>
          <a:p>
            <a:pPr>
              <a:lnSpc>
                <a:spcPct val="200000"/>
              </a:lnSpc>
            </a:pPr>
            <a:r>
              <a:rPr lang="en-GB" sz="3200" b="1" dirty="0">
                <a:solidFill>
                  <a:schemeClr val="tx1"/>
                </a:solidFill>
                <a:latin typeface="Century Gothic" panose="020B0502020202020204" pitchFamily="34" charset="0"/>
              </a:rPr>
              <a:t>“At the weekend, when we went to the </a:t>
            </a:r>
            <a:r>
              <a:rPr lang="en-GB" sz="3200" b="1" u="sng" dirty="0">
                <a:solidFill>
                  <a:schemeClr val="tx1"/>
                </a:solidFill>
                <a:latin typeface="Century Gothic" panose="020B0502020202020204" pitchFamily="34" charset="0"/>
              </a:rPr>
              <a:t>coast</a:t>
            </a:r>
            <a:r>
              <a:rPr lang="en-GB" sz="3200" b="1" dirty="0">
                <a:solidFill>
                  <a:schemeClr val="tx1"/>
                </a:solidFill>
                <a:latin typeface="Century Gothic" panose="020B0502020202020204" pitchFamily="34" charset="0"/>
              </a:rPr>
              <a:t>, the waves were </a:t>
            </a:r>
            <a:r>
              <a:rPr lang="en-GB" sz="3200" b="1" u="sng" dirty="0">
                <a:solidFill>
                  <a:schemeClr val="tx1"/>
                </a:solidFill>
                <a:latin typeface="Century Gothic" panose="020B0502020202020204" pitchFamily="34" charset="0"/>
              </a:rPr>
              <a:t>rough</a:t>
            </a:r>
            <a:r>
              <a:rPr lang="en-GB" sz="3200" b="1" dirty="0">
                <a:solidFill>
                  <a:schemeClr val="tx1"/>
                </a:solidFill>
                <a:latin typeface="Century Gothic" panose="020B0502020202020204" pitchFamily="34" charset="0"/>
              </a:rPr>
              <a:t> but the sun </a:t>
            </a:r>
            <a:r>
              <a:rPr lang="en-GB" sz="3200" b="1" u="sng" dirty="0">
                <a:solidFill>
                  <a:schemeClr val="tx1"/>
                </a:solidFill>
                <a:latin typeface="Century Gothic" panose="020B0502020202020204" pitchFamily="34" charset="0"/>
              </a:rPr>
              <a:t>was</a:t>
            </a:r>
            <a:r>
              <a:rPr lang="en-GB" sz="3200" b="1" dirty="0">
                <a:solidFill>
                  <a:schemeClr val="tx1"/>
                </a:solidFill>
                <a:latin typeface="Century Gothic" panose="020B0502020202020204" pitchFamily="34" charset="0"/>
              </a:rPr>
              <a:t> shining gloriously.”</a:t>
            </a:r>
          </a:p>
          <a:p>
            <a:pPr>
              <a:lnSpc>
                <a:spcPct val="150000"/>
              </a:lnSpc>
            </a:pPr>
            <a:endParaRPr lang="en-GB"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Replace each underlined word with a synonym.</a:t>
            </a:r>
            <a:endParaRPr lang="en-GB" sz="3200" b="1" dirty="0">
              <a:solidFill>
                <a:schemeClr val="tx1"/>
              </a:solidFill>
              <a:latin typeface="Century Gothic" panose="020B0502020202020204" pitchFamily="34" charset="0"/>
            </a:endParaRPr>
          </a:p>
        </p:txBody>
      </p:sp>
      <p:grpSp>
        <p:nvGrpSpPr>
          <p:cNvPr id="11" name="Group 10">
            <a:extLst>
              <a:ext uri="{FF2B5EF4-FFF2-40B4-BE49-F238E27FC236}">
                <a16:creationId xmlns:a16="http://schemas.microsoft.com/office/drawing/2014/main" id="{FB9B2EC4-4E1F-43E1-9D45-FB673A00C275}"/>
              </a:ext>
            </a:extLst>
          </p:cNvPr>
          <p:cNvGrpSpPr/>
          <p:nvPr/>
        </p:nvGrpSpPr>
        <p:grpSpPr>
          <a:xfrm>
            <a:off x="59531" y="6454317"/>
            <a:ext cx="1238534" cy="403683"/>
            <a:chOff x="68077" y="6454317"/>
            <a:chExt cx="1238534" cy="403683"/>
          </a:xfrm>
        </p:grpSpPr>
        <p:sp>
          <p:nvSpPr>
            <p:cNvPr id="12" name="TextBox 8">
              <a:extLst>
                <a:ext uri="{FF2B5EF4-FFF2-40B4-BE49-F238E27FC236}">
                  <a16:creationId xmlns:a16="http://schemas.microsoft.com/office/drawing/2014/main" id="{0508FB50-C3B6-4B43-A784-2CD30C78BB4E}"/>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3" name="Picture 12" descr="A close up of a sign&#10;&#10;Description generated with high confidence">
              <a:extLst>
                <a:ext uri="{FF2B5EF4-FFF2-40B4-BE49-F238E27FC236}">
                  <a16:creationId xmlns:a16="http://schemas.microsoft.com/office/drawing/2014/main" id="{4D336A3C-57EF-40FE-91BA-DF627EE30A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Tree>
    <p:extLst>
      <p:ext uri="{BB962C8B-B14F-4D97-AF65-F5344CB8AC3E}">
        <p14:creationId xmlns:p14="http://schemas.microsoft.com/office/powerpoint/2010/main" val="40180918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Introduction</a:t>
            </a:r>
          </a:p>
          <a:p>
            <a:pPr algn="ctr"/>
            <a:endParaRPr lang="en-GB" sz="2000" b="1" u="sng" dirty="0">
              <a:solidFill>
                <a:schemeClr val="bg2">
                  <a:lumMod val="50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Trevor writes the following sentence:</a:t>
            </a:r>
          </a:p>
          <a:p>
            <a:endParaRPr lang="en-GB" sz="1400" b="1" dirty="0">
              <a:solidFill>
                <a:schemeClr val="tx1"/>
              </a:solidFill>
              <a:latin typeface="Century Gothic" panose="020B0502020202020204" pitchFamily="34" charset="0"/>
            </a:endParaRPr>
          </a:p>
          <a:p>
            <a:endParaRPr lang="en-GB" b="1" dirty="0">
              <a:solidFill>
                <a:schemeClr val="bg2">
                  <a:lumMod val="25000"/>
                </a:schemeClr>
              </a:solidFill>
              <a:latin typeface="Century Gothic" panose="020B0502020202020204" pitchFamily="34" charset="0"/>
            </a:endParaRPr>
          </a:p>
          <a:p>
            <a:pPr>
              <a:lnSpc>
                <a:spcPct val="200000"/>
              </a:lnSpc>
            </a:pPr>
            <a:r>
              <a:rPr lang="en-GB" sz="3200" b="1" dirty="0">
                <a:solidFill>
                  <a:schemeClr val="tx1"/>
                </a:solidFill>
                <a:latin typeface="Century Gothic" panose="020B0502020202020204" pitchFamily="34" charset="0"/>
              </a:rPr>
              <a:t>“At the weekend, when we went to the </a:t>
            </a:r>
            <a:r>
              <a:rPr lang="en-GB" sz="3200" b="1" u="sng" dirty="0">
                <a:solidFill>
                  <a:schemeClr val="tx1"/>
                </a:solidFill>
                <a:latin typeface="Century Gothic" panose="020B0502020202020204" pitchFamily="34" charset="0"/>
              </a:rPr>
              <a:t>coast</a:t>
            </a:r>
            <a:r>
              <a:rPr lang="en-GB" sz="3200" b="1" dirty="0">
                <a:solidFill>
                  <a:schemeClr val="tx1"/>
                </a:solidFill>
                <a:latin typeface="Century Gothic" panose="020B0502020202020204" pitchFamily="34" charset="0"/>
              </a:rPr>
              <a:t>, the waves were </a:t>
            </a:r>
            <a:r>
              <a:rPr lang="en-GB" sz="3200" b="1" u="sng" dirty="0">
                <a:solidFill>
                  <a:schemeClr val="tx1"/>
                </a:solidFill>
                <a:latin typeface="Century Gothic" panose="020B0502020202020204" pitchFamily="34" charset="0"/>
              </a:rPr>
              <a:t>rough</a:t>
            </a:r>
            <a:r>
              <a:rPr lang="en-GB" sz="3200" b="1" dirty="0">
                <a:solidFill>
                  <a:schemeClr val="tx1"/>
                </a:solidFill>
                <a:latin typeface="Century Gothic" panose="020B0502020202020204" pitchFamily="34" charset="0"/>
              </a:rPr>
              <a:t> but the sun </a:t>
            </a:r>
            <a:r>
              <a:rPr lang="en-GB" sz="3200" b="1" u="sng" dirty="0">
                <a:solidFill>
                  <a:schemeClr val="tx1"/>
                </a:solidFill>
                <a:latin typeface="Century Gothic" panose="020B0502020202020204" pitchFamily="34" charset="0"/>
              </a:rPr>
              <a:t>was</a:t>
            </a:r>
            <a:r>
              <a:rPr lang="en-GB" sz="3200" b="1" dirty="0">
                <a:solidFill>
                  <a:schemeClr val="tx1"/>
                </a:solidFill>
                <a:latin typeface="Century Gothic" panose="020B0502020202020204" pitchFamily="34" charset="0"/>
              </a:rPr>
              <a:t> shining gloriously.”</a:t>
            </a:r>
          </a:p>
          <a:p>
            <a:pPr>
              <a:lnSpc>
                <a:spcPct val="150000"/>
              </a:lnSpc>
            </a:pPr>
            <a:endParaRPr lang="en-GB"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Replace each underlined word with a synonym.</a:t>
            </a:r>
          </a:p>
          <a:p>
            <a:r>
              <a:rPr lang="en-GB" sz="2000" b="1" dirty="0">
                <a:solidFill>
                  <a:srgbClr val="FF0000"/>
                </a:solidFill>
                <a:latin typeface="Century Gothic" panose="020B0502020202020204" pitchFamily="34" charset="0"/>
              </a:rPr>
              <a:t>Various answers, including: “At the weekend, when we went to the </a:t>
            </a:r>
            <a:r>
              <a:rPr lang="en-GB" sz="2000" b="1" i="1" u="sng" dirty="0">
                <a:solidFill>
                  <a:srgbClr val="FF0000"/>
                </a:solidFill>
                <a:latin typeface="Century Gothic" panose="020B0502020202020204" pitchFamily="34" charset="0"/>
              </a:rPr>
              <a:t>seaside</a:t>
            </a:r>
            <a:r>
              <a:rPr lang="en-GB" sz="2000" b="1" dirty="0">
                <a:solidFill>
                  <a:srgbClr val="FF0000"/>
                </a:solidFill>
                <a:latin typeface="Century Gothic" panose="020B0502020202020204" pitchFamily="34" charset="0"/>
              </a:rPr>
              <a:t>, the waves were </a:t>
            </a:r>
            <a:r>
              <a:rPr lang="en-GB" sz="2000" b="1" i="1" u="sng" dirty="0">
                <a:solidFill>
                  <a:srgbClr val="FF0000"/>
                </a:solidFill>
                <a:latin typeface="Century Gothic" panose="020B0502020202020204" pitchFamily="34" charset="0"/>
              </a:rPr>
              <a:t>choppy</a:t>
            </a:r>
            <a:r>
              <a:rPr lang="en-GB" sz="2000" b="1" dirty="0">
                <a:solidFill>
                  <a:srgbClr val="FF0000"/>
                </a:solidFill>
                <a:latin typeface="Century Gothic" panose="020B0502020202020204" pitchFamily="34" charset="0"/>
              </a:rPr>
              <a:t> but the sun </a:t>
            </a:r>
            <a:r>
              <a:rPr lang="en-GB" sz="2000" b="1" i="1" u="sng" dirty="0">
                <a:solidFill>
                  <a:srgbClr val="FF0000"/>
                </a:solidFill>
                <a:latin typeface="Century Gothic" panose="020B0502020202020204" pitchFamily="34" charset="0"/>
              </a:rPr>
              <a:t>had been</a:t>
            </a:r>
            <a:r>
              <a:rPr lang="en-GB" sz="2000" b="1" i="1" dirty="0">
                <a:solidFill>
                  <a:srgbClr val="FF0000"/>
                </a:solidFill>
                <a:latin typeface="Century Gothic" panose="020B0502020202020204" pitchFamily="34" charset="0"/>
              </a:rPr>
              <a:t> </a:t>
            </a:r>
            <a:r>
              <a:rPr lang="en-GB" sz="2000" b="1" dirty="0">
                <a:solidFill>
                  <a:srgbClr val="FF0000"/>
                </a:solidFill>
                <a:latin typeface="Century Gothic" panose="020B0502020202020204" pitchFamily="34" charset="0"/>
              </a:rPr>
              <a:t>shining gloriously.”</a:t>
            </a:r>
            <a:endParaRPr lang="en-GB" sz="3200" b="1" dirty="0">
              <a:solidFill>
                <a:srgbClr val="FF0000"/>
              </a:solidFill>
              <a:latin typeface="Century Gothic" panose="020B0502020202020204" pitchFamily="34" charset="0"/>
            </a:endParaRPr>
          </a:p>
        </p:txBody>
      </p:sp>
      <p:grpSp>
        <p:nvGrpSpPr>
          <p:cNvPr id="11" name="Group 10">
            <a:extLst>
              <a:ext uri="{FF2B5EF4-FFF2-40B4-BE49-F238E27FC236}">
                <a16:creationId xmlns:a16="http://schemas.microsoft.com/office/drawing/2014/main" id="{FB9B2EC4-4E1F-43E1-9D45-FB673A00C275}"/>
              </a:ext>
            </a:extLst>
          </p:cNvPr>
          <p:cNvGrpSpPr/>
          <p:nvPr/>
        </p:nvGrpSpPr>
        <p:grpSpPr>
          <a:xfrm>
            <a:off x="59531" y="6454317"/>
            <a:ext cx="1238534" cy="403683"/>
            <a:chOff x="68077" y="6454317"/>
            <a:chExt cx="1238534" cy="403683"/>
          </a:xfrm>
        </p:grpSpPr>
        <p:sp>
          <p:nvSpPr>
            <p:cNvPr id="12" name="TextBox 8">
              <a:extLst>
                <a:ext uri="{FF2B5EF4-FFF2-40B4-BE49-F238E27FC236}">
                  <a16:creationId xmlns:a16="http://schemas.microsoft.com/office/drawing/2014/main" id="{0508FB50-C3B6-4B43-A784-2CD30C78BB4E}"/>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3" name="Picture 12" descr="A close up of a sign&#10;&#10;Description generated with high confidence">
              <a:extLst>
                <a:ext uri="{FF2B5EF4-FFF2-40B4-BE49-F238E27FC236}">
                  <a16:creationId xmlns:a16="http://schemas.microsoft.com/office/drawing/2014/main" id="{4D336A3C-57EF-40FE-91BA-DF627EE30A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Tree>
    <p:extLst>
      <p:ext uri="{BB962C8B-B14F-4D97-AF65-F5344CB8AC3E}">
        <p14:creationId xmlns:p14="http://schemas.microsoft.com/office/powerpoint/2010/main" val="39654813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1</a:t>
            </a:r>
          </a:p>
          <a:p>
            <a:pPr algn="ctr"/>
            <a:endParaRPr lang="en-GB" sz="2000" b="1" u="sng" dirty="0">
              <a:solidFill>
                <a:schemeClr val="bg2">
                  <a:lumMod val="50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True or false? All of the nouns in this sentence have been underlined.</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pPr>
              <a:lnSpc>
                <a:spcPct val="200000"/>
              </a:lnSpc>
            </a:pPr>
            <a:r>
              <a:rPr lang="en-GB" sz="3200" b="1" dirty="0">
                <a:solidFill>
                  <a:schemeClr val="tx1"/>
                </a:solidFill>
                <a:latin typeface="Century Gothic" panose="020B0502020202020204" pitchFamily="34" charset="0"/>
              </a:rPr>
              <a:t>“Isabel, do you want to come to my </a:t>
            </a:r>
            <a:r>
              <a:rPr lang="en-GB" sz="3200" b="1" u="sng" dirty="0">
                <a:solidFill>
                  <a:schemeClr val="tx1"/>
                </a:solidFill>
                <a:latin typeface="Century Gothic" panose="020B0502020202020204" pitchFamily="34" charset="0"/>
              </a:rPr>
              <a:t>house</a:t>
            </a:r>
            <a:r>
              <a:rPr lang="en-GB" sz="3200" b="1" dirty="0">
                <a:solidFill>
                  <a:schemeClr val="tx1"/>
                </a:solidFill>
                <a:latin typeface="Century Gothic" panose="020B0502020202020204" pitchFamily="34" charset="0"/>
              </a:rPr>
              <a:t> tonight so we can do our science </a:t>
            </a:r>
            <a:r>
              <a:rPr lang="en-GB" sz="3200" b="1" u="sng" dirty="0">
                <a:solidFill>
                  <a:schemeClr val="tx1"/>
                </a:solidFill>
                <a:latin typeface="Century Gothic" panose="020B0502020202020204" pitchFamily="34" charset="0"/>
              </a:rPr>
              <a:t>homework</a:t>
            </a:r>
            <a:r>
              <a:rPr lang="en-GB" sz="3200" b="1" dirty="0">
                <a:solidFill>
                  <a:schemeClr val="tx1"/>
                </a:solidFill>
                <a:latin typeface="Century Gothic" panose="020B0502020202020204" pitchFamily="34" charset="0"/>
              </a:rPr>
              <a:t> together?” asked Millie.</a:t>
            </a:r>
            <a:endParaRPr lang="en-GB" sz="3600" b="1" dirty="0">
              <a:solidFill>
                <a:schemeClr val="tx1"/>
              </a:solidFill>
              <a:latin typeface="Century Gothic" panose="020B0502020202020204" pitchFamily="34" charset="0"/>
            </a:endParaRPr>
          </a:p>
          <a:p>
            <a:endParaRPr lang="en-GB" sz="3200" b="1" dirty="0">
              <a:solidFill>
                <a:schemeClr val="tx1"/>
              </a:solidFill>
              <a:latin typeface="Century Gothic" panose="020B0502020202020204" pitchFamily="34" charset="0"/>
            </a:endParaRPr>
          </a:p>
        </p:txBody>
      </p:sp>
      <p:grpSp>
        <p:nvGrpSpPr>
          <p:cNvPr id="9" name="Group 8">
            <a:extLst>
              <a:ext uri="{FF2B5EF4-FFF2-40B4-BE49-F238E27FC236}">
                <a16:creationId xmlns:a16="http://schemas.microsoft.com/office/drawing/2014/main" id="{8D37A7FF-D549-4CB7-BAE7-C87713376D6C}"/>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4586359-67CF-46BD-9F38-05802FEDEFC7}"/>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3EB4F174-929D-4080-AE0C-47E0708014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Tree>
    <p:extLst>
      <p:ext uri="{BB962C8B-B14F-4D97-AF65-F5344CB8AC3E}">
        <p14:creationId xmlns:p14="http://schemas.microsoft.com/office/powerpoint/2010/main" val="369170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1</a:t>
            </a:r>
          </a:p>
          <a:p>
            <a:pPr algn="ctr"/>
            <a:endParaRPr lang="en-GB" sz="2000" b="1" u="sng" dirty="0">
              <a:solidFill>
                <a:schemeClr val="bg2">
                  <a:lumMod val="50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True or false? All of the nouns in this sentence have been underlined.</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pPr>
              <a:lnSpc>
                <a:spcPct val="200000"/>
              </a:lnSpc>
            </a:pPr>
            <a:r>
              <a:rPr lang="en-GB" sz="3200" b="1" dirty="0">
                <a:solidFill>
                  <a:schemeClr val="tx1"/>
                </a:solidFill>
                <a:latin typeface="Century Gothic" panose="020B0502020202020204" pitchFamily="34" charset="0"/>
              </a:rPr>
              <a:t>“Isabel, do you want to come to my </a:t>
            </a:r>
            <a:r>
              <a:rPr lang="en-GB" sz="3200" b="1" u="sng" dirty="0">
                <a:solidFill>
                  <a:schemeClr val="tx1"/>
                </a:solidFill>
                <a:latin typeface="Century Gothic" panose="020B0502020202020204" pitchFamily="34" charset="0"/>
              </a:rPr>
              <a:t>house</a:t>
            </a:r>
            <a:r>
              <a:rPr lang="en-GB" sz="3200" b="1" dirty="0">
                <a:solidFill>
                  <a:schemeClr val="tx1"/>
                </a:solidFill>
                <a:latin typeface="Century Gothic" panose="020B0502020202020204" pitchFamily="34" charset="0"/>
              </a:rPr>
              <a:t> tonight so we can do our science </a:t>
            </a:r>
            <a:r>
              <a:rPr lang="en-GB" sz="3200" b="1" u="sng" dirty="0">
                <a:solidFill>
                  <a:schemeClr val="tx1"/>
                </a:solidFill>
                <a:latin typeface="Century Gothic" panose="020B0502020202020204" pitchFamily="34" charset="0"/>
              </a:rPr>
              <a:t>homework</a:t>
            </a:r>
            <a:r>
              <a:rPr lang="en-GB" sz="3200" b="1" dirty="0">
                <a:solidFill>
                  <a:schemeClr val="tx1"/>
                </a:solidFill>
                <a:latin typeface="Century Gothic" panose="020B0502020202020204" pitchFamily="34" charset="0"/>
              </a:rPr>
              <a:t> together?” asked Millie.</a:t>
            </a:r>
          </a:p>
          <a:p>
            <a:pPr>
              <a:lnSpc>
                <a:spcPct val="200000"/>
              </a:lnSpc>
            </a:pPr>
            <a:endParaRPr lang="en-GB" sz="2000" b="1" dirty="0">
              <a:solidFill>
                <a:schemeClr val="tx1"/>
              </a:solidFill>
              <a:latin typeface="Century Gothic" panose="020B0502020202020204" pitchFamily="34" charset="0"/>
            </a:endParaRPr>
          </a:p>
          <a:p>
            <a:pPr>
              <a:lnSpc>
                <a:spcPct val="200000"/>
              </a:lnSpc>
            </a:pPr>
            <a:r>
              <a:rPr lang="en-GB" sz="2000" b="1" dirty="0">
                <a:solidFill>
                  <a:srgbClr val="FF0000"/>
                </a:solidFill>
                <a:latin typeface="Century Gothic" panose="020B0502020202020204" pitchFamily="34" charset="0"/>
              </a:rPr>
              <a:t>False because </a:t>
            </a:r>
            <a:r>
              <a:rPr lang="en-GB" sz="2000" b="1" i="1" dirty="0">
                <a:solidFill>
                  <a:srgbClr val="FF0000"/>
                </a:solidFill>
                <a:latin typeface="Century Gothic" panose="020B0502020202020204" pitchFamily="34" charset="0"/>
              </a:rPr>
              <a:t>Isabel</a:t>
            </a:r>
            <a:r>
              <a:rPr lang="en-GB" sz="2000" b="1" dirty="0">
                <a:solidFill>
                  <a:srgbClr val="FF0000"/>
                </a:solidFill>
                <a:latin typeface="Century Gothic" panose="020B0502020202020204" pitchFamily="34" charset="0"/>
              </a:rPr>
              <a:t> and </a:t>
            </a:r>
            <a:r>
              <a:rPr lang="en-GB" sz="2000" b="1" i="1" dirty="0">
                <a:solidFill>
                  <a:srgbClr val="FF0000"/>
                </a:solidFill>
                <a:latin typeface="Century Gothic" panose="020B0502020202020204" pitchFamily="34" charset="0"/>
              </a:rPr>
              <a:t>Millie</a:t>
            </a:r>
            <a:r>
              <a:rPr lang="en-GB" sz="2000" b="1" dirty="0">
                <a:solidFill>
                  <a:srgbClr val="FF0000"/>
                </a:solidFill>
                <a:latin typeface="Century Gothic" panose="020B0502020202020204" pitchFamily="34" charset="0"/>
              </a:rPr>
              <a:t> are both (proper) nouns.</a:t>
            </a:r>
          </a:p>
          <a:p>
            <a:endParaRPr lang="en-GB" sz="3200" b="1" dirty="0">
              <a:solidFill>
                <a:schemeClr val="tx1"/>
              </a:solidFill>
              <a:latin typeface="Century Gothic" panose="020B0502020202020204" pitchFamily="34" charset="0"/>
            </a:endParaRPr>
          </a:p>
        </p:txBody>
      </p:sp>
      <p:grpSp>
        <p:nvGrpSpPr>
          <p:cNvPr id="9" name="Group 8">
            <a:extLst>
              <a:ext uri="{FF2B5EF4-FFF2-40B4-BE49-F238E27FC236}">
                <a16:creationId xmlns:a16="http://schemas.microsoft.com/office/drawing/2014/main" id="{8D37A7FF-D549-4CB7-BAE7-C87713376D6C}"/>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4586359-67CF-46BD-9F38-05802FEDEFC7}"/>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3EB4F174-929D-4080-AE0C-47E0708014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Tree>
    <p:extLst>
      <p:ext uri="{BB962C8B-B14F-4D97-AF65-F5344CB8AC3E}">
        <p14:creationId xmlns:p14="http://schemas.microsoft.com/office/powerpoint/2010/main" val="4404557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2</a:t>
            </a:r>
          </a:p>
          <a:p>
            <a:pPr algn="ctr"/>
            <a:endParaRPr lang="en-GB" sz="2000" b="1" u="sng" dirty="0">
              <a:solidFill>
                <a:schemeClr val="bg2">
                  <a:lumMod val="50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Choose the most suitable adjective from the word bank so the sentence below makes sense.</a:t>
            </a:r>
          </a:p>
          <a:p>
            <a:endParaRPr lang="en-GB" sz="2000" b="1" dirty="0">
              <a:solidFill>
                <a:schemeClr val="tx1"/>
              </a:solidFill>
              <a:latin typeface="Century Gothic" panose="020B0502020202020204" pitchFamily="34" charset="0"/>
            </a:endParaRPr>
          </a:p>
          <a:p>
            <a:pPr>
              <a:lnSpc>
                <a:spcPct val="200000"/>
              </a:lnSpc>
            </a:pPr>
            <a:r>
              <a:rPr lang="en-GB" sz="2800" b="1" dirty="0">
                <a:solidFill>
                  <a:schemeClr val="tx1"/>
                </a:solidFill>
                <a:latin typeface="Century Gothic" panose="020B0502020202020204" pitchFamily="34" charset="0"/>
              </a:rPr>
              <a:t>“You need to wash your hands and eat your </a:t>
            </a:r>
            <a:r>
              <a:rPr lang="en-GB" b="1" dirty="0">
                <a:solidFill>
                  <a:schemeClr val="tx1"/>
                </a:solidFill>
                <a:latin typeface="Century Gothic" panose="020B0502020202020204" pitchFamily="34" charset="0"/>
              </a:rPr>
              <a:t>______________</a:t>
            </a:r>
            <a:r>
              <a:rPr lang="en-GB" sz="2800" b="1" dirty="0">
                <a:solidFill>
                  <a:schemeClr val="tx1"/>
                </a:solidFill>
                <a:latin typeface="Century Gothic" panose="020B0502020202020204" pitchFamily="34" charset="0"/>
              </a:rPr>
              <a:t> ice cream really quickly!” warned Tarren’s mum.</a:t>
            </a:r>
          </a:p>
        </p:txBody>
      </p:sp>
      <p:grpSp>
        <p:nvGrpSpPr>
          <p:cNvPr id="9" name="Group 8">
            <a:extLst>
              <a:ext uri="{FF2B5EF4-FFF2-40B4-BE49-F238E27FC236}">
                <a16:creationId xmlns:a16="http://schemas.microsoft.com/office/drawing/2014/main" id="{8D37A7FF-D549-4CB7-BAE7-C87713376D6C}"/>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4586359-67CF-46BD-9F38-05802FEDEFC7}"/>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3EB4F174-929D-4080-AE0C-47E0708014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
        <p:nvSpPr>
          <p:cNvPr id="3" name="Rectangle: Rounded Corners 2">
            <a:extLst>
              <a:ext uri="{FF2B5EF4-FFF2-40B4-BE49-F238E27FC236}">
                <a16:creationId xmlns:a16="http://schemas.microsoft.com/office/drawing/2014/main" id="{A36AA19B-2F99-48BA-AB4D-8DD177533CBD}"/>
              </a:ext>
            </a:extLst>
          </p:cNvPr>
          <p:cNvSpPr/>
          <p:nvPr/>
        </p:nvSpPr>
        <p:spPr>
          <a:xfrm>
            <a:off x="475443" y="4712677"/>
            <a:ext cx="2563178" cy="675249"/>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latin typeface="Century Gothic" panose="020B0502020202020204" pitchFamily="34" charset="0"/>
              </a:rPr>
              <a:t>jealous</a:t>
            </a:r>
          </a:p>
        </p:txBody>
      </p:sp>
      <p:sp>
        <p:nvSpPr>
          <p:cNvPr id="13" name="Rectangle: Rounded Corners 12">
            <a:extLst>
              <a:ext uri="{FF2B5EF4-FFF2-40B4-BE49-F238E27FC236}">
                <a16:creationId xmlns:a16="http://schemas.microsoft.com/office/drawing/2014/main" id="{0C1D863F-0453-446D-A0E2-DB970CBD47CD}"/>
              </a:ext>
            </a:extLst>
          </p:cNvPr>
          <p:cNvSpPr/>
          <p:nvPr/>
        </p:nvSpPr>
        <p:spPr>
          <a:xfrm>
            <a:off x="3263870" y="4712676"/>
            <a:ext cx="2563178" cy="675249"/>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latin typeface="Century Gothic" panose="020B0502020202020204" pitchFamily="34" charset="0"/>
              </a:rPr>
              <a:t>ancient</a:t>
            </a:r>
          </a:p>
        </p:txBody>
      </p:sp>
      <p:sp>
        <p:nvSpPr>
          <p:cNvPr id="14" name="Rectangle: Rounded Corners 13">
            <a:extLst>
              <a:ext uri="{FF2B5EF4-FFF2-40B4-BE49-F238E27FC236}">
                <a16:creationId xmlns:a16="http://schemas.microsoft.com/office/drawing/2014/main" id="{F9ED70D4-23A4-4CCF-8E7E-ABF3A02046D4}"/>
              </a:ext>
            </a:extLst>
          </p:cNvPr>
          <p:cNvSpPr/>
          <p:nvPr/>
        </p:nvSpPr>
        <p:spPr>
          <a:xfrm>
            <a:off x="6097529" y="4712675"/>
            <a:ext cx="2563178" cy="675249"/>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latin typeface="Century Gothic" panose="020B0502020202020204" pitchFamily="34" charset="0"/>
              </a:rPr>
              <a:t>giant</a:t>
            </a:r>
            <a:endParaRPr lang="en-GB" sz="32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399639115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E2B28500E97074E9232E002F87A0DA8" ma:contentTypeVersion="9" ma:contentTypeDescription="Create a new document." ma:contentTypeScope="" ma:versionID="066ddb0580c6cb957c158bf950613a88">
  <xsd:schema xmlns:xsd="http://www.w3.org/2001/XMLSchema" xmlns:xs="http://www.w3.org/2001/XMLSchema" xmlns:p="http://schemas.microsoft.com/office/2006/metadata/properties" xmlns:ns2="86144f90-c7b6-48d0-aae5-f5e9e48cc3df" xmlns:ns3="5c7a0828-c5e4-45f8-a074-18a8fdc88ec6" targetNamespace="http://schemas.microsoft.com/office/2006/metadata/properties" ma:root="true" ma:fieldsID="b6edf0ecd0c2312d28fd762618f18263" ns2:_="" ns3:_="">
    <xsd:import namespace="86144f90-c7b6-48d0-aae5-f5e9e48cc3df"/>
    <xsd:import namespace="5c7a0828-c5e4-45f8-a074-18a8fdc88ec6"/>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EventHashCode" minOccurs="0"/>
                <xsd:element ref="ns3:MediaServiceGenerationTime"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6144f90-c7b6-48d0-aae5-f5e9e48cc3d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c7a0828-c5e4-45f8-a074-18a8fdc88ec6"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EF8F11D-A449-4684-B8E0-461263A2E192}">
  <ds:schemaRefs>
    <ds:schemaRef ds:uri="http://schemas.openxmlformats.org/package/2006/metadata/core-properties"/>
    <ds:schemaRef ds:uri="5c7a0828-c5e4-45f8-a074-18a8fdc88ec6"/>
    <ds:schemaRef ds:uri="http://purl.org/dc/terms/"/>
    <ds:schemaRef ds:uri="86144f90-c7b6-48d0-aae5-f5e9e48cc3df"/>
    <ds:schemaRef ds:uri="http://purl.org/dc/dcmitype/"/>
    <ds:schemaRef ds:uri="http://schemas.microsoft.com/office/2006/documentManagement/types"/>
    <ds:schemaRef ds:uri="http://purl.org/dc/elements/1.1/"/>
    <ds:schemaRef ds:uri="http://schemas.microsoft.com/office/2006/metadata/properties"/>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8BE7001C-4FE1-4FF1-8D32-419BDEA7C0F6}">
  <ds:schemaRefs>
    <ds:schemaRef ds:uri="http://schemas.microsoft.com/sharepoint/v3/contenttype/forms"/>
  </ds:schemaRefs>
</ds:datastoreItem>
</file>

<file path=customXml/itemProps3.xml><?xml version="1.0" encoding="utf-8"?>
<ds:datastoreItem xmlns:ds="http://schemas.openxmlformats.org/officeDocument/2006/customXml" ds:itemID="{163AE100-9FD9-4C8D-8EE4-7CEC4516C73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6144f90-c7b6-48d0-aae5-f5e9e48cc3df"/>
    <ds:schemaRef ds:uri="5c7a0828-c5e4-45f8-a074-18a8fdc88ec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240</TotalTime>
  <Words>1324</Words>
  <Application>Microsoft Office PowerPoint</Application>
  <PresentationFormat>On-screen Show (4:3)</PresentationFormat>
  <Paragraphs>286</Paragraphs>
  <Slides>21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Calibri Light</vt:lpstr>
      <vt:lpstr>Century Gothic</vt:lpstr>
      <vt:lpstr>SassoonCRInfantMedium</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Ashleigh Sobol</dc:creator>
  <cp:lastModifiedBy>Samantha Mawson</cp:lastModifiedBy>
  <cp:revision>2</cp:revision>
  <dcterms:created xsi:type="dcterms:W3CDTF">2018-03-17T10:08:43Z</dcterms:created>
  <dcterms:modified xsi:type="dcterms:W3CDTF">2019-06-17T12:42:15Z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0x0101002E2B28500E97074E9232E002F87A0DA8</vt:lpwstr>
  </property>
  <property fmtid="{D5CDD505-2E9C-101B-9397-08002B2CF9AE}" pid="3" name="TaxKeyword">
    <vt:lpwstr/>
  </property>
  <property fmtid="{D5CDD505-2E9C-101B-9397-08002B2CF9AE}" pid="4" name="AuthorIds_UIVersion_1024">
    <vt:lpwstr>176</vt:lpwstr>
  </property>
  <property fmtid="{D5CDD505-2E9C-101B-9397-08002B2CF9AE}" pid="5" name="AuthorIds_UIVersion_1536">
    <vt:lpwstr>43</vt:lpwstr>
  </property>
</Properties>
</file>