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411" r:id="rId5"/>
    <p:sldId id="256" r:id="rId6"/>
    <p:sldId id="301" r:id="rId7"/>
    <p:sldId id="361" r:id="rId8"/>
    <p:sldId id="421" r:id="rId9"/>
    <p:sldId id="360" r:id="rId10"/>
    <p:sldId id="423" r:id="rId11"/>
    <p:sldId id="424" r:id="rId12"/>
    <p:sldId id="413" r:id="rId13"/>
    <p:sldId id="371" r:id="rId14"/>
    <p:sldId id="425" r:id="rId15"/>
    <p:sldId id="426" r:id="rId16"/>
    <p:sldId id="427" r:id="rId17"/>
    <p:sldId id="422" r:id="rId18"/>
    <p:sldId id="372" r:id="rId19"/>
    <p:sldId id="428" r:id="rId20"/>
    <p:sldId id="429" r:id="rId21"/>
    <p:sldId id="430" r:id="rId22"/>
    <p:sldId id="415" r:id="rId23"/>
    <p:sldId id="391" r:id="rId24"/>
    <p:sldId id="431" r:id="rId25"/>
    <p:sldId id="432" r:id="rId26"/>
    <p:sldId id="416" r:id="rId27"/>
    <p:sldId id="392" r:id="rId28"/>
    <p:sldId id="433" r:id="rId29"/>
    <p:sldId id="434" r:id="rId30"/>
    <p:sldId id="435" r:id="rId31"/>
    <p:sldId id="417" r:id="rId32"/>
    <p:sldId id="355" r:id="rId33"/>
    <p:sldId id="436" r:id="rId34"/>
    <p:sldId id="437" r:id="rId35"/>
    <p:sldId id="418" r:id="rId36"/>
    <p:sldId id="419" r:id="rId37"/>
    <p:sldId id="396" r:id="rId38"/>
    <p:sldId id="420"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E6DB18-C87B-4CC3-A985-4929EA6FE008}" v="133" dt="2019-11-21T08:56:20.9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18" autoAdjust="0"/>
    <p:restoredTop sz="94660"/>
  </p:normalViewPr>
  <p:slideViewPr>
    <p:cSldViewPr snapToGrid="0">
      <p:cViewPr varScale="1">
        <p:scale>
          <a:sx n="86" d="100"/>
          <a:sy n="86" d="100"/>
        </p:scale>
        <p:origin x="1541" y="53"/>
      </p:cViewPr>
      <p:guideLst>
        <p:guide orient="horz" pos="2160"/>
        <p:guide pos="2880"/>
      </p:guideLst>
    </p:cSldViewPr>
  </p:slideViewPr>
  <p:notesTextViewPr>
    <p:cViewPr>
      <p:scale>
        <a:sx n="1" d="1"/>
        <a:sy n="1" d="1"/>
      </p:scale>
      <p:origin x="0" y="0"/>
    </p:cViewPr>
  </p:notesTextViewPr>
  <p:gridSpacing cx="360000" cy="3600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17/01/2020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17/01/2020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17/01/2020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17/01/2020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17/01/2020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17/01/2020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17/01/2020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17/01/2020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17/01/2020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17/01/2020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17/01/2020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17/01/2020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survey.zohopublic.eu/zs/V2BBWx"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classroomsecrets.co.uk/measure-perimeter-year-5-perimeter-and-area-free-resource-pack" TargetMode="External"/><Relationship Id="rId5" Type="http://schemas.openxmlformats.org/officeDocument/2006/relationships/hyperlink" Target="https://classroomsecrets.co.uk/category/maths/year-5/autumn-block-5-perimeter-and-area/" TargetMode="External"/><Relationship Id="rId4" Type="http://schemas.openxmlformats.org/officeDocument/2006/relationships/hyperlink" Target="https://classroomsecrets.co.uk/content-domain-filter/?fwp_contentdomain=5m7a"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3ED7630-B510-4542-A0A1-7822AA3C9A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a:latin typeface="Arial" panose="020B0604020202020204" pitchFamily="34" charset="0"/>
                  <a:cs typeface="Arial" panose="020B0604020202020204" pitchFamily="34" charset="0"/>
                </a:rPr>
                <a:t>© </a:t>
              </a:r>
              <a:r>
                <a:rPr lang="en-GB" sz="500" b="1">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6" name="Rectangle 5">
            <a:extLst>
              <a:ext uri="{FF2B5EF4-FFF2-40B4-BE49-F238E27FC236}">
                <a16:creationId xmlns:a16="http://schemas.microsoft.com/office/drawing/2014/main" id="{CCE92187-091F-45D1-9A15-1C51230FB9F3}"/>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a:solidFill>
                  <a:srgbClr val="E7E6E6">
                    <a:lumMod val="50000"/>
                  </a:srgbClr>
                </a:solidFill>
                <a:latin typeface="Century Gothic" panose="020B0502020202020204" pitchFamily="34" charset="0"/>
              </a:rPr>
              <a:t>LIFE/work balance</a:t>
            </a:r>
            <a:endParaRPr lang="en-GB" sz="1600" b="1">
              <a:solidFill>
                <a:srgbClr val="E7E6E6">
                  <a:lumMod val="25000"/>
                </a:srgbClr>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r>
              <a:rPr lang="en-GB" sz="1600" b="1">
                <a:solidFill>
                  <a:prstClr val="black"/>
                </a:solidFill>
                <a:latin typeface="Century Gothic" panose="020B0502020202020204" pitchFamily="34" charset="0"/>
              </a:rPr>
              <a:t>We have started a #</a:t>
            </a:r>
            <a:r>
              <a:rPr lang="en-GB" sz="1600" b="1" err="1">
                <a:solidFill>
                  <a:prstClr val="black"/>
                </a:solidFill>
                <a:latin typeface="Century Gothic" panose="020B0502020202020204" pitchFamily="34" charset="0"/>
              </a:rPr>
              <a:t>LIFEworkbalance</a:t>
            </a:r>
            <a:r>
              <a:rPr lang="en-GB" sz="1600" b="1">
                <a:solidFill>
                  <a:prstClr val="black"/>
                </a:solidFill>
                <a:latin typeface="Century Gothic" panose="020B0502020202020204" pitchFamily="34" charset="0"/>
              </a:rPr>
              <a:t> campaign and we need your help to complete our LIFE/work balance survey.</a:t>
            </a:r>
          </a:p>
          <a:p>
            <a:pPr lvl="0">
              <a:defRPr/>
            </a:pPr>
            <a:endParaRPr lang="en-GB" sz="1600" b="1">
              <a:solidFill>
                <a:prstClr val="black"/>
              </a:solidFill>
              <a:latin typeface="Century Gothic" panose="020B0502020202020204" pitchFamily="34" charset="0"/>
            </a:endParaRPr>
          </a:p>
          <a:p>
            <a:pPr lvl="0">
              <a:defRPr/>
            </a:pPr>
            <a:br>
              <a:rPr lang="en-GB" sz="1600" b="1">
                <a:solidFill>
                  <a:prstClr val="black"/>
                </a:solidFill>
                <a:latin typeface="Century Gothic" panose="020B0502020202020204" pitchFamily="34" charset="0"/>
              </a:rPr>
            </a:br>
            <a:r>
              <a:rPr lang="en-GB" sz="1600" b="1">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r>
              <a:rPr lang="en-GB" sz="1600" b="1">
                <a:solidFill>
                  <a:prstClr val="black"/>
                </a:solidFill>
                <a:latin typeface="Century Gothic" panose="020B0502020202020204" pitchFamily="34" charset="0"/>
              </a:rPr>
              <a:t>Want to be a part of this campaign? Take the </a:t>
            </a:r>
            <a:r>
              <a:rPr lang="en-GB" sz="1600" b="1">
                <a:solidFill>
                  <a:prstClr val="black"/>
                </a:solidFill>
                <a:latin typeface="Century Gothic" panose="020B0502020202020204" pitchFamily="34" charset="0"/>
                <a:hlinkClick r:id="rId4"/>
              </a:rPr>
              <a:t>survey</a:t>
            </a:r>
            <a:r>
              <a:rPr lang="en-GB" sz="1600" b="1">
                <a:solidFill>
                  <a:prstClr val="black"/>
                </a:solidFill>
                <a:latin typeface="Century Gothic" panose="020B0502020202020204" pitchFamily="34" charset="0"/>
              </a:rPr>
              <a:t> on our website and share it with your colleagues!</a:t>
            </a:r>
            <a:endParaRPr lang="en-GB" sz="1600" b="1">
              <a:solidFill>
                <a:schemeClr val="tx1"/>
              </a:solidFill>
              <a:latin typeface="Century Gothic" panose="020B0502020202020204" pitchFamily="34" charset="0"/>
            </a:endParaRPr>
          </a:p>
          <a:p>
            <a:pPr lvl="0" algn="ctr"/>
            <a:endParaRPr lang="en-GB" sz="1600" b="1">
              <a:solidFill>
                <a:schemeClr val="tx1"/>
              </a:solidFill>
              <a:latin typeface="Century Gothic" panose="020B0502020202020204" pitchFamily="34" charset="0"/>
            </a:endParaRPr>
          </a:p>
        </p:txBody>
      </p:sp>
      <p:pic>
        <p:nvPicPr>
          <p:cNvPr id="24" name="Picture 23">
            <a:extLst>
              <a:ext uri="{FF2B5EF4-FFF2-40B4-BE49-F238E27FC236}">
                <a16:creationId xmlns:a16="http://schemas.microsoft.com/office/drawing/2014/main" id="{A8C5A431-127B-432D-86F6-B3D393621EE4}"/>
              </a:ext>
            </a:extLst>
          </p:cNvPr>
          <p:cNvPicPr>
            <a:picLocks noChangeAspect="1"/>
          </p:cNvPicPr>
          <p:nvPr/>
        </p:nvPicPr>
        <p:blipFill rotWithShape="1">
          <a:blip r:embed="rId5">
            <a:extLst>
              <a:ext uri="{28A0092B-C50C-407E-A947-70E740481C1C}">
                <a14:useLocalDpi xmlns:a14="http://schemas.microsoft.com/office/drawing/2010/main" val="0"/>
              </a:ext>
            </a:extLst>
          </a:blip>
          <a:srcRect t="23532" b="34296"/>
          <a:stretch/>
        </p:blipFill>
        <p:spPr>
          <a:xfrm>
            <a:off x="793488" y="744718"/>
            <a:ext cx="7557025" cy="2253006"/>
          </a:xfrm>
          <a:prstGeom prst="rect">
            <a:avLst/>
          </a:prstGeom>
        </p:spPr>
      </p:pic>
    </p:spTree>
    <p:extLst>
      <p:ext uri="{BB962C8B-B14F-4D97-AF65-F5344CB8AC3E}">
        <p14:creationId xmlns:p14="http://schemas.microsoft.com/office/powerpoint/2010/main" val="38448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Match the shape to its perimeter.</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nvGrpSpPr>
          <p:cNvPr id="33" name="Group 32">
            <a:extLst>
              <a:ext uri="{FF2B5EF4-FFF2-40B4-BE49-F238E27FC236}">
                <a16:creationId xmlns:a16="http://schemas.microsoft.com/office/drawing/2014/main" id="{AAE75ABE-E405-F043-BC41-C44C42A24E83}"/>
              </a:ext>
            </a:extLst>
          </p:cNvPr>
          <p:cNvGrpSpPr/>
          <p:nvPr/>
        </p:nvGrpSpPr>
        <p:grpSpPr>
          <a:xfrm>
            <a:off x="1930811" y="5529598"/>
            <a:ext cx="6710461" cy="504000"/>
            <a:chOff x="425701" y="5006990"/>
            <a:chExt cx="2771065" cy="288000"/>
          </a:xfrm>
        </p:grpSpPr>
        <p:sp>
          <p:nvSpPr>
            <p:cNvPr id="34" name="Rectangle 33">
              <a:extLst>
                <a:ext uri="{FF2B5EF4-FFF2-40B4-BE49-F238E27FC236}">
                  <a16:creationId xmlns:a16="http://schemas.microsoft.com/office/drawing/2014/main" id="{8738ECE1-90FE-F346-B229-AE0F31FC81CF}"/>
                </a:ext>
              </a:extLst>
            </p:cNvPr>
            <p:cNvSpPr/>
            <p:nvPr/>
          </p:nvSpPr>
          <p:spPr>
            <a:xfrm>
              <a:off x="425701" y="5006990"/>
              <a:ext cx="745974" cy="28800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 20cm</a:t>
              </a:r>
            </a:p>
          </p:txBody>
        </p:sp>
        <p:sp>
          <p:nvSpPr>
            <p:cNvPr id="35" name="Rectangle 34">
              <a:extLst>
                <a:ext uri="{FF2B5EF4-FFF2-40B4-BE49-F238E27FC236}">
                  <a16:creationId xmlns:a16="http://schemas.microsoft.com/office/drawing/2014/main" id="{5C3EBF0C-866A-6E4D-9D36-E2C1C820126A}"/>
                </a:ext>
              </a:extLst>
            </p:cNvPr>
            <p:cNvSpPr/>
            <p:nvPr/>
          </p:nvSpPr>
          <p:spPr>
            <a:xfrm>
              <a:off x="1428974" y="5006990"/>
              <a:ext cx="819598" cy="28800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22cm</a:t>
              </a:r>
            </a:p>
          </p:txBody>
        </p:sp>
        <p:sp>
          <p:nvSpPr>
            <p:cNvPr id="36" name="Rectangle 35">
              <a:extLst>
                <a:ext uri="{FF2B5EF4-FFF2-40B4-BE49-F238E27FC236}">
                  <a16:creationId xmlns:a16="http://schemas.microsoft.com/office/drawing/2014/main" id="{644B1941-2B7F-1D45-9E71-FFF7DB44A056}"/>
                </a:ext>
              </a:extLst>
            </p:cNvPr>
            <p:cNvSpPr/>
            <p:nvPr/>
          </p:nvSpPr>
          <p:spPr>
            <a:xfrm>
              <a:off x="2505871" y="5006990"/>
              <a:ext cx="690895" cy="28800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18cm</a:t>
              </a:r>
            </a:p>
          </p:txBody>
        </p:sp>
      </p:grpSp>
      <p:sp>
        <p:nvSpPr>
          <p:cNvPr id="6" name="Pentagon 5">
            <a:extLst>
              <a:ext uri="{FF2B5EF4-FFF2-40B4-BE49-F238E27FC236}">
                <a16:creationId xmlns:a16="http://schemas.microsoft.com/office/drawing/2014/main" id="{377E4DB7-3B53-4D6B-B568-A8AB87527025}"/>
              </a:ext>
            </a:extLst>
          </p:cNvPr>
          <p:cNvSpPr>
            <a:spLocks noChangeAspect="1"/>
          </p:cNvSpPr>
          <p:nvPr/>
        </p:nvSpPr>
        <p:spPr>
          <a:xfrm>
            <a:off x="5724127" y="1596133"/>
            <a:ext cx="2319126" cy="2208691"/>
          </a:xfrm>
          <a:prstGeom prst="pentagon">
            <a:avLst/>
          </a:prstGeom>
          <a:solidFill>
            <a:srgbClr val="7030A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BEDD1990-6F50-4A16-9443-5A40A69839C0}"/>
              </a:ext>
            </a:extLst>
          </p:cNvPr>
          <p:cNvSpPr txBox="1"/>
          <p:nvPr/>
        </p:nvSpPr>
        <p:spPr>
          <a:xfrm>
            <a:off x="6708984" y="2247899"/>
            <a:ext cx="628650" cy="707886"/>
          </a:xfrm>
          <a:prstGeom prst="rect">
            <a:avLst/>
          </a:prstGeom>
          <a:noFill/>
        </p:spPr>
        <p:txBody>
          <a:bodyPr wrap="square" rtlCol="0">
            <a:spAutoFit/>
          </a:bodyPr>
          <a:lstStyle/>
          <a:p>
            <a:r>
              <a:rPr lang="en-US" sz="4000" b="1" dirty="0">
                <a:latin typeface="Century Gothic" panose="020B0502020202020204" pitchFamily="34" charset="0"/>
              </a:rPr>
              <a:t>B</a:t>
            </a:r>
            <a:endParaRPr lang="en-GB" sz="4000" b="1" dirty="0">
              <a:latin typeface="Century Gothic" panose="020B0502020202020204" pitchFamily="34" charset="0"/>
            </a:endParaRPr>
          </a:p>
        </p:txBody>
      </p:sp>
      <p:graphicFrame>
        <p:nvGraphicFramePr>
          <p:cNvPr id="42" name="Table 41">
            <a:extLst>
              <a:ext uri="{FF2B5EF4-FFF2-40B4-BE49-F238E27FC236}">
                <a16:creationId xmlns:a16="http://schemas.microsoft.com/office/drawing/2014/main" id="{13177406-A4B4-4134-9415-5A03164943EB}"/>
              </a:ext>
            </a:extLst>
          </p:cNvPr>
          <p:cNvGraphicFramePr>
            <a:graphicFrameLocks noGrp="1"/>
          </p:cNvGraphicFramePr>
          <p:nvPr>
            <p:extLst>
              <p:ext uri="{D42A27DB-BD31-4B8C-83A1-F6EECF244321}">
                <p14:modId xmlns:p14="http://schemas.microsoft.com/office/powerpoint/2010/main" val="2345798087"/>
              </p:ext>
            </p:extLst>
          </p:nvPr>
        </p:nvGraphicFramePr>
        <p:xfrm>
          <a:off x="2591879" y="2369224"/>
          <a:ext cx="1800000" cy="14356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3304443071"/>
                    </a:ext>
                  </a:extLst>
                </a:gridCol>
                <a:gridCol w="360000">
                  <a:extLst>
                    <a:ext uri="{9D8B030D-6E8A-4147-A177-3AD203B41FA5}">
                      <a16:colId xmlns:a16="http://schemas.microsoft.com/office/drawing/2014/main" val="1512374561"/>
                    </a:ext>
                  </a:extLst>
                </a:gridCol>
                <a:gridCol w="360000">
                  <a:extLst>
                    <a:ext uri="{9D8B030D-6E8A-4147-A177-3AD203B41FA5}">
                      <a16:colId xmlns:a16="http://schemas.microsoft.com/office/drawing/2014/main" val="1466225286"/>
                    </a:ext>
                  </a:extLst>
                </a:gridCol>
                <a:gridCol w="360000">
                  <a:extLst>
                    <a:ext uri="{9D8B030D-6E8A-4147-A177-3AD203B41FA5}">
                      <a16:colId xmlns:a16="http://schemas.microsoft.com/office/drawing/2014/main" val="585709660"/>
                    </a:ext>
                  </a:extLst>
                </a:gridCol>
                <a:gridCol w="360000">
                  <a:extLst>
                    <a:ext uri="{9D8B030D-6E8A-4147-A177-3AD203B41FA5}">
                      <a16:colId xmlns:a16="http://schemas.microsoft.com/office/drawing/2014/main" val="1007956713"/>
                    </a:ext>
                  </a:extLst>
                </a:gridCol>
              </a:tblGrid>
              <a:tr h="355600">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875026608"/>
                  </a:ext>
                </a:extLst>
              </a:tr>
              <a:tr h="360000">
                <a:tc>
                  <a:txBody>
                    <a:bodyPr/>
                    <a:lstStyle/>
                    <a:p>
                      <a:endParaRPr lang="en-GB" sz="110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4302502"/>
                  </a:ext>
                </a:extLst>
              </a:tr>
              <a:tr h="360000">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a:latin typeface="Century Gothic" panose="020B0502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68763644"/>
                  </a:ext>
                </a:extLst>
              </a:tr>
              <a:tr h="360000">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272779131"/>
                  </a:ext>
                </a:extLst>
              </a:tr>
            </a:tbl>
          </a:graphicData>
        </a:graphic>
      </p:graphicFrame>
      <p:sp>
        <p:nvSpPr>
          <p:cNvPr id="43" name="Rectangle 42">
            <a:extLst>
              <a:ext uri="{FF2B5EF4-FFF2-40B4-BE49-F238E27FC236}">
                <a16:creationId xmlns:a16="http://schemas.microsoft.com/office/drawing/2014/main" id="{86CFB6E0-0CB1-4F8D-ABD0-C91EF17551E6}"/>
              </a:ext>
            </a:extLst>
          </p:cNvPr>
          <p:cNvSpPr/>
          <p:nvPr/>
        </p:nvSpPr>
        <p:spPr>
          <a:xfrm>
            <a:off x="3298579" y="2560790"/>
            <a:ext cx="698820" cy="1096809"/>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t" anchorCtr="0"/>
          <a:lstStyle/>
          <a:p>
            <a:pPr algn="ctr"/>
            <a:r>
              <a:rPr lang="en-US" sz="4000" b="1" dirty="0">
                <a:ln>
                  <a:solidFill>
                    <a:sysClr val="windowText" lastClr="000000"/>
                  </a:solidFill>
                </a:ln>
                <a:solidFill>
                  <a:schemeClr val="tx1"/>
                </a:solidFill>
                <a:latin typeface="Century Gothic" panose="020B0502020202020204" pitchFamily="34" charset="0"/>
              </a:rPr>
              <a:t>A</a:t>
            </a:r>
          </a:p>
        </p:txBody>
      </p:sp>
      <p:pic>
        <p:nvPicPr>
          <p:cNvPr id="15" name="Picture 14">
            <a:extLst>
              <a:ext uri="{FF2B5EF4-FFF2-40B4-BE49-F238E27FC236}">
                <a16:creationId xmlns:a16="http://schemas.microsoft.com/office/drawing/2014/main" id="{28D18AB1-F7F4-405B-8E55-C22FC53E5D8B}"/>
              </a:ext>
            </a:extLst>
          </p:cNvPr>
          <p:cNvPicPr>
            <a:picLocks noChangeAspect="1"/>
          </p:cNvPicPr>
          <p:nvPr/>
        </p:nvPicPr>
        <p:blipFill>
          <a:blip r:embed="rId4"/>
          <a:stretch>
            <a:fillRect/>
          </a:stretch>
        </p:blipFill>
        <p:spPr>
          <a:xfrm>
            <a:off x="326464" y="1100208"/>
            <a:ext cx="1329043" cy="4962574"/>
          </a:xfrm>
          <a:prstGeom prst="rect">
            <a:avLst/>
          </a:prstGeom>
        </p:spPr>
      </p:pic>
    </p:spTree>
    <p:extLst>
      <p:ext uri="{BB962C8B-B14F-4D97-AF65-F5344CB8AC3E}">
        <p14:creationId xmlns:p14="http://schemas.microsoft.com/office/powerpoint/2010/main" val="2777026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Measure each side with a ruler.</a:t>
            </a: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42" name="Table 41">
            <a:extLst>
              <a:ext uri="{FF2B5EF4-FFF2-40B4-BE49-F238E27FC236}">
                <a16:creationId xmlns:a16="http://schemas.microsoft.com/office/drawing/2014/main" id="{13177406-A4B4-4134-9415-5A03164943EB}"/>
              </a:ext>
            </a:extLst>
          </p:cNvPr>
          <p:cNvGraphicFramePr>
            <a:graphicFrameLocks noGrp="1"/>
          </p:cNvGraphicFramePr>
          <p:nvPr>
            <p:extLst>
              <p:ext uri="{D42A27DB-BD31-4B8C-83A1-F6EECF244321}">
                <p14:modId xmlns:p14="http://schemas.microsoft.com/office/powerpoint/2010/main" val="1600087418"/>
              </p:ext>
            </p:extLst>
          </p:nvPr>
        </p:nvGraphicFramePr>
        <p:xfrm>
          <a:off x="2591879" y="2369224"/>
          <a:ext cx="1800000" cy="14356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3304443071"/>
                    </a:ext>
                  </a:extLst>
                </a:gridCol>
                <a:gridCol w="360000">
                  <a:extLst>
                    <a:ext uri="{9D8B030D-6E8A-4147-A177-3AD203B41FA5}">
                      <a16:colId xmlns:a16="http://schemas.microsoft.com/office/drawing/2014/main" val="1512374561"/>
                    </a:ext>
                  </a:extLst>
                </a:gridCol>
                <a:gridCol w="360000">
                  <a:extLst>
                    <a:ext uri="{9D8B030D-6E8A-4147-A177-3AD203B41FA5}">
                      <a16:colId xmlns:a16="http://schemas.microsoft.com/office/drawing/2014/main" val="1466225286"/>
                    </a:ext>
                  </a:extLst>
                </a:gridCol>
                <a:gridCol w="360000">
                  <a:extLst>
                    <a:ext uri="{9D8B030D-6E8A-4147-A177-3AD203B41FA5}">
                      <a16:colId xmlns:a16="http://schemas.microsoft.com/office/drawing/2014/main" val="585709660"/>
                    </a:ext>
                  </a:extLst>
                </a:gridCol>
                <a:gridCol w="360000">
                  <a:extLst>
                    <a:ext uri="{9D8B030D-6E8A-4147-A177-3AD203B41FA5}">
                      <a16:colId xmlns:a16="http://schemas.microsoft.com/office/drawing/2014/main" val="1007956713"/>
                    </a:ext>
                  </a:extLst>
                </a:gridCol>
              </a:tblGrid>
              <a:tr h="355600">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875026608"/>
                  </a:ext>
                </a:extLst>
              </a:tr>
              <a:tr h="360000">
                <a:tc>
                  <a:txBody>
                    <a:bodyPr/>
                    <a:lstStyle/>
                    <a:p>
                      <a:endParaRPr lang="en-GB" sz="110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4302502"/>
                  </a:ext>
                </a:extLst>
              </a:tr>
              <a:tr h="360000">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a:latin typeface="Century Gothic" panose="020B0502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68763644"/>
                  </a:ext>
                </a:extLst>
              </a:tr>
              <a:tr h="360000">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272779131"/>
                  </a:ext>
                </a:extLst>
              </a:tr>
            </a:tbl>
          </a:graphicData>
        </a:graphic>
      </p:graphicFrame>
      <p:sp>
        <p:nvSpPr>
          <p:cNvPr id="43" name="Rectangle 42">
            <a:extLst>
              <a:ext uri="{FF2B5EF4-FFF2-40B4-BE49-F238E27FC236}">
                <a16:creationId xmlns:a16="http://schemas.microsoft.com/office/drawing/2014/main" id="{86CFB6E0-0CB1-4F8D-ABD0-C91EF17551E6}"/>
              </a:ext>
            </a:extLst>
          </p:cNvPr>
          <p:cNvSpPr/>
          <p:nvPr/>
        </p:nvSpPr>
        <p:spPr>
          <a:xfrm>
            <a:off x="3298579" y="2560790"/>
            <a:ext cx="698820" cy="1096809"/>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t" anchorCtr="0"/>
          <a:lstStyle/>
          <a:p>
            <a:pPr algn="ctr"/>
            <a:r>
              <a:rPr lang="en-US" sz="4000" b="1" dirty="0">
                <a:ln>
                  <a:solidFill>
                    <a:sysClr val="windowText" lastClr="000000"/>
                  </a:solidFill>
                </a:ln>
                <a:solidFill>
                  <a:schemeClr val="tx1"/>
                </a:solidFill>
                <a:latin typeface="Century Gothic" panose="020B0502020202020204" pitchFamily="34" charset="0"/>
              </a:rPr>
              <a:t>A</a:t>
            </a:r>
          </a:p>
        </p:txBody>
      </p:sp>
      <p:pic>
        <p:nvPicPr>
          <p:cNvPr id="15" name="Picture 14">
            <a:extLst>
              <a:ext uri="{FF2B5EF4-FFF2-40B4-BE49-F238E27FC236}">
                <a16:creationId xmlns:a16="http://schemas.microsoft.com/office/drawing/2014/main" id="{28D18AB1-F7F4-405B-8E55-C22FC53E5D8B}"/>
              </a:ext>
            </a:extLst>
          </p:cNvPr>
          <p:cNvPicPr>
            <a:picLocks noChangeAspect="1"/>
          </p:cNvPicPr>
          <p:nvPr/>
        </p:nvPicPr>
        <p:blipFill>
          <a:blip r:embed="rId4"/>
          <a:stretch>
            <a:fillRect/>
          </a:stretch>
        </p:blipFill>
        <p:spPr>
          <a:xfrm rot="16200000">
            <a:off x="4138782" y="1971891"/>
            <a:ext cx="1329043" cy="4962574"/>
          </a:xfrm>
          <a:prstGeom prst="rect">
            <a:avLst/>
          </a:prstGeom>
        </p:spPr>
      </p:pic>
    </p:spTree>
    <p:extLst>
      <p:ext uri="{BB962C8B-B14F-4D97-AF65-F5344CB8AC3E}">
        <p14:creationId xmlns:p14="http://schemas.microsoft.com/office/powerpoint/2010/main" val="3208835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Measure each side with a ruler.</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6" name="Pentagon 5">
            <a:extLst>
              <a:ext uri="{FF2B5EF4-FFF2-40B4-BE49-F238E27FC236}">
                <a16:creationId xmlns:a16="http://schemas.microsoft.com/office/drawing/2014/main" id="{377E4DB7-3B53-4D6B-B568-A8AB87527025}"/>
              </a:ext>
            </a:extLst>
          </p:cNvPr>
          <p:cNvSpPr>
            <a:spLocks noChangeAspect="1"/>
          </p:cNvSpPr>
          <p:nvPr/>
        </p:nvSpPr>
        <p:spPr>
          <a:xfrm>
            <a:off x="5724127" y="1596133"/>
            <a:ext cx="2319126" cy="2208691"/>
          </a:xfrm>
          <a:prstGeom prst="pentagon">
            <a:avLst/>
          </a:prstGeom>
          <a:solidFill>
            <a:srgbClr val="7030A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BEDD1990-6F50-4A16-9443-5A40A69839C0}"/>
              </a:ext>
            </a:extLst>
          </p:cNvPr>
          <p:cNvSpPr txBox="1"/>
          <p:nvPr/>
        </p:nvSpPr>
        <p:spPr>
          <a:xfrm>
            <a:off x="6708984" y="2247899"/>
            <a:ext cx="628650" cy="707886"/>
          </a:xfrm>
          <a:prstGeom prst="rect">
            <a:avLst/>
          </a:prstGeom>
          <a:noFill/>
        </p:spPr>
        <p:txBody>
          <a:bodyPr wrap="square" rtlCol="0">
            <a:spAutoFit/>
          </a:bodyPr>
          <a:lstStyle/>
          <a:p>
            <a:r>
              <a:rPr lang="en-US" sz="4000" b="1" dirty="0">
                <a:latin typeface="Century Gothic" panose="020B0502020202020204" pitchFamily="34" charset="0"/>
              </a:rPr>
              <a:t>B</a:t>
            </a:r>
            <a:endParaRPr lang="en-GB" sz="4000" b="1" dirty="0">
              <a:latin typeface="Century Gothic" panose="020B0502020202020204" pitchFamily="34" charset="0"/>
            </a:endParaRPr>
          </a:p>
        </p:txBody>
      </p:sp>
      <p:pic>
        <p:nvPicPr>
          <p:cNvPr id="15" name="Picture 14">
            <a:extLst>
              <a:ext uri="{FF2B5EF4-FFF2-40B4-BE49-F238E27FC236}">
                <a16:creationId xmlns:a16="http://schemas.microsoft.com/office/drawing/2014/main" id="{28D18AB1-F7F4-405B-8E55-C22FC53E5D8B}"/>
              </a:ext>
            </a:extLst>
          </p:cNvPr>
          <p:cNvPicPr>
            <a:picLocks noChangeAspect="1"/>
          </p:cNvPicPr>
          <p:nvPr/>
        </p:nvPicPr>
        <p:blipFill>
          <a:blip r:embed="rId4"/>
          <a:stretch>
            <a:fillRect/>
          </a:stretch>
        </p:blipFill>
        <p:spPr>
          <a:xfrm rot="3241223">
            <a:off x="4048396" y="-111462"/>
            <a:ext cx="1329043" cy="4962574"/>
          </a:xfrm>
          <a:prstGeom prst="rect">
            <a:avLst/>
          </a:prstGeom>
        </p:spPr>
      </p:pic>
    </p:spTree>
    <p:extLst>
      <p:ext uri="{BB962C8B-B14F-4D97-AF65-F5344CB8AC3E}">
        <p14:creationId xmlns:p14="http://schemas.microsoft.com/office/powerpoint/2010/main" val="2664796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Match the shape to its perimeter.</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rgbClr val="FF0000"/>
                </a:solidFill>
                <a:latin typeface="Century Gothic" panose="020B0502020202020204" pitchFamily="34" charset="0"/>
              </a:rPr>
              <a:t>			</a:t>
            </a:r>
            <a:r>
              <a:rPr lang="en-GB" sz="2000" b="1" dirty="0">
                <a:solidFill>
                  <a:schemeClr val="tx1"/>
                </a:solidFill>
                <a:latin typeface="Century Gothic" panose="020B0502020202020204" pitchFamily="34" charset="0"/>
              </a:rPr>
              <a:t>The sides measured were 5cm on shape A</a:t>
            </a:r>
          </a:p>
          <a:p>
            <a:pPr algn="ctr"/>
            <a:r>
              <a:rPr lang="en-GB" sz="2000" b="1" dirty="0">
                <a:solidFill>
                  <a:schemeClr val="tx1"/>
                </a:solidFill>
                <a:latin typeface="Century Gothic" panose="020B0502020202020204" pitchFamily="34" charset="0"/>
              </a:rPr>
              <a:t>			and 4cm on shape B.</a:t>
            </a:r>
          </a:p>
          <a:p>
            <a:pPr algn="ctr"/>
            <a:r>
              <a:rPr lang="en-GB" sz="2000" b="1" dirty="0">
                <a:solidFill>
                  <a:schemeClr val="tx1"/>
                </a:solidFill>
                <a:latin typeface="Century Gothic" panose="020B0502020202020204" pitchFamily="34" charset="0"/>
              </a:rPr>
              <a:t>			Now measure any other sides needed </a:t>
            </a:r>
          </a:p>
          <a:p>
            <a:pPr algn="ctr"/>
            <a:r>
              <a:rPr lang="en-GB" sz="2000" b="1" dirty="0">
                <a:solidFill>
                  <a:schemeClr val="tx1"/>
                </a:solidFill>
                <a:latin typeface="Century Gothic" panose="020B0502020202020204" pitchFamily="34" charset="0"/>
              </a:rPr>
              <a:t>			using the same method.</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pSp>
        <p:nvGrpSpPr>
          <p:cNvPr id="33" name="Group 32">
            <a:extLst>
              <a:ext uri="{FF2B5EF4-FFF2-40B4-BE49-F238E27FC236}">
                <a16:creationId xmlns:a16="http://schemas.microsoft.com/office/drawing/2014/main" id="{AAE75ABE-E405-F043-BC41-C44C42A24E83}"/>
              </a:ext>
            </a:extLst>
          </p:cNvPr>
          <p:cNvGrpSpPr/>
          <p:nvPr/>
        </p:nvGrpSpPr>
        <p:grpSpPr>
          <a:xfrm>
            <a:off x="1930811" y="5529598"/>
            <a:ext cx="6710461" cy="504000"/>
            <a:chOff x="425701" y="5006990"/>
            <a:chExt cx="2771065" cy="288000"/>
          </a:xfrm>
        </p:grpSpPr>
        <p:sp>
          <p:nvSpPr>
            <p:cNvPr id="34" name="Rectangle 33">
              <a:extLst>
                <a:ext uri="{FF2B5EF4-FFF2-40B4-BE49-F238E27FC236}">
                  <a16:creationId xmlns:a16="http://schemas.microsoft.com/office/drawing/2014/main" id="{8738ECE1-90FE-F346-B229-AE0F31FC81CF}"/>
                </a:ext>
              </a:extLst>
            </p:cNvPr>
            <p:cNvSpPr/>
            <p:nvPr/>
          </p:nvSpPr>
          <p:spPr>
            <a:xfrm>
              <a:off x="425701" y="5006990"/>
              <a:ext cx="745974" cy="28800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 20cm</a:t>
              </a:r>
            </a:p>
          </p:txBody>
        </p:sp>
        <p:sp>
          <p:nvSpPr>
            <p:cNvPr id="35" name="Rectangle 34">
              <a:extLst>
                <a:ext uri="{FF2B5EF4-FFF2-40B4-BE49-F238E27FC236}">
                  <a16:creationId xmlns:a16="http://schemas.microsoft.com/office/drawing/2014/main" id="{5C3EBF0C-866A-6E4D-9D36-E2C1C820126A}"/>
                </a:ext>
              </a:extLst>
            </p:cNvPr>
            <p:cNvSpPr/>
            <p:nvPr/>
          </p:nvSpPr>
          <p:spPr>
            <a:xfrm>
              <a:off x="1428974" y="5006990"/>
              <a:ext cx="819598" cy="28800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22cm</a:t>
              </a:r>
            </a:p>
          </p:txBody>
        </p:sp>
        <p:sp>
          <p:nvSpPr>
            <p:cNvPr id="36" name="Rectangle 35">
              <a:extLst>
                <a:ext uri="{FF2B5EF4-FFF2-40B4-BE49-F238E27FC236}">
                  <a16:creationId xmlns:a16="http://schemas.microsoft.com/office/drawing/2014/main" id="{644B1941-2B7F-1D45-9E71-FFF7DB44A056}"/>
                </a:ext>
              </a:extLst>
            </p:cNvPr>
            <p:cNvSpPr/>
            <p:nvPr/>
          </p:nvSpPr>
          <p:spPr>
            <a:xfrm>
              <a:off x="2505871" y="5006990"/>
              <a:ext cx="690895" cy="288000"/>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latin typeface="Century Gothic" panose="020B0502020202020204" pitchFamily="34" charset="0"/>
                </a:rPr>
                <a:t>18cm</a:t>
              </a:r>
            </a:p>
          </p:txBody>
        </p:sp>
      </p:grpSp>
      <p:sp>
        <p:nvSpPr>
          <p:cNvPr id="6" name="Pentagon 5">
            <a:extLst>
              <a:ext uri="{FF2B5EF4-FFF2-40B4-BE49-F238E27FC236}">
                <a16:creationId xmlns:a16="http://schemas.microsoft.com/office/drawing/2014/main" id="{377E4DB7-3B53-4D6B-B568-A8AB87527025}"/>
              </a:ext>
            </a:extLst>
          </p:cNvPr>
          <p:cNvSpPr>
            <a:spLocks noChangeAspect="1"/>
          </p:cNvSpPr>
          <p:nvPr/>
        </p:nvSpPr>
        <p:spPr>
          <a:xfrm>
            <a:off x="5724127" y="1596133"/>
            <a:ext cx="2319126" cy="2208691"/>
          </a:xfrm>
          <a:prstGeom prst="pentagon">
            <a:avLst/>
          </a:prstGeom>
          <a:solidFill>
            <a:srgbClr val="7030A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9" name="TextBox 8">
            <a:extLst>
              <a:ext uri="{FF2B5EF4-FFF2-40B4-BE49-F238E27FC236}">
                <a16:creationId xmlns:a16="http://schemas.microsoft.com/office/drawing/2014/main" id="{BEDD1990-6F50-4A16-9443-5A40A69839C0}"/>
              </a:ext>
            </a:extLst>
          </p:cNvPr>
          <p:cNvSpPr txBox="1"/>
          <p:nvPr/>
        </p:nvSpPr>
        <p:spPr>
          <a:xfrm>
            <a:off x="6708984" y="2247899"/>
            <a:ext cx="628650" cy="707886"/>
          </a:xfrm>
          <a:prstGeom prst="rect">
            <a:avLst/>
          </a:prstGeom>
          <a:noFill/>
        </p:spPr>
        <p:txBody>
          <a:bodyPr wrap="square" rtlCol="0">
            <a:spAutoFit/>
          </a:bodyPr>
          <a:lstStyle/>
          <a:p>
            <a:r>
              <a:rPr lang="en-US" sz="4000" b="1" dirty="0">
                <a:latin typeface="Century Gothic" panose="020B0502020202020204" pitchFamily="34" charset="0"/>
              </a:rPr>
              <a:t>B</a:t>
            </a:r>
            <a:endParaRPr lang="en-GB" sz="4000" b="1" dirty="0">
              <a:latin typeface="Century Gothic" panose="020B0502020202020204" pitchFamily="34" charset="0"/>
            </a:endParaRPr>
          </a:p>
        </p:txBody>
      </p:sp>
      <p:graphicFrame>
        <p:nvGraphicFramePr>
          <p:cNvPr id="42" name="Table 41">
            <a:extLst>
              <a:ext uri="{FF2B5EF4-FFF2-40B4-BE49-F238E27FC236}">
                <a16:creationId xmlns:a16="http://schemas.microsoft.com/office/drawing/2014/main" id="{13177406-A4B4-4134-9415-5A03164943EB}"/>
              </a:ext>
            </a:extLst>
          </p:cNvPr>
          <p:cNvGraphicFramePr>
            <a:graphicFrameLocks noGrp="1"/>
          </p:cNvGraphicFramePr>
          <p:nvPr/>
        </p:nvGraphicFramePr>
        <p:xfrm>
          <a:off x="2591879" y="2369224"/>
          <a:ext cx="1800000" cy="14356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3304443071"/>
                    </a:ext>
                  </a:extLst>
                </a:gridCol>
                <a:gridCol w="360000">
                  <a:extLst>
                    <a:ext uri="{9D8B030D-6E8A-4147-A177-3AD203B41FA5}">
                      <a16:colId xmlns:a16="http://schemas.microsoft.com/office/drawing/2014/main" val="1512374561"/>
                    </a:ext>
                  </a:extLst>
                </a:gridCol>
                <a:gridCol w="360000">
                  <a:extLst>
                    <a:ext uri="{9D8B030D-6E8A-4147-A177-3AD203B41FA5}">
                      <a16:colId xmlns:a16="http://schemas.microsoft.com/office/drawing/2014/main" val="1466225286"/>
                    </a:ext>
                  </a:extLst>
                </a:gridCol>
                <a:gridCol w="360000">
                  <a:extLst>
                    <a:ext uri="{9D8B030D-6E8A-4147-A177-3AD203B41FA5}">
                      <a16:colId xmlns:a16="http://schemas.microsoft.com/office/drawing/2014/main" val="585709660"/>
                    </a:ext>
                  </a:extLst>
                </a:gridCol>
                <a:gridCol w="360000">
                  <a:extLst>
                    <a:ext uri="{9D8B030D-6E8A-4147-A177-3AD203B41FA5}">
                      <a16:colId xmlns:a16="http://schemas.microsoft.com/office/drawing/2014/main" val="1007956713"/>
                    </a:ext>
                  </a:extLst>
                </a:gridCol>
              </a:tblGrid>
              <a:tr h="355600">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875026608"/>
                  </a:ext>
                </a:extLst>
              </a:tr>
              <a:tr h="360000">
                <a:tc>
                  <a:txBody>
                    <a:bodyPr/>
                    <a:lstStyle/>
                    <a:p>
                      <a:endParaRPr lang="en-GB" sz="110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4302502"/>
                  </a:ext>
                </a:extLst>
              </a:tr>
              <a:tr h="360000">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a:latin typeface="Century Gothic" panose="020B0502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68763644"/>
                  </a:ext>
                </a:extLst>
              </a:tr>
              <a:tr h="360000">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272779131"/>
                  </a:ext>
                </a:extLst>
              </a:tr>
            </a:tbl>
          </a:graphicData>
        </a:graphic>
      </p:graphicFrame>
      <p:sp>
        <p:nvSpPr>
          <p:cNvPr id="43" name="Rectangle 42">
            <a:extLst>
              <a:ext uri="{FF2B5EF4-FFF2-40B4-BE49-F238E27FC236}">
                <a16:creationId xmlns:a16="http://schemas.microsoft.com/office/drawing/2014/main" id="{86CFB6E0-0CB1-4F8D-ABD0-C91EF17551E6}"/>
              </a:ext>
            </a:extLst>
          </p:cNvPr>
          <p:cNvSpPr/>
          <p:nvPr/>
        </p:nvSpPr>
        <p:spPr>
          <a:xfrm>
            <a:off x="3298579" y="2560790"/>
            <a:ext cx="698820" cy="1096809"/>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t" anchorCtr="0"/>
          <a:lstStyle/>
          <a:p>
            <a:pPr algn="ctr"/>
            <a:r>
              <a:rPr lang="en-US" sz="4000" b="1" dirty="0">
                <a:ln>
                  <a:solidFill>
                    <a:sysClr val="windowText" lastClr="000000"/>
                  </a:solidFill>
                </a:ln>
                <a:solidFill>
                  <a:schemeClr val="tx1"/>
                </a:solidFill>
                <a:latin typeface="Century Gothic" panose="020B0502020202020204" pitchFamily="34" charset="0"/>
              </a:rPr>
              <a:t>A</a:t>
            </a:r>
          </a:p>
        </p:txBody>
      </p:sp>
      <p:pic>
        <p:nvPicPr>
          <p:cNvPr id="15" name="Picture 14">
            <a:extLst>
              <a:ext uri="{FF2B5EF4-FFF2-40B4-BE49-F238E27FC236}">
                <a16:creationId xmlns:a16="http://schemas.microsoft.com/office/drawing/2014/main" id="{28D18AB1-F7F4-405B-8E55-C22FC53E5D8B}"/>
              </a:ext>
            </a:extLst>
          </p:cNvPr>
          <p:cNvPicPr>
            <a:picLocks noChangeAspect="1"/>
          </p:cNvPicPr>
          <p:nvPr/>
        </p:nvPicPr>
        <p:blipFill>
          <a:blip r:embed="rId4"/>
          <a:stretch>
            <a:fillRect/>
          </a:stretch>
        </p:blipFill>
        <p:spPr>
          <a:xfrm>
            <a:off x="326464" y="1100208"/>
            <a:ext cx="1329043" cy="4962574"/>
          </a:xfrm>
          <a:prstGeom prst="rect">
            <a:avLst/>
          </a:prstGeom>
        </p:spPr>
      </p:pic>
      <p:sp>
        <p:nvSpPr>
          <p:cNvPr id="16" name="TextBox 15">
            <a:extLst>
              <a:ext uri="{FF2B5EF4-FFF2-40B4-BE49-F238E27FC236}">
                <a16:creationId xmlns:a16="http://schemas.microsoft.com/office/drawing/2014/main" id="{F3703069-73C9-45AC-B195-427D9AFD7B2A}"/>
              </a:ext>
            </a:extLst>
          </p:cNvPr>
          <p:cNvSpPr txBox="1"/>
          <p:nvPr/>
        </p:nvSpPr>
        <p:spPr>
          <a:xfrm>
            <a:off x="3212508" y="3729931"/>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5cm</a:t>
            </a:r>
          </a:p>
        </p:txBody>
      </p:sp>
      <p:sp>
        <p:nvSpPr>
          <p:cNvPr id="17" name="TextBox 16">
            <a:extLst>
              <a:ext uri="{FF2B5EF4-FFF2-40B4-BE49-F238E27FC236}">
                <a16:creationId xmlns:a16="http://schemas.microsoft.com/office/drawing/2014/main" id="{1B724D14-572F-4DDB-884A-25DC7BD5EF35}"/>
              </a:ext>
            </a:extLst>
          </p:cNvPr>
          <p:cNvSpPr txBox="1"/>
          <p:nvPr/>
        </p:nvSpPr>
        <p:spPr>
          <a:xfrm rot="19352478">
            <a:off x="5889679" y="1694108"/>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4cm</a:t>
            </a:r>
          </a:p>
        </p:txBody>
      </p:sp>
    </p:spTree>
    <p:extLst>
      <p:ext uri="{BB962C8B-B14F-4D97-AF65-F5344CB8AC3E}">
        <p14:creationId xmlns:p14="http://schemas.microsoft.com/office/powerpoint/2010/main" val="20530230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Match the shape to its perimeter.</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		</a:t>
            </a:r>
            <a:r>
              <a:rPr lang="en-GB" sz="2000" b="1" dirty="0">
                <a:solidFill>
                  <a:srgbClr val="FF0000"/>
                </a:solidFill>
                <a:latin typeface="Century Gothic" panose="020B0502020202020204" pitchFamily="34" charset="0"/>
              </a:rPr>
              <a:t>Shape A: 5cm + 2cm + 1cm + 2cm + </a:t>
            </a:r>
          </a:p>
          <a:p>
            <a:pPr algn="ctr"/>
            <a:r>
              <a:rPr lang="en-GB" sz="2000" b="1" dirty="0">
                <a:solidFill>
                  <a:srgbClr val="FF0000"/>
                </a:solidFill>
                <a:latin typeface="Century Gothic" panose="020B0502020202020204" pitchFamily="34" charset="0"/>
              </a:rPr>
              <a:t>		3cm + 2cm + 1 cm = 2cm = 18cm</a:t>
            </a:r>
          </a:p>
          <a:p>
            <a:pPr algn="ctr"/>
            <a:r>
              <a:rPr lang="en-GB" sz="2000" b="1" dirty="0">
                <a:solidFill>
                  <a:srgbClr val="FF0000"/>
                </a:solidFill>
                <a:latin typeface="Century Gothic" panose="020B0502020202020204" pitchFamily="34" charset="0"/>
              </a:rPr>
              <a:t>		Shape B: 4cm + 4cm + 4cm + 4 cm + 4cm = 20cm</a:t>
            </a:r>
          </a:p>
          <a:p>
            <a:pPr algn="ctr"/>
            <a:endParaRPr lang="en-GB" sz="2000" b="1" dirty="0">
              <a:solidFill>
                <a:srgbClr val="FF0000"/>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cxnSp>
        <p:nvCxnSpPr>
          <p:cNvPr id="14" name="Straight Connector 13">
            <a:extLst>
              <a:ext uri="{FF2B5EF4-FFF2-40B4-BE49-F238E27FC236}">
                <a16:creationId xmlns:a16="http://schemas.microsoft.com/office/drawing/2014/main" id="{5C6907C3-6B88-43B5-884C-553412928F4E}"/>
              </a:ext>
            </a:extLst>
          </p:cNvPr>
          <p:cNvCxnSpPr>
            <a:cxnSpLocks/>
            <a:stCxn id="24" idx="2"/>
            <a:endCxn id="36" idx="0"/>
          </p:cNvCxnSpPr>
          <p:nvPr/>
        </p:nvCxnSpPr>
        <p:spPr>
          <a:xfrm>
            <a:off x="3491879" y="3804824"/>
            <a:ext cx="4228353" cy="743800"/>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5" name="Straight Connector 14">
            <a:extLst>
              <a:ext uri="{FF2B5EF4-FFF2-40B4-BE49-F238E27FC236}">
                <a16:creationId xmlns:a16="http://schemas.microsoft.com/office/drawing/2014/main" id="{5D3AD6A3-84F1-403F-ACB1-536D9F15F4E2}"/>
              </a:ext>
            </a:extLst>
          </p:cNvPr>
          <p:cNvCxnSpPr>
            <a:cxnSpLocks/>
            <a:stCxn id="22" idx="3"/>
            <a:endCxn id="34" idx="0"/>
          </p:cNvCxnSpPr>
          <p:nvPr/>
        </p:nvCxnSpPr>
        <p:spPr>
          <a:xfrm flipH="1">
            <a:off x="2749545" y="3804824"/>
            <a:ext cx="4134145" cy="7438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AAE75ABE-E405-F043-BC41-C44C42A24E83}"/>
              </a:ext>
            </a:extLst>
          </p:cNvPr>
          <p:cNvGrpSpPr/>
          <p:nvPr/>
        </p:nvGrpSpPr>
        <p:grpSpPr>
          <a:xfrm>
            <a:off x="1846313" y="4548624"/>
            <a:ext cx="6710461" cy="504000"/>
            <a:chOff x="425701" y="5006990"/>
            <a:chExt cx="2771065" cy="288000"/>
          </a:xfrm>
        </p:grpSpPr>
        <p:sp>
          <p:nvSpPr>
            <p:cNvPr id="34" name="Rectangle 33">
              <a:extLst>
                <a:ext uri="{FF2B5EF4-FFF2-40B4-BE49-F238E27FC236}">
                  <a16:creationId xmlns:a16="http://schemas.microsoft.com/office/drawing/2014/main" id="{8738ECE1-90FE-F346-B229-AE0F31FC81CF}"/>
                </a:ext>
              </a:extLst>
            </p:cNvPr>
            <p:cNvSpPr/>
            <p:nvPr/>
          </p:nvSpPr>
          <p:spPr>
            <a:xfrm>
              <a:off x="425701" y="5006990"/>
              <a:ext cx="745974" cy="288000"/>
            </a:xfrm>
            <a:prstGeom prst="round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FF0000"/>
                  </a:solidFill>
                  <a:latin typeface="Century Gothic" panose="020B0502020202020204" pitchFamily="34" charset="0"/>
                </a:rPr>
                <a:t> 20cm</a:t>
              </a:r>
            </a:p>
          </p:txBody>
        </p:sp>
        <p:sp>
          <p:nvSpPr>
            <p:cNvPr id="35" name="Rectangle 34">
              <a:extLst>
                <a:ext uri="{FF2B5EF4-FFF2-40B4-BE49-F238E27FC236}">
                  <a16:creationId xmlns:a16="http://schemas.microsoft.com/office/drawing/2014/main" id="{5C3EBF0C-866A-6E4D-9D36-E2C1C820126A}"/>
                </a:ext>
              </a:extLst>
            </p:cNvPr>
            <p:cNvSpPr/>
            <p:nvPr/>
          </p:nvSpPr>
          <p:spPr>
            <a:xfrm>
              <a:off x="1428974" y="5006990"/>
              <a:ext cx="819598" cy="288000"/>
            </a:xfrm>
            <a:prstGeom prst="roundRect">
              <a:avLst/>
            </a:prstGeom>
            <a:solidFill>
              <a:schemeClr val="bg1"/>
            </a:solid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lumMod val="65000"/>
                    </a:schemeClr>
                  </a:solidFill>
                  <a:latin typeface="Century Gothic" panose="020B0502020202020204" pitchFamily="34" charset="0"/>
                </a:rPr>
                <a:t>22cm</a:t>
              </a:r>
            </a:p>
          </p:txBody>
        </p:sp>
        <p:sp>
          <p:nvSpPr>
            <p:cNvPr id="36" name="Rectangle 35">
              <a:extLst>
                <a:ext uri="{FF2B5EF4-FFF2-40B4-BE49-F238E27FC236}">
                  <a16:creationId xmlns:a16="http://schemas.microsoft.com/office/drawing/2014/main" id="{644B1941-2B7F-1D45-9E71-FFF7DB44A056}"/>
                </a:ext>
              </a:extLst>
            </p:cNvPr>
            <p:cNvSpPr/>
            <p:nvPr/>
          </p:nvSpPr>
          <p:spPr>
            <a:xfrm>
              <a:off x="2505871" y="5006990"/>
              <a:ext cx="690895" cy="288000"/>
            </a:xfrm>
            <a:prstGeom prst="round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FF0000"/>
                  </a:solidFill>
                  <a:latin typeface="Century Gothic" panose="020B0502020202020204" pitchFamily="34" charset="0"/>
                </a:rPr>
                <a:t>18cm</a:t>
              </a:r>
            </a:p>
          </p:txBody>
        </p:sp>
      </p:grpSp>
      <p:sp>
        <p:nvSpPr>
          <p:cNvPr id="22" name="Pentagon 21">
            <a:extLst>
              <a:ext uri="{FF2B5EF4-FFF2-40B4-BE49-F238E27FC236}">
                <a16:creationId xmlns:a16="http://schemas.microsoft.com/office/drawing/2014/main" id="{BE069D11-65DF-403C-99BE-61EAAF67749F}"/>
              </a:ext>
            </a:extLst>
          </p:cNvPr>
          <p:cNvSpPr>
            <a:spLocks noChangeAspect="1"/>
          </p:cNvSpPr>
          <p:nvPr/>
        </p:nvSpPr>
        <p:spPr>
          <a:xfrm>
            <a:off x="5724127" y="1596133"/>
            <a:ext cx="2319126" cy="2208691"/>
          </a:xfrm>
          <a:prstGeom prst="pentagon">
            <a:avLst/>
          </a:prstGeom>
          <a:solidFill>
            <a:srgbClr val="7030A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3" name="TextBox 22">
            <a:extLst>
              <a:ext uri="{FF2B5EF4-FFF2-40B4-BE49-F238E27FC236}">
                <a16:creationId xmlns:a16="http://schemas.microsoft.com/office/drawing/2014/main" id="{BBACCB89-56FA-437D-8C94-83DAB6312A42}"/>
              </a:ext>
            </a:extLst>
          </p:cNvPr>
          <p:cNvSpPr txBox="1"/>
          <p:nvPr/>
        </p:nvSpPr>
        <p:spPr>
          <a:xfrm>
            <a:off x="6708984" y="2247899"/>
            <a:ext cx="628650" cy="707886"/>
          </a:xfrm>
          <a:prstGeom prst="rect">
            <a:avLst/>
          </a:prstGeom>
          <a:noFill/>
        </p:spPr>
        <p:txBody>
          <a:bodyPr wrap="square" rtlCol="0">
            <a:spAutoFit/>
          </a:bodyPr>
          <a:lstStyle/>
          <a:p>
            <a:r>
              <a:rPr lang="en-US" sz="4000" b="1" dirty="0">
                <a:latin typeface="Century Gothic" panose="020B0502020202020204" pitchFamily="34" charset="0"/>
              </a:rPr>
              <a:t>B</a:t>
            </a:r>
            <a:endParaRPr lang="en-GB" sz="4000" b="1" dirty="0">
              <a:latin typeface="Century Gothic" panose="020B0502020202020204" pitchFamily="34" charset="0"/>
            </a:endParaRPr>
          </a:p>
        </p:txBody>
      </p:sp>
      <p:graphicFrame>
        <p:nvGraphicFramePr>
          <p:cNvPr id="24" name="Table 23">
            <a:extLst>
              <a:ext uri="{FF2B5EF4-FFF2-40B4-BE49-F238E27FC236}">
                <a16:creationId xmlns:a16="http://schemas.microsoft.com/office/drawing/2014/main" id="{B36744CF-1755-4F9D-AD6F-0CA027A9AD90}"/>
              </a:ext>
            </a:extLst>
          </p:cNvPr>
          <p:cNvGraphicFramePr>
            <a:graphicFrameLocks noGrp="1"/>
          </p:cNvGraphicFramePr>
          <p:nvPr>
            <p:extLst>
              <p:ext uri="{D42A27DB-BD31-4B8C-83A1-F6EECF244321}">
                <p14:modId xmlns:p14="http://schemas.microsoft.com/office/powerpoint/2010/main" val="2678072035"/>
              </p:ext>
            </p:extLst>
          </p:nvPr>
        </p:nvGraphicFramePr>
        <p:xfrm>
          <a:off x="2591879" y="2369224"/>
          <a:ext cx="1800000" cy="14356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3304443071"/>
                    </a:ext>
                  </a:extLst>
                </a:gridCol>
                <a:gridCol w="360000">
                  <a:extLst>
                    <a:ext uri="{9D8B030D-6E8A-4147-A177-3AD203B41FA5}">
                      <a16:colId xmlns:a16="http://schemas.microsoft.com/office/drawing/2014/main" val="1512374561"/>
                    </a:ext>
                  </a:extLst>
                </a:gridCol>
                <a:gridCol w="360000">
                  <a:extLst>
                    <a:ext uri="{9D8B030D-6E8A-4147-A177-3AD203B41FA5}">
                      <a16:colId xmlns:a16="http://schemas.microsoft.com/office/drawing/2014/main" val="1466225286"/>
                    </a:ext>
                  </a:extLst>
                </a:gridCol>
                <a:gridCol w="360000">
                  <a:extLst>
                    <a:ext uri="{9D8B030D-6E8A-4147-A177-3AD203B41FA5}">
                      <a16:colId xmlns:a16="http://schemas.microsoft.com/office/drawing/2014/main" val="585709660"/>
                    </a:ext>
                  </a:extLst>
                </a:gridCol>
                <a:gridCol w="360000">
                  <a:extLst>
                    <a:ext uri="{9D8B030D-6E8A-4147-A177-3AD203B41FA5}">
                      <a16:colId xmlns:a16="http://schemas.microsoft.com/office/drawing/2014/main" val="1007956713"/>
                    </a:ext>
                  </a:extLst>
                </a:gridCol>
              </a:tblGrid>
              <a:tr h="355600">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875026608"/>
                  </a:ext>
                </a:extLst>
              </a:tr>
              <a:tr h="360000">
                <a:tc>
                  <a:txBody>
                    <a:bodyPr/>
                    <a:lstStyle/>
                    <a:p>
                      <a:endParaRPr lang="en-GB" sz="110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4302502"/>
                  </a:ext>
                </a:extLst>
              </a:tr>
              <a:tr h="360000">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a:latin typeface="Century Gothic" panose="020B0502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1068763644"/>
                  </a:ext>
                </a:extLst>
              </a:tr>
              <a:tr h="360000">
                <a:tc>
                  <a:txBody>
                    <a:bodyPr/>
                    <a:lstStyle/>
                    <a:p>
                      <a:endParaRPr lang="en-GB" sz="1100" dirty="0">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endParaRPr lang="en-GB" sz="1100" dirty="0">
                        <a:latin typeface="Century Gothic" panose="020B0502020202020204"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272779131"/>
                  </a:ext>
                </a:extLst>
              </a:tr>
            </a:tbl>
          </a:graphicData>
        </a:graphic>
      </p:graphicFrame>
      <p:sp>
        <p:nvSpPr>
          <p:cNvPr id="25" name="Rectangle 24">
            <a:extLst>
              <a:ext uri="{FF2B5EF4-FFF2-40B4-BE49-F238E27FC236}">
                <a16:creationId xmlns:a16="http://schemas.microsoft.com/office/drawing/2014/main" id="{267B756E-6FEB-4DD9-BBD2-6CE557D60C01}"/>
              </a:ext>
            </a:extLst>
          </p:cNvPr>
          <p:cNvSpPr/>
          <p:nvPr/>
        </p:nvSpPr>
        <p:spPr>
          <a:xfrm>
            <a:off x="3298579" y="2560790"/>
            <a:ext cx="698820" cy="1096809"/>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t" anchorCtr="0"/>
          <a:lstStyle/>
          <a:p>
            <a:pPr algn="ctr"/>
            <a:r>
              <a:rPr lang="en-US" sz="4000" b="1" dirty="0">
                <a:ln>
                  <a:solidFill>
                    <a:sysClr val="windowText" lastClr="000000"/>
                  </a:solidFill>
                </a:ln>
                <a:solidFill>
                  <a:schemeClr val="tx1"/>
                </a:solidFill>
                <a:latin typeface="Century Gothic" panose="020B0502020202020204" pitchFamily="34" charset="0"/>
              </a:rPr>
              <a:t>A</a:t>
            </a:r>
          </a:p>
        </p:txBody>
      </p:sp>
      <p:pic>
        <p:nvPicPr>
          <p:cNvPr id="27" name="Picture 26">
            <a:extLst>
              <a:ext uri="{FF2B5EF4-FFF2-40B4-BE49-F238E27FC236}">
                <a16:creationId xmlns:a16="http://schemas.microsoft.com/office/drawing/2014/main" id="{4653776D-C00E-43E8-8D7F-F232A7A2DC91}"/>
              </a:ext>
            </a:extLst>
          </p:cNvPr>
          <p:cNvPicPr>
            <a:picLocks noChangeAspect="1"/>
          </p:cNvPicPr>
          <p:nvPr/>
        </p:nvPicPr>
        <p:blipFill>
          <a:blip r:embed="rId4">
            <a:alphaModFix amt="50000"/>
          </a:blip>
          <a:stretch>
            <a:fillRect/>
          </a:stretch>
        </p:blipFill>
        <p:spPr>
          <a:xfrm>
            <a:off x="326464" y="1100208"/>
            <a:ext cx="1329043" cy="4962574"/>
          </a:xfrm>
          <a:prstGeom prst="rect">
            <a:avLst/>
          </a:prstGeom>
        </p:spPr>
      </p:pic>
    </p:spTree>
    <p:extLst>
      <p:ext uri="{BB962C8B-B14F-4D97-AF65-F5344CB8AC3E}">
        <p14:creationId xmlns:p14="http://schemas.microsoft.com/office/powerpoint/2010/main" val="1193307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Which shape has the longest perimeter?</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2137F508-A7D4-4CB2-A9B1-2B0FB3B9548D}"/>
              </a:ext>
            </a:extLst>
          </p:cNvPr>
          <p:cNvGraphicFramePr>
            <a:graphicFrameLocks noGrp="1"/>
          </p:cNvGraphicFramePr>
          <p:nvPr>
            <p:extLst>
              <p:ext uri="{D42A27DB-BD31-4B8C-83A1-F6EECF244321}">
                <p14:modId xmlns:p14="http://schemas.microsoft.com/office/powerpoint/2010/main" val="1871095256"/>
              </p:ext>
            </p:extLst>
          </p:nvPr>
        </p:nvGraphicFramePr>
        <p:xfrm>
          <a:off x="2172912" y="1641188"/>
          <a:ext cx="2520000" cy="216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996908275"/>
                    </a:ext>
                  </a:extLst>
                </a:gridCol>
                <a:gridCol w="360000">
                  <a:extLst>
                    <a:ext uri="{9D8B030D-6E8A-4147-A177-3AD203B41FA5}">
                      <a16:colId xmlns:a16="http://schemas.microsoft.com/office/drawing/2014/main" val="3981608650"/>
                    </a:ext>
                  </a:extLst>
                </a:gridCol>
                <a:gridCol w="360000">
                  <a:extLst>
                    <a:ext uri="{9D8B030D-6E8A-4147-A177-3AD203B41FA5}">
                      <a16:colId xmlns:a16="http://schemas.microsoft.com/office/drawing/2014/main" val="529706587"/>
                    </a:ext>
                  </a:extLst>
                </a:gridCol>
                <a:gridCol w="360000">
                  <a:extLst>
                    <a:ext uri="{9D8B030D-6E8A-4147-A177-3AD203B41FA5}">
                      <a16:colId xmlns:a16="http://schemas.microsoft.com/office/drawing/2014/main" val="1809275948"/>
                    </a:ext>
                  </a:extLst>
                </a:gridCol>
                <a:gridCol w="360000">
                  <a:extLst>
                    <a:ext uri="{9D8B030D-6E8A-4147-A177-3AD203B41FA5}">
                      <a16:colId xmlns:a16="http://schemas.microsoft.com/office/drawing/2014/main" val="1537578823"/>
                    </a:ext>
                  </a:extLst>
                </a:gridCol>
                <a:gridCol w="360000">
                  <a:extLst>
                    <a:ext uri="{9D8B030D-6E8A-4147-A177-3AD203B41FA5}">
                      <a16:colId xmlns:a16="http://schemas.microsoft.com/office/drawing/2014/main" val="3812829989"/>
                    </a:ext>
                  </a:extLst>
                </a:gridCol>
                <a:gridCol w="360000">
                  <a:extLst>
                    <a:ext uri="{9D8B030D-6E8A-4147-A177-3AD203B41FA5}">
                      <a16:colId xmlns:a16="http://schemas.microsoft.com/office/drawing/2014/main" val="2866211739"/>
                    </a:ext>
                  </a:extLst>
                </a:gridCol>
              </a:tblGrid>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39729324"/>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7217833"/>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47768428"/>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70998057"/>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1636618044"/>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909280024"/>
                  </a:ext>
                </a:extLst>
              </a:tr>
            </a:tbl>
          </a:graphicData>
        </a:graphic>
      </p:graphicFrame>
      <p:sp>
        <p:nvSpPr>
          <p:cNvPr id="28" name="Rectangle 27">
            <a:extLst>
              <a:ext uri="{FF2B5EF4-FFF2-40B4-BE49-F238E27FC236}">
                <a16:creationId xmlns:a16="http://schemas.microsoft.com/office/drawing/2014/main" id="{12EA5841-0149-427A-8EB8-A8868AF3415E}"/>
              </a:ext>
            </a:extLst>
          </p:cNvPr>
          <p:cNvSpPr/>
          <p:nvPr/>
        </p:nvSpPr>
        <p:spPr>
          <a:xfrm>
            <a:off x="2709149" y="2061872"/>
            <a:ext cx="698820" cy="10968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t" anchorCtr="0"/>
          <a:lstStyle/>
          <a:p>
            <a:pPr algn="ctr"/>
            <a:r>
              <a:rPr lang="en-US" sz="4000" b="1" dirty="0">
                <a:ln>
                  <a:solidFill>
                    <a:sysClr val="windowText" lastClr="000000"/>
                  </a:solidFill>
                </a:ln>
                <a:solidFill>
                  <a:schemeClr val="tx1"/>
                </a:solidFill>
                <a:latin typeface="Century Gothic" panose="020B0502020202020204" pitchFamily="34" charset="0"/>
              </a:rPr>
              <a:t>A</a:t>
            </a:r>
          </a:p>
        </p:txBody>
      </p:sp>
      <p:graphicFrame>
        <p:nvGraphicFramePr>
          <p:cNvPr id="37" name="Table 36">
            <a:extLst>
              <a:ext uri="{FF2B5EF4-FFF2-40B4-BE49-F238E27FC236}">
                <a16:creationId xmlns:a16="http://schemas.microsoft.com/office/drawing/2014/main" id="{7CCBD40A-2CFA-44F4-8767-8AE9699388D4}"/>
              </a:ext>
            </a:extLst>
          </p:cNvPr>
          <p:cNvGraphicFramePr>
            <a:graphicFrameLocks noGrp="1"/>
          </p:cNvGraphicFramePr>
          <p:nvPr>
            <p:extLst>
              <p:ext uri="{D42A27DB-BD31-4B8C-83A1-F6EECF244321}">
                <p14:modId xmlns:p14="http://schemas.microsoft.com/office/powerpoint/2010/main" val="4191438785"/>
              </p:ext>
            </p:extLst>
          </p:nvPr>
        </p:nvGraphicFramePr>
        <p:xfrm>
          <a:off x="5606102" y="1641188"/>
          <a:ext cx="2520000" cy="216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996908275"/>
                    </a:ext>
                  </a:extLst>
                </a:gridCol>
                <a:gridCol w="360000">
                  <a:extLst>
                    <a:ext uri="{9D8B030D-6E8A-4147-A177-3AD203B41FA5}">
                      <a16:colId xmlns:a16="http://schemas.microsoft.com/office/drawing/2014/main" val="3981608650"/>
                    </a:ext>
                  </a:extLst>
                </a:gridCol>
                <a:gridCol w="360000">
                  <a:extLst>
                    <a:ext uri="{9D8B030D-6E8A-4147-A177-3AD203B41FA5}">
                      <a16:colId xmlns:a16="http://schemas.microsoft.com/office/drawing/2014/main" val="529706587"/>
                    </a:ext>
                  </a:extLst>
                </a:gridCol>
                <a:gridCol w="360000">
                  <a:extLst>
                    <a:ext uri="{9D8B030D-6E8A-4147-A177-3AD203B41FA5}">
                      <a16:colId xmlns:a16="http://schemas.microsoft.com/office/drawing/2014/main" val="1809275948"/>
                    </a:ext>
                  </a:extLst>
                </a:gridCol>
                <a:gridCol w="360000">
                  <a:extLst>
                    <a:ext uri="{9D8B030D-6E8A-4147-A177-3AD203B41FA5}">
                      <a16:colId xmlns:a16="http://schemas.microsoft.com/office/drawing/2014/main" val="1537578823"/>
                    </a:ext>
                  </a:extLst>
                </a:gridCol>
                <a:gridCol w="360000">
                  <a:extLst>
                    <a:ext uri="{9D8B030D-6E8A-4147-A177-3AD203B41FA5}">
                      <a16:colId xmlns:a16="http://schemas.microsoft.com/office/drawing/2014/main" val="3812829989"/>
                    </a:ext>
                  </a:extLst>
                </a:gridCol>
                <a:gridCol w="360000">
                  <a:extLst>
                    <a:ext uri="{9D8B030D-6E8A-4147-A177-3AD203B41FA5}">
                      <a16:colId xmlns:a16="http://schemas.microsoft.com/office/drawing/2014/main" val="2866211739"/>
                    </a:ext>
                  </a:extLst>
                </a:gridCol>
              </a:tblGrid>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39729324"/>
                  </a:ext>
                </a:extLst>
              </a:tr>
              <a:tr h="360000">
                <a:tc>
                  <a:txBody>
                    <a:bodyPr/>
                    <a:lstStyle/>
                    <a:p>
                      <a:endParaRPr lang="en-GB" sz="105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67217833"/>
                  </a:ext>
                </a:extLst>
              </a:tr>
              <a:tr h="360000">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47768428"/>
                  </a:ext>
                </a:extLst>
              </a:tr>
              <a:tr h="360000">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70998057"/>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636618044"/>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909280024"/>
                  </a:ext>
                </a:extLst>
              </a:tr>
            </a:tbl>
          </a:graphicData>
        </a:graphic>
      </p:graphicFrame>
      <p:sp>
        <p:nvSpPr>
          <p:cNvPr id="38" name="TextBox 37">
            <a:extLst>
              <a:ext uri="{FF2B5EF4-FFF2-40B4-BE49-F238E27FC236}">
                <a16:creationId xmlns:a16="http://schemas.microsoft.com/office/drawing/2014/main" id="{6A630A2B-9C26-4E06-B553-D8DFCF68D3F8}"/>
              </a:ext>
            </a:extLst>
          </p:cNvPr>
          <p:cNvSpPr txBox="1"/>
          <p:nvPr/>
        </p:nvSpPr>
        <p:spPr>
          <a:xfrm>
            <a:off x="6657496" y="2061872"/>
            <a:ext cx="628650" cy="707886"/>
          </a:xfrm>
          <a:prstGeom prst="rect">
            <a:avLst/>
          </a:prstGeom>
          <a:noFill/>
        </p:spPr>
        <p:txBody>
          <a:bodyPr wrap="square" rtlCol="0">
            <a:spAutoFit/>
          </a:bodyPr>
          <a:lstStyle/>
          <a:p>
            <a:r>
              <a:rPr lang="en-US" sz="4000" b="1" dirty="0">
                <a:latin typeface="Century Gothic" panose="020B0502020202020204" pitchFamily="34" charset="0"/>
              </a:rPr>
              <a:t>B</a:t>
            </a:r>
            <a:endParaRPr lang="en-GB" sz="4000" b="1" dirty="0">
              <a:latin typeface="Century Gothic" panose="020B0502020202020204" pitchFamily="34" charset="0"/>
            </a:endParaRPr>
          </a:p>
        </p:txBody>
      </p:sp>
      <p:pic>
        <p:nvPicPr>
          <p:cNvPr id="20" name="Picture 19">
            <a:extLst>
              <a:ext uri="{FF2B5EF4-FFF2-40B4-BE49-F238E27FC236}">
                <a16:creationId xmlns:a16="http://schemas.microsoft.com/office/drawing/2014/main" id="{C96342E6-A7B3-4935-8614-CFC4C05A72D6}"/>
              </a:ext>
            </a:extLst>
          </p:cNvPr>
          <p:cNvPicPr>
            <a:picLocks noChangeAspect="1"/>
          </p:cNvPicPr>
          <p:nvPr/>
        </p:nvPicPr>
        <p:blipFill>
          <a:blip r:embed="rId4"/>
          <a:stretch>
            <a:fillRect/>
          </a:stretch>
        </p:blipFill>
        <p:spPr>
          <a:xfrm>
            <a:off x="326464" y="1100208"/>
            <a:ext cx="1329043" cy="4962574"/>
          </a:xfrm>
          <a:prstGeom prst="rect">
            <a:avLst/>
          </a:prstGeom>
        </p:spPr>
      </p:pic>
    </p:spTree>
    <p:extLst>
      <p:ext uri="{BB962C8B-B14F-4D97-AF65-F5344CB8AC3E}">
        <p14:creationId xmlns:p14="http://schemas.microsoft.com/office/powerpoint/2010/main" val="1276426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Which shape has the longest perimeter?</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Measure each side with a ruler.</a:t>
            </a: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2137F508-A7D4-4CB2-A9B1-2B0FB3B9548D}"/>
              </a:ext>
            </a:extLst>
          </p:cNvPr>
          <p:cNvGraphicFramePr>
            <a:graphicFrameLocks noGrp="1"/>
          </p:cNvGraphicFramePr>
          <p:nvPr/>
        </p:nvGraphicFramePr>
        <p:xfrm>
          <a:off x="2172912" y="1641188"/>
          <a:ext cx="2520000" cy="216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996908275"/>
                    </a:ext>
                  </a:extLst>
                </a:gridCol>
                <a:gridCol w="360000">
                  <a:extLst>
                    <a:ext uri="{9D8B030D-6E8A-4147-A177-3AD203B41FA5}">
                      <a16:colId xmlns:a16="http://schemas.microsoft.com/office/drawing/2014/main" val="3981608650"/>
                    </a:ext>
                  </a:extLst>
                </a:gridCol>
                <a:gridCol w="360000">
                  <a:extLst>
                    <a:ext uri="{9D8B030D-6E8A-4147-A177-3AD203B41FA5}">
                      <a16:colId xmlns:a16="http://schemas.microsoft.com/office/drawing/2014/main" val="529706587"/>
                    </a:ext>
                  </a:extLst>
                </a:gridCol>
                <a:gridCol w="360000">
                  <a:extLst>
                    <a:ext uri="{9D8B030D-6E8A-4147-A177-3AD203B41FA5}">
                      <a16:colId xmlns:a16="http://schemas.microsoft.com/office/drawing/2014/main" val="1809275948"/>
                    </a:ext>
                  </a:extLst>
                </a:gridCol>
                <a:gridCol w="360000">
                  <a:extLst>
                    <a:ext uri="{9D8B030D-6E8A-4147-A177-3AD203B41FA5}">
                      <a16:colId xmlns:a16="http://schemas.microsoft.com/office/drawing/2014/main" val="1537578823"/>
                    </a:ext>
                  </a:extLst>
                </a:gridCol>
                <a:gridCol w="360000">
                  <a:extLst>
                    <a:ext uri="{9D8B030D-6E8A-4147-A177-3AD203B41FA5}">
                      <a16:colId xmlns:a16="http://schemas.microsoft.com/office/drawing/2014/main" val="3812829989"/>
                    </a:ext>
                  </a:extLst>
                </a:gridCol>
                <a:gridCol w="360000">
                  <a:extLst>
                    <a:ext uri="{9D8B030D-6E8A-4147-A177-3AD203B41FA5}">
                      <a16:colId xmlns:a16="http://schemas.microsoft.com/office/drawing/2014/main" val="2866211739"/>
                    </a:ext>
                  </a:extLst>
                </a:gridCol>
              </a:tblGrid>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39729324"/>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7217833"/>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47768428"/>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70998057"/>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1636618044"/>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909280024"/>
                  </a:ext>
                </a:extLst>
              </a:tr>
            </a:tbl>
          </a:graphicData>
        </a:graphic>
      </p:graphicFrame>
      <p:sp>
        <p:nvSpPr>
          <p:cNvPr id="28" name="Rectangle 27">
            <a:extLst>
              <a:ext uri="{FF2B5EF4-FFF2-40B4-BE49-F238E27FC236}">
                <a16:creationId xmlns:a16="http://schemas.microsoft.com/office/drawing/2014/main" id="{12EA5841-0149-427A-8EB8-A8868AF3415E}"/>
              </a:ext>
            </a:extLst>
          </p:cNvPr>
          <p:cNvSpPr/>
          <p:nvPr/>
        </p:nvSpPr>
        <p:spPr>
          <a:xfrm>
            <a:off x="2709149" y="2061872"/>
            <a:ext cx="698820" cy="10968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t" anchorCtr="0"/>
          <a:lstStyle/>
          <a:p>
            <a:pPr algn="ctr"/>
            <a:r>
              <a:rPr lang="en-US" sz="4000" b="1" dirty="0">
                <a:ln>
                  <a:solidFill>
                    <a:sysClr val="windowText" lastClr="000000"/>
                  </a:solidFill>
                </a:ln>
                <a:solidFill>
                  <a:schemeClr val="tx1"/>
                </a:solidFill>
                <a:latin typeface="Century Gothic" panose="020B0502020202020204" pitchFamily="34" charset="0"/>
              </a:rPr>
              <a:t>A</a:t>
            </a:r>
          </a:p>
        </p:txBody>
      </p:sp>
      <p:pic>
        <p:nvPicPr>
          <p:cNvPr id="20" name="Picture 19">
            <a:extLst>
              <a:ext uri="{FF2B5EF4-FFF2-40B4-BE49-F238E27FC236}">
                <a16:creationId xmlns:a16="http://schemas.microsoft.com/office/drawing/2014/main" id="{C96342E6-A7B3-4935-8614-CFC4C05A72D6}"/>
              </a:ext>
            </a:extLst>
          </p:cNvPr>
          <p:cNvPicPr>
            <a:picLocks noChangeAspect="1"/>
          </p:cNvPicPr>
          <p:nvPr/>
        </p:nvPicPr>
        <p:blipFill>
          <a:blip r:embed="rId4"/>
          <a:stretch>
            <a:fillRect/>
          </a:stretch>
        </p:blipFill>
        <p:spPr>
          <a:xfrm rot="16200000">
            <a:off x="3719789" y="1968379"/>
            <a:ext cx="1329043" cy="4962574"/>
          </a:xfrm>
          <a:prstGeom prst="rect">
            <a:avLst/>
          </a:prstGeom>
        </p:spPr>
      </p:pic>
    </p:spTree>
    <p:extLst>
      <p:ext uri="{BB962C8B-B14F-4D97-AF65-F5344CB8AC3E}">
        <p14:creationId xmlns:p14="http://schemas.microsoft.com/office/powerpoint/2010/main" val="26288631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Which shape has the longest perimeter?</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37" name="Table 36">
            <a:extLst>
              <a:ext uri="{FF2B5EF4-FFF2-40B4-BE49-F238E27FC236}">
                <a16:creationId xmlns:a16="http://schemas.microsoft.com/office/drawing/2014/main" id="{7CCBD40A-2CFA-44F4-8767-8AE9699388D4}"/>
              </a:ext>
            </a:extLst>
          </p:cNvPr>
          <p:cNvGraphicFramePr>
            <a:graphicFrameLocks noGrp="1"/>
          </p:cNvGraphicFramePr>
          <p:nvPr/>
        </p:nvGraphicFramePr>
        <p:xfrm>
          <a:off x="5606102" y="1641188"/>
          <a:ext cx="2520000" cy="216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996908275"/>
                    </a:ext>
                  </a:extLst>
                </a:gridCol>
                <a:gridCol w="360000">
                  <a:extLst>
                    <a:ext uri="{9D8B030D-6E8A-4147-A177-3AD203B41FA5}">
                      <a16:colId xmlns:a16="http://schemas.microsoft.com/office/drawing/2014/main" val="3981608650"/>
                    </a:ext>
                  </a:extLst>
                </a:gridCol>
                <a:gridCol w="360000">
                  <a:extLst>
                    <a:ext uri="{9D8B030D-6E8A-4147-A177-3AD203B41FA5}">
                      <a16:colId xmlns:a16="http://schemas.microsoft.com/office/drawing/2014/main" val="529706587"/>
                    </a:ext>
                  </a:extLst>
                </a:gridCol>
                <a:gridCol w="360000">
                  <a:extLst>
                    <a:ext uri="{9D8B030D-6E8A-4147-A177-3AD203B41FA5}">
                      <a16:colId xmlns:a16="http://schemas.microsoft.com/office/drawing/2014/main" val="1809275948"/>
                    </a:ext>
                  </a:extLst>
                </a:gridCol>
                <a:gridCol w="360000">
                  <a:extLst>
                    <a:ext uri="{9D8B030D-6E8A-4147-A177-3AD203B41FA5}">
                      <a16:colId xmlns:a16="http://schemas.microsoft.com/office/drawing/2014/main" val="1537578823"/>
                    </a:ext>
                  </a:extLst>
                </a:gridCol>
                <a:gridCol w="360000">
                  <a:extLst>
                    <a:ext uri="{9D8B030D-6E8A-4147-A177-3AD203B41FA5}">
                      <a16:colId xmlns:a16="http://schemas.microsoft.com/office/drawing/2014/main" val="3812829989"/>
                    </a:ext>
                  </a:extLst>
                </a:gridCol>
                <a:gridCol w="360000">
                  <a:extLst>
                    <a:ext uri="{9D8B030D-6E8A-4147-A177-3AD203B41FA5}">
                      <a16:colId xmlns:a16="http://schemas.microsoft.com/office/drawing/2014/main" val="2866211739"/>
                    </a:ext>
                  </a:extLst>
                </a:gridCol>
              </a:tblGrid>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39729324"/>
                  </a:ext>
                </a:extLst>
              </a:tr>
              <a:tr h="360000">
                <a:tc>
                  <a:txBody>
                    <a:bodyPr/>
                    <a:lstStyle/>
                    <a:p>
                      <a:endParaRPr lang="en-GB" sz="105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67217833"/>
                  </a:ext>
                </a:extLst>
              </a:tr>
              <a:tr h="360000">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47768428"/>
                  </a:ext>
                </a:extLst>
              </a:tr>
              <a:tr h="360000">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70998057"/>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636618044"/>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909280024"/>
                  </a:ext>
                </a:extLst>
              </a:tr>
            </a:tbl>
          </a:graphicData>
        </a:graphic>
      </p:graphicFrame>
      <p:sp>
        <p:nvSpPr>
          <p:cNvPr id="38" name="TextBox 37">
            <a:extLst>
              <a:ext uri="{FF2B5EF4-FFF2-40B4-BE49-F238E27FC236}">
                <a16:creationId xmlns:a16="http://schemas.microsoft.com/office/drawing/2014/main" id="{6A630A2B-9C26-4E06-B553-D8DFCF68D3F8}"/>
              </a:ext>
            </a:extLst>
          </p:cNvPr>
          <p:cNvSpPr txBox="1"/>
          <p:nvPr/>
        </p:nvSpPr>
        <p:spPr>
          <a:xfrm>
            <a:off x="6657496" y="2061872"/>
            <a:ext cx="628650" cy="707886"/>
          </a:xfrm>
          <a:prstGeom prst="rect">
            <a:avLst/>
          </a:prstGeom>
          <a:noFill/>
        </p:spPr>
        <p:txBody>
          <a:bodyPr wrap="square" rtlCol="0">
            <a:spAutoFit/>
          </a:bodyPr>
          <a:lstStyle/>
          <a:p>
            <a:r>
              <a:rPr lang="en-US" sz="4000" b="1" dirty="0">
                <a:latin typeface="Century Gothic" panose="020B0502020202020204" pitchFamily="34" charset="0"/>
              </a:rPr>
              <a:t>B</a:t>
            </a:r>
            <a:endParaRPr lang="en-GB" sz="4000" b="1" dirty="0">
              <a:latin typeface="Century Gothic" panose="020B0502020202020204" pitchFamily="34" charset="0"/>
            </a:endParaRPr>
          </a:p>
        </p:txBody>
      </p:sp>
      <p:pic>
        <p:nvPicPr>
          <p:cNvPr id="20" name="Picture 19">
            <a:extLst>
              <a:ext uri="{FF2B5EF4-FFF2-40B4-BE49-F238E27FC236}">
                <a16:creationId xmlns:a16="http://schemas.microsoft.com/office/drawing/2014/main" id="{C96342E6-A7B3-4935-8614-CFC4C05A72D6}"/>
              </a:ext>
            </a:extLst>
          </p:cNvPr>
          <p:cNvPicPr>
            <a:picLocks noChangeAspect="1"/>
          </p:cNvPicPr>
          <p:nvPr/>
        </p:nvPicPr>
        <p:blipFill>
          <a:blip r:embed="rId4"/>
          <a:stretch>
            <a:fillRect/>
          </a:stretch>
        </p:blipFill>
        <p:spPr>
          <a:xfrm>
            <a:off x="4295127" y="1374012"/>
            <a:ext cx="1329043" cy="4962574"/>
          </a:xfrm>
          <a:prstGeom prst="rect">
            <a:avLst/>
          </a:prstGeom>
        </p:spPr>
      </p:pic>
    </p:spTree>
    <p:extLst>
      <p:ext uri="{BB962C8B-B14F-4D97-AF65-F5344CB8AC3E}">
        <p14:creationId xmlns:p14="http://schemas.microsoft.com/office/powerpoint/2010/main" val="29703343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Which shape has the longest perimeter?</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rgbClr val="FF0000"/>
                </a:solidFill>
                <a:latin typeface="Century Gothic" panose="020B0502020202020204" pitchFamily="34" charset="0"/>
              </a:rPr>
              <a:t>		</a:t>
            </a:r>
            <a:r>
              <a:rPr lang="en-GB" sz="2000" b="1" dirty="0">
                <a:solidFill>
                  <a:schemeClr val="tx1"/>
                </a:solidFill>
                <a:latin typeface="Century Gothic" panose="020B0502020202020204" pitchFamily="34" charset="0"/>
              </a:rPr>
              <a:t>The sides measured were 7cm on shape A </a:t>
            </a:r>
          </a:p>
          <a:p>
            <a:pPr algn="ctr"/>
            <a:r>
              <a:rPr lang="en-GB" sz="2000" b="1" dirty="0">
                <a:solidFill>
                  <a:schemeClr val="tx1"/>
                </a:solidFill>
                <a:latin typeface="Century Gothic" panose="020B0502020202020204" pitchFamily="34" charset="0"/>
              </a:rPr>
              <a:t>		and 1cm on shape B.</a:t>
            </a:r>
          </a:p>
          <a:p>
            <a:pPr algn="ctr"/>
            <a:r>
              <a:rPr lang="en-GB" sz="2000" b="1" dirty="0">
                <a:solidFill>
                  <a:schemeClr val="tx1"/>
                </a:solidFill>
                <a:latin typeface="Century Gothic" panose="020B0502020202020204" pitchFamily="34" charset="0"/>
              </a:rPr>
              <a:t>		Now measure any other sides needed </a:t>
            </a:r>
          </a:p>
          <a:p>
            <a:pPr algn="ctr"/>
            <a:r>
              <a:rPr lang="en-GB" sz="2000" b="1" dirty="0">
                <a:solidFill>
                  <a:schemeClr val="tx1"/>
                </a:solidFill>
                <a:latin typeface="Century Gothic" panose="020B0502020202020204" pitchFamily="34" charset="0"/>
              </a:rPr>
              <a:t>		using the same method.</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2137F508-A7D4-4CB2-A9B1-2B0FB3B9548D}"/>
              </a:ext>
            </a:extLst>
          </p:cNvPr>
          <p:cNvGraphicFramePr>
            <a:graphicFrameLocks noGrp="1"/>
          </p:cNvGraphicFramePr>
          <p:nvPr/>
        </p:nvGraphicFramePr>
        <p:xfrm>
          <a:off x="2172912" y="1641188"/>
          <a:ext cx="2520000" cy="216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996908275"/>
                    </a:ext>
                  </a:extLst>
                </a:gridCol>
                <a:gridCol w="360000">
                  <a:extLst>
                    <a:ext uri="{9D8B030D-6E8A-4147-A177-3AD203B41FA5}">
                      <a16:colId xmlns:a16="http://schemas.microsoft.com/office/drawing/2014/main" val="3981608650"/>
                    </a:ext>
                  </a:extLst>
                </a:gridCol>
                <a:gridCol w="360000">
                  <a:extLst>
                    <a:ext uri="{9D8B030D-6E8A-4147-A177-3AD203B41FA5}">
                      <a16:colId xmlns:a16="http://schemas.microsoft.com/office/drawing/2014/main" val="529706587"/>
                    </a:ext>
                  </a:extLst>
                </a:gridCol>
                <a:gridCol w="360000">
                  <a:extLst>
                    <a:ext uri="{9D8B030D-6E8A-4147-A177-3AD203B41FA5}">
                      <a16:colId xmlns:a16="http://schemas.microsoft.com/office/drawing/2014/main" val="1809275948"/>
                    </a:ext>
                  </a:extLst>
                </a:gridCol>
                <a:gridCol w="360000">
                  <a:extLst>
                    <a:ext uri="{9D8B030D-6E8A-4147-A177-3AD203B41FA5}">
                      <a16:colId xmlns:a16="http://schemas.microsoft.com/office/drawing/2014/main" val="1537578823"/>
                    </a:ext>
                  </a:extLst>
                </a:gridCol>
                <a:gridCol w="360000">
                  <a:extLst>
                    <a:ext uri="{9D8B030D-6E8A-4147-A177-3AD203B41FA5}">
                      <a16:colId xmlns:a16="http://schemas.microsoft.com/office/drawing/2014/main" val="3812829989"/>
                    </a:ext>
                  </a:extLst>
                </a:gridCol>
                <a:gridCol w="360000">
                  <a:extLst>
                    <a:ext uri="{9D8B030D-6E8A-4147-A177-3AD203B41FA5}">
                      <a16:colId xmlns:a16="http://schemas.microsoft.com/office/drawing/2014/main" val="2866211739"/>
                    </a:ext>
                  </a:extLst>
                </a:gridCol>
              </a:tblGrid>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39729324"/>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7217833"/>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47768428"/>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70998057"/>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1636618044"/>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909280024"/>
                  </a:ext>
                </a:extLst>
              </a:tr>
            </a:tbl>
          </a:graphicData>
        </a:graphic>
      </p:graphicFrame>
      <p:sp>
        <p:nvSpPr>
          <p:cNvPr id="28" name="Rectangle 27">
            <a:extLst>
              <a:ext uri="{FF2B5EF4-FFF2-40B4-BE49-F238E27FC236}">
                <a16:creationId xmlns:a16="http://schemas.microsoft.com/office/drawing/2014/main" id="{12EA5841-0149-427A-8EB8-A8868AF3415E}"/>
              </a:ext>
            </a:extLst>
          </p:cNvPr>
          <p:cNvSpPr/>
          <p:nvPr/>
        </p:nvSpPr>
        <p:spPr>
          <a:xfrm>
            <a:off x="2709149" y="2061872"/>
            <a:ext cx="698820" cy="10968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t" anchorCtr="0"/>
          <a:lstStyle/>
          <a:p>
            <a:pPr algn="ctr"/>
            <a:r>
              <a:rPr lang="en-US" sz="4000" b="1" dirty="0">
                <a:ln>
                  <a:solidFill>
                    <a:sysClr val="windowText" lastClr="000000"/>
                  </a:solidFill>
                </a:ln>
                <a:solidFill>
                  <a:schemeClr val="tx1"/>
                </a:solidFill>
                <a:latin typeface="Century Gothic" panose="020B0502020202020204" pitchFamily="34" charset="0"/>
              </a:rPr>
              <a:t>A</a:t>
            </a:r>
          </a:p>
        </p:txBody>
      </p:sp>
      <p:graphicFrame>
        <p:nvGraphicFramePr>
          <p:cNvPr id="37" name="Table 36">
            <a:extLst>
              <a:ext uri="{FF2B5EF4-FFF2-40B4-BE49-F238E27FC236}">
                <a16:creationId xmlns:a16="http://schemas.microsoft.com/office/drawing/2014/main" id="{7CCBD40A-2CFA-44F4-8767-8AE9699388D4}"/>
              </a:ext>
            </a:extLst>
          </p:cNvPr>
          <p:cNvGraphicFramePr>
            <a:graphicFrameLocks noGrp="1"/>
          </p:cNvGraphicFramePr>
          <p:nvPr/>
        </p:nvGraphicFramePr>
        <p:xfrm>
          <a:off x="5606102" y="1641188"/>
          <a:ext cx="2520000" cy="216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996908275"/>
                    </a:ext>
                  </a:extLst>
                </a:gridCol>
                <a:gridCol w="360000">
                  <a:extLst>
                    <a:ext uri="{9D8B030D-6E8A-4147-A177-3AD203B41FA5}">
                      <a16:colId xmlns:a16="http://schemas.microsoft.com/office/drawing/2014/main" val="3981608650"/>
                    </a:ext>
                  </a:extLst>
                </a:gridCol>
                <a:gridCol w="360000">
                  <a:extLst>
                    <a:ext uri="{9D8B030D-6E8A-4147-A177-3AD203B41FA5}">
                      <a16:colId xmlns:a16="http://schemas.microsoft.com/office/drawing/2014/main" val="529706587"/>
                    </a:ext>
                  </a:extLst>
                </a:gridCol>
                <a:gridCol w="360000">
                  <a:extLst>
                    <a:ext uri="{9D8B030D-6E8A-4147-A177-3AD203B41FA5}">
                      <a16:colId xmlns:a16="http://schemas.microsoft.com/office/drawing/2014/main" val="1809275948"/>
                    </a:ext>
                  </a:extLst>
                </a:gridCol>
                <a:gridCol w="360000">
                  <a:extLst>
                    <a:ext uri="{9D8B030D-6E8A-4147-A177-3AD203B41FA5}">
                      <a16:colId xmlns:a16="http://schemas.microsoft.com/office/drawing/2014/main" val="1537578823"/>
                    </a:ext>
                  </a:extLst>
                </a:gridCol>
                <a:gridCol w="360000">
                  <a:extLst>
                    <a:ext uri="{9D8B030D-6E8A-4147-A177-3AD203B41FA5}">
                      <a16:colId xmlns:a16="http://schemas.microsoft.com/office/drawing/2014/main" val="3812829989"/>
                    </a:ext>
                  </a:extLst>
                </a:gridCol>
                <a:gridCol w="360000">
                  <a:extLst>
                    <a:ext uri="{9D8B030D-6E8A-4147-A177-3AD203B41FA5}">
                      <a16:colId xmlns:a16="http://schemas.microsoft.com/office/drawing/2014/main" val="2866211739"/>
                    </a:ext>
                  </a:extLst>
                </a:gridCol>
              </a:tblGrid>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39729324"/>
                  </a:ext>
                </a:extLst>
              </a:tr>
              <a:tr h="360000">
                <a:tc>
                  <a:txBody>
                    <a:bodyPr/>
                    <a:lstStyle/>
                    <a:p>
                      <a:endParaRPr lang="en-GB" sz="105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67217833"/>
                  </a:ext>
                </a:extLst>
              </a:tr>
              <a:tr h="360000">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47768428"/>
                  </a:ext>
                </a:extLst>
              </a:tr>
              <a:tr h="360000">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70998057"/>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636618044"/>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909280024"/>
                  </a:ext>
                </a:extLst>
              </a:tr>
            </a:tbl>
          </a:graphicData>
        </a:graphic>
      </p:graphicFrame>
      <p:sp>
        <p:nvSpPr>
          <p:cNvPr id="38" name="TextBox 37">
            <a:extLst>
              <a:ext uri="{FF2B5EF4-FFF2-40B4-BE49-F238E27FC236}">
                <a16:creationId xmlns:a16="http://schemas.microsoft.com/office/drawing/2014/main" id="{6A630A2B-9C26-4E06-B553-D8DFCF68D3F8}"/>
              </a:ext>
            </a:extLst>
          </p:cNvPr>
          <p:cNvSpPr txBox="1"/>
          <p:nvPr/>
        </p:nvSpPr>
        <p:spPr>
          <a:xfrm>
            <a:off x="6657496" y="2061872"/>
            <a:ext cx="628650" cy="707886"/>
          </a:xfrm>
          <a:prstGeom prst="rect">
            <a:avLst/>
          </a:prstGeom>
          <a:noFill/>
        </p:spPr>
        <p:txBody>
          <a:bodyPr wrap="square" rtlCol="0">
            <a:spAutoFit/>
          </a:bodyPr>
          <a:lstStyle/>
          <a:p>
            <a:r>
              <a:rPr lang="en-US" sz="4000" b="1" dirty="0">
                <a:latin typeface="Century Gothic" panose="020B0502020202020204" pitchFamily="34" charset="0"/>
              </a:rPr>
              <a:t>B</a:t>
            </a:r>
            <a:endParaRPr lang="en-GB" sz="4000" b="1" dirty="0">
              <a:latin typeface="Century Gothic" panose="020B0502020202020204" pitchFamily="34" charset="0"/>
            </a:endParaRPr>
          </a:p>
        </p:txBody>
      </p:sp>
      <p:pic>
        <p:nvPicPr>
          <p:cNvPr id="20" name="Picture 19">
            <a:extLst>
              <a:ext uri="{FF2B5EF4-FFF2-40B4-BE49-F238E27FC236}">
                <a16:creationId xmlns:a16="http://schemas.microsoft.com/office/drawing/2014/main" id="{C96342E6-A7B3-4935-8614-CFC4C05A72D6}"/>
              </a:ext>
            </a:extLst>
          </p:cNvPr>
          <p:cNvPicPr>
            <a:picLocks noChangeAspect="1"/>
          </p:cNvPicPr>
          <p:nvPr/>
        </p:nvPicPr>
        <p:blipFill>
          <a:blip r:embed="rId4"/>
          <a:stretch>
            <a:fillRect/>
          </a:stretch>
        </p:blipFill>
        <p:spPr>
          <a:xfrm>
            <a:off x="326464" y="1100208"/>
            <a:ext cx="1329043" cy="4962574"/>
          </a:xfrm>
          <a:prstGeom prst="rect">
            <a:avLst/>
          </a:prstGeom>
        </p:spPr>
      </p:pic>
      <p:sp>
        <p:nvSpPr>
          <p:cNvPr id="11" name="TextBox 10">
            <a:extLst>
              <a:ext uri="{FF2B5EF4-FFF2-40B4-BE49-F238E27FC236}">
                <a16:creationId xmlns:a16="http://schemas.microsoft.com/office/drawing/2014/main" id="{39A6BB63-15D3-4883-9168-96BB7B595CD7}"/>
              </a:ext>
            </a:extLst>
          </p:cNvPr>
          <p:cNvSpPr txBox="1"/>
          <p:nvPr/>
        </p:nvSpPr>
        <p:spPr>
          <a:xfrm>
            <a:off x="3023679" y="3722331"/>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7cm</a:t>
            </a:r>
          </a:p>
        </p:txBody>
      </p:sp>
      <p:sp>
        <p:nvSpPr>
          <p:cNvPr id="12" name="TextBox 11">
            <a:extLst>
              <a:ext uri="{FF2B5EF4-FFF2-40B4-BE49-F238E27FC236}">
                <a16:creationId xmlns:a16="http://schemas.microsoft.com/office/drawing/2014/main" id="{22F09BE5-93E5-479C-8AC4-CD8797132A33}"/>
              </a:ext>
            </a:extLst>
          </p:cNvPr>
          <p:cNvSpPr txBox="1"/>
          <p:nvPr/>
        </p:nvSpPr>
        <p:spPr>
          <a:xfrm rot="16200000">
            <a:off x="5102003" y="1654710"/>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1cm</a:t>
            </a:r>
          </a:p>
        </p:txBody>
      </p:sp>
    </p:spTree>
    <p:extLst>
      <p:ext uri="{BB962C8B-B14F-4D97-AF65-F5344CB8AC3E}">
        <p14:creationId xmlns:p14="http://schemas.microsoft.com/office/powerpoint/2010/main" val="18126069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Which shape has the longest perimeter?</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800" b="1" dirty="0">
                <a:solidFill>
                  <a:srgbClr val="FF0000"/>
                </a:solidFill>
                <a:latin typeface="Century Gothic" panose="020B0502020202020204" pitchFamily="34" charset="0"/>
              </a:rPr>
              <a:t>          Shape B</a:t>
            </a: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		</a:t>
            </a:r>
            <a:r>
              <a:rPr lang="en-GB" sz="2000" b="1" dirty="0">
                <a:solidFill>
                  <a:srgbClr val="FF0000"/>
                </a:solidFill>
                <a:latin typeface="Century Gothic" panose="020B0502020202020204" pitchFamily="34" charset="0"/>
              </a:rPr>
              <a:t>Shape A: 7cm + 6cm + 4cm + 4cm + </a:t>
            </a:r>
          </a:p>
          <a:p>
            <a:pPr algn="ctr"/>
            <a:r>
              <a:rPr lang="en-GB" sz="2000" b="1" dirty="0">
                <a:solidFill>
                  <a:srgbClr val="FF0000"/>
                </a:solidFill>
                <a:latin typeface="Century Gothic" panose="020B0502020202020204" pitchFamily="34" charset="0"/>
              </a:rPr>
              <a:t>		3cm + 2cm = 26cm</a:t>
            </a:r>
          </a:p>
          <a:p>
            <a:pPr algn="ctr"/>
            <a:r>
              <a:rPr lang="en-GB" sz="2000" b="1" dirty="0">
                <a:solidFill>
                  <a:srgbClr val="FF0000"/>
                </a:solidFill>
                <a:latin typeface="Century Gothic" panose="020B0502020202020204" pitchFamily="34" charset="0"/>
              </a:rPr>
              <a:t>		Shape B: 7cm + 2cm + 2cm + 3cm + 2cm + </a:t>
            </a:r>
          </a:p>
          <a:p>
            <a:pPr algn="ctr"/>
            <a:r>
              <a:rPr lang="en-GB" sz="2000" b="1" dirty="0">
                <a:solidFill>
                  <a:srgbClr val="FF0000"/>
                </a:solidFill>
                <a:latin typeface="Century Gothic" panose="020B0502020202020204" pitchFamily="34" charset="0"/>
              </a:rPr>
              <a:t>		1cm + 5cm + 4cm + 2cm + 2cm = 30cm</a:t>
            </a: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10" name="TextBox 9">
            <a:extLst>
              <a:ext uri="{FF2B5EF4-FFF2-40B4-BE49-F238E27FC236}">
                <a16:creationId xmlns:a16="http://schemas.microsoft.com/office/drawing/2014/main" id="{DD036010-2CF5-4FFD-94D4-DBA8AB55915E}"/>
              </a:ext>
            </a:extLst>
          </p:cNvPr>
          <p:cNvSpPr txBox="1"/>
          <p:nvPr/>
        </p:nvSpPr>
        <p:spPr>
          <a:xfrm>
            <a:off x="2702258" y="3763625"/>
            <a:ext cx="1179443" cy="523220"/>
          </a:xfrm>
          <a:prstGeom prst="rect">
            <a:avLst/>
          </a:prstGeom>
          <a:noFill/>
        </p:spPr>
        <p:txBody>
          <a:bodyPr wrap="square" rtlCol="0">
            <a:spAutoFit/>
          </a:bodyPr>
          <a:lstStyle/>
          <a:p>
            <a:pPr algn="ctr"/>
            <a:r>
              <a:rPr lang="en-GB" sz="2800" b="1" dirty="0">
                <a:solidFill>
                  <a:schemeClr val="bg2">
                    <a:lumMod val="50000"/>
                  </a:schemeClr>
                </a:solidFill>
                <a:latin typeface="Century Gothic" panose="020B0502020202020204" pitchFamily="34" charset="0"/>
              </a:rPr>
              <a:t>26cm </a:t>
            </a:r>
            <a:endParaRPr lang="en-GB" b="1" dirty="0">
              <a:solidFill>
                <a:schemeClr val="bg2">
                  <a:lumMod val="50000"/>
                </a:schemeClr>
              </a:solidFill>
              <a:latin typeface="Century Gothic" panose="020B0502020202020204" pitchFamily="34" charset="0"/>
            </a:endParaRPr>
          </a:p>
        </p:txBody>
      </p:sp>
      <p:sp>
        <p:nvSpPr>
          <p:cNvPr id="11" name="TextBox 10">
            <a:extLst>
              <a:ext uri="{FF2B5EF4-FFF2-40B4-BE49-F238E27FC236}">
                <a16:creationId xmlns:a16="http://schemas.microsoft.com/office/drawing/2014/main" id="{81E66574-4A8D-4CB9-9207-641190A2C085}"/>
              </a:ext>
            </a:extLst>
          </p:cNvPr>
          <p:cNvSpPr txBox="1"/>
          <p:nvPr/>
        </p:nvSpPr>
        <p:spPr>
          <a:xfrm>
            <a:off x="6308655" y="3768044"/>
            <a:ext cx="1179443" cy="523220"/>
          </a:xfrm>
          <a:prstGeom prst="rect">
            <a:avLst/>
          </a:prstGeom>
          <a:noFill/>
        </p:spPr>
        <p:txBody>
          <a:bodyPr wrap="square" rtlCol="0">
            <a:spAutoFit/>
          </a:bodyPr>
          <a:lstStyle/>
          <a:p>
            <a:pPr algn="ctr"/>
            <a:r>
              <a:rPr lang="en-GB" sz="2800" b="1" dirty="0">
                <a:solidFill>
                  <a:srgbClr val="FF0000"/>
                </a:solidFill>
                <a:latin typeface="Century Gothic" panose="020B0502020202020204" pitchFamily="34" charset="0"/>
              </a:rPr>
              <a:t>30cm</a:t>
            </a:r>
            <a:endParaRPr lang="en-GB" b="1" dirty="0">
              <a:solidFill>
                <a:srgbClr val="FF0000"/>
              </a:solidFill>
              <a:latin typeface="Century Gothic" panose="020B0502020202020204" pitchFamily="34" charset="0"/>
            </a:endParaRPr>
          </a:p>
        </p:txBody>
      </p:sp>
      <p:graphicFrame>
        <p:nvGraphicFramePr>
          <p:cNvPr id="12" name="Table 11">
            <a:extLst>
              <a:ext uri="{FF2B5EF4-FFF2-40B4-BE49-F238E27FC236}">
                <a16:creationId xmlns:a16="http://schemas.microsoft.com/office/drawing/2014/main" id="{BCDA0ABB-88B3-4FF8-ACBA-EC0E1FEA3B6C}"/>
              </a:ext>
            </a:extLst>
          </p:cNvPr>
          <p:cNvGraphicFramePr>
            <a:graphicFrameLocks noGrp="1"/>
          </p:cNvGraphicFramePr>
          <p:nvPr>
            <p:extLst>
              <p:ext uri="{D42A27DB-BD31-4B8C-83A1-F6EECF244321}">
                <p14:modId xmlns:p14="http://schemas.microsoft.com/office/powerpoint/2010/main" val="883669664"/>
              </p:ext>
            </p:extLst>
          </p:nvPr>
        </p:nvGraphicFramePr>
        <p:xfrm>
          <a:off x="2172912" y="1641188"/>
          <a:ext cx="2520000" cy="216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996908275"/>
                    </a:ext>
                  </a:extLst>
                </a:gridCol>
                <a:gridCol w="360000">
                  <a:extLst>
                    <a:ext uri="{9D8B030D-6E8A-4147-A177-3AD203B41FA5}">
                      <a16:colId xmlns:a16="http://schemas.microsoft.com/office/drawing/2014/main" val="3981608650"/>
                    </a:ext>
                  </a:extLst>
                </a:gridCol>
                <a:gridCol w="360000">
                  <a:extLst>
                    <a:ext uri="{9D8B030D-6E8A-4147-A177-3AD203B41FA5}">
                      <a16:colId xmlns:a16="http://schemas.microsoft.com/office/drawing/2014/main" val="529706587"/>
                    </a:ext>
                  </a:extLst>
                </a:gridCol>
                <a:gridCol w="360000">
                  <a:extLst>
                    <a:ext uri="{9D8B030D-6E8A-4147-A177-3AD203B41FA5}">
                      <a16:colId xmlns:a16="http://schemas.microsoft.com/office/drawing/2014/main" val="1809275948"/>
                    </a:ext>
                  </a:extLst>
                </a:gridCol>
                <a:gridCol w="360000">
                  <a:extLst>
                    <a:ext uri="{9D8B030D-6E8A-4147-A177-3AD203B41FA5}">
                      <a16:colId xmlns:a16="http://schemas.microsoft.com/office/drawing/2014/main" val="1537578823"/>
                    </a:ext>
                  </a:extLst>
                </a:gridCol>
                <a:gridCol w="360000">
                  <a:extLst>
                    <a:ext uri="{9D8B030D-6E8A-4147-A177-3AD203B41FA5}">
                      <a16:colId xmlns:a16="http://schemas.microsoft.com/office/drawing/2014/main" val="3812829989"/>
                    </a:ext>
                  </a:extLst>
                </a:gridCol>
                <a:gridCol w="360000">
                  <a:extLst>
                    <a:ext uri="{9D8B030D-6E8A-4147-A177-3AD203B41FA5}">
                      <a16:colId xmlns:a16="http://schemas.microsoft.com/office/drawing/2014/main" val="2866211739"/>
                    </a:ext>
                  </a:extLst>
                </a:gridCol>
              </a:tblGrid>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39729324"/>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7217833"/>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747768428"/>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70998057"/>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1636618044"/>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909280024"/>
                  </a:ext>
                </a:extLst>
              </a:tr>
            </a:tbl>
          </a:graphicData>
        </a:graphic>
      </p:graphicFrame>
      <p:sp>
        <p:nvSpPr>
          <p:cNvPr id="13" name="Rectangle 12">
            <a:extLst>
              <a:ext uri="{FF2B5EF4-FFF2-40B4-BE49-F238E27FC236}">
                <a16:creationId xmlns:a16="http://schemas.microsoft.com/office/drawing/2014/main" id="{6434718E-587D-4061-92E8-5ADFFD8C57FD}"/>
              </a:ext>
            </a:extLst>
          </p:cNvPr>
          <p:cNvSpPr/>
          <p:nvPr/>
        </p:nvSpPr>
        <p:spPr>
          <a:xfrm>
            <a:off x="2709149" y="2061872"/>
            <a:ext cx="698820" cy="10968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t" anchorCtr="0"/>
          <a:lstStyle/>
          <a:p>
            <a:pPr algn="ctr"/>
            <a:r>
              <a:rPr lang="en-US" sz="4000" b="1" dirty="0">
                <a:ln>
                  <a:solidFill>
                    <a:sysClr val="windowText" lastClr="000000"/>
                  </a:solidFill>
                </a:ln>
                <a:solidFill>
                  <a:schemeClr val="tx1"/>
                </a:solidFill>
                <a:latin typeface="Century Gothic" panose="020B0502020202020204" pitchFamily="34" charset="0"/>
              </a:rPr>
              <a:t>A</a:t>
            </a:r>
          </a:p>
        </p:txBody>
      </p:sp>
      <p:graphicFrame>
        <p:nvGraphicFramePr>
          <p:cNvPr id="14" name="Table 13">
            <a:extLst>
              <a:ext uri="{FF2B5EF4-FFF2-40B4-BE49-F238E27FC236}">
                <a16:creationId xmlns:a16="http://schemas.microsoft.com/office/drawing/2014/main" id="{690A7613-2D44-45EB-B0A9-A522C3336CCD}"/>
              </a:ext>
            </a:extLst>
          </p:cNvPr>
          <p:cNvGraphicFramePr>
            <a:graphicFrameLocks noGrp="1"/>
          </p:cNvGraphicFramePr>
          <p:nvPr>
            <p:extLst>
              <p:ext uri="{D42A27DB-BD31-4B8C-83A1-F6EECF244321}">
                <p14:modId xmlns:p14="http://schemas.microsoft.com/office/powerpoint/2010/main" val="1439520953"/>
              </p:ext>
            </p:extLst>
          </p:nvPr>
        </p:nvGraphicFramePr>
        <p:xfrm>
          <a:off x="5606102" y="1641188"/>
          <a:ext cx="2520000" cy="216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996908275"/>
                    </a:ext>
                  </a:extLst>
                </a:gridCol>
                <a:gridCol w="360000">
                  <a:extLst>
                    <a:ext uri="{9D8B030D-6E8A-4147-A177-3AD203B41FA5}">
                      <a16:colId xmlns:a16="http://schemas.microsoft.com/office/drawing/2014/main" val="3981608650"/>
                    </a:ext>
                  </a:extLst>
                </a:gridCol>
                <a:gridCol w="360000">
                  <a:extLst>
                    <a:ext uri="{9D8B030D-6E8A-4147-A177-3AD203B41FA5}">
                      <a16:colId xmlns:a16="http://schemas.microsoft.com/office/drawing/2014/main" val="529706587"/>
                    </a:ext>
                  </a:extLst>
                </a:gridCol>
                <a:gridCol w="360000">
                  <a:extLst>
                    <a:ext uri="{9D8B030D-6E8A-4147-A177-3AD203B41FA5}">
                      <a16:colId xmlns:a16="http://schemas.microsoft.com/office/drawing/2014/main" val="1809275948"/>
                    </a:ext>
                  </a:extLst>
                </a:gridCol>
                <a:gridCol w="360000">
                  <a:extLst>
                    <a:ext uri="{9D8B030D-6E8A-4147-A177-3AD203B41FA5}">
                      <a16:colId xmlns:a16="http://schemas.microsoft.com/office/drawing/2014/main" val="1537578823"/>
                    </a:ext>
                  </a:extLst>
                </a:gridCol>
                <a:gridCol w="360000">
                  <a:extLst>
                    <a:ext uri="{9D8B030D-6E8A-4147-A177-3AD203B41FA5}">
                      <a16:colId xmlns:a16="http://schemas.microsoft.com/office/drawing/2014/main" val="3812829989"/>
                    </a:ext>
                  </a:extLst>
                </a:gridCol>
                <a:gridCol w="360000">
                  <a:extLst>
                    <a:ext uri="{9D8B030D-6E8A-4147-A177-3AD203B41FA5}">
                      <a16:colId xmlns:a16="http://schemas.microsoft.com/office/drawing/2014/main" val="2866211739"/>
                    </a:ext>
                  </a:extLst>
                </a:gridCol>
              </a:tblGrid>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39729324"/>
                  </a:ext>
                </a:extLst>
              </a:tr>
              <a:tr h="360000">
                <a:tc>
                  <a:txBody>
                    <a:bodyPr/>
                    <a:lstStyle/>
                    <a:p>
                      <a:endParaRPr lang="en-GB" sz="105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67217833"/>
                  </a:ext>
                </a:extLst>
              </a:tr>
              <a:tr h="360000">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47768428"/>
                  </a:ext>
                </a:extLst>
              </a:tr>
              <a:tr h="360000">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70998057"/>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636618044"/>
                  </a:ext>
                </a:extLst>
              </a:tr>
              <a:tr h="360000">
                <a:tc>
                  <a:txBody>
                    <a:bodyPr/>
                    <a:lstStyle/>
                    <a:p>
                      <a:endParaRPr lang="en-GB" sz="105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endParaRPr lang="en-GB" sz="105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909280024"/>
                  </a:ext>
                </a:extLst>
              </a:tr>
            </a:tbl>
          </a:graphicData>
        </a:graphic>
      </p:graphicFrame>
      <p:sp>
        <p:nvSpPr>
          <p:cNvPr id="15" name="TextBox 14">
            <a:extLst>
              <a:ext uri="{FF2B5EF4-FFF2-40B4-BE49-F238E27FC236}">
                <a16:creationId xmlns:a16="http://schemas.microsoft.com/office/drawing/2014/main" id="{794D571F-6CE6-47D0-91BA-BFF96AE2F27F}"/>
              </a:ext>
            </a:extLst>
          </p:cNvPr>
          <p:cNvSpPr txBox="1"/>
          <p:nvPr/>
        </p:nvSpPr>
        <p:spPr>
          <a:xfrm>
            <a:off x="6657496" y="2061872"/>
            <a:ext cx="628650" cy="707886"/>
          </a:xfrm>
          <a:prstGeom prst="rect">
            <a:avLst/>
          </a:prstGeom>
          <a:noFill/>
        </p:spPr>
        <p:txBody>
          <a:bodyPr wrap="square" rtlCol="0">
            <a:spAutoFit/>
          </a:bodyPr>
          <a:lstStyle/>
          <a:p>
            <a:r>
              <a:rPr lang="en-US" sz="4000" b="1" dirty="0">
                <a:latin typeface="Century Gothic" panose="020B0502020202020204" pitchFamily="34" charset="0"/>
              </a:rPr>
              <a:t>B</a:t>
            </a:r>
            <a:endParaRPr lang="en-GB" sz="4000" b="1" dirty="0">
              <a:latin typeface="Century Gothic" panose="020B0502020202020204" pitchFamily="34" charset="0"/>
            </a:endParaRPr>
          </a:p>
        </p:txBody>
      </p:sp>
      <p:pic>
        <p:nvPicPr>
          <p:cNvPr id="16" name="Picture 15">
            <a:extLst>
              <a:ext uri="{FF2B5EF4-FFF2-40B4-BE49-F238E27FC236}">
                <a16:creationId xmlns:a16="http://schemas.microsoft.com/office/drawing/2014/main" id="{04C107E1-6D59-415F-8D4D-9C1B24172AA1}"/>
              </a:ext>
            </a:extLst>
          </p:cNvPr>
          <p:cNvPicPr>
            <a:picLocks noChangeAspect="1"/>
          </p:cNvPicPr>
          <p:nvPr/>
        </p:nvPicPr>
        <p:blipFill>
          <a:blip r:embed="rId4">
            <a:alphaModFix amt="50000"/>
          </a:blip>
          <a:stretch>
            <a:fillRect/>
          </a:stretch>
        </p:blipFill>
        <p:spPr>
          <a:xfrm>
            <a:off x="326464" y="1100208"/>
            <a:ext cx="1329043" cy="4962574"/>
          </a:xfrm>
          <a:prstGeom prst="rect">
            <a:avLst/>
          </a:prstGeom>
        </p:spPr>
      </p:pic>
    </p:spTree>
    <p:extLst>
      <p:ext uri="{BB962C8B-B14F-4D97-AF65-F5344CB8AC3E}">
        <p14:creationId xmlns:p14="http://schemas.microsoft.com/office/powerpoint/2010/main" val="1988065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Autumn Block 5 – Perimeter and Area</a:t>
            </a:r>
          </a:p>
          <a:p>
            <a:pPr lvl="0" algn="ctr"/>
            <a:endParaRPr lang="en-GB" sz="2000" b="1" dirty="0">
              <a:solidFill>
                <a:srgbClr val="E7E6E6">
                  <a:lumMod val="25000"/>
                </a:srgbClr>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Teaching note: we recommend printing some slides for the children to measure alongside the delivery of this presentation. Slides have been added to demonstrate how to complete this activity. </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endParaRPr lang="en-GB" sz="1600" b="1" dirty="0">
              <a:solidFill>
                <a:srgbClr val="FF0000"/>
              </a:solidFill>
              <a:latin typeface="Century Gothic" panose="020B0502020202020204" pitchFamily="34" charset="0"/>
            </a:endParaRPr>
          </a:p>
          <a:p>
            <a:pPr lvl="0" fontAlgn="base">
              <a:defRPr/>
            </a:pPr>
            <a:endParaRPr lang="en-GB" sz="1200" b="1" dirty="0">
              <a:solidFill>
                <a:prstClr val="black"/>
              </a:solidFill>
              <a:latin typeface="Century Gothic" panose="020B0502020202020204" pitchFamily="34" charset="0"/>
            </a:endParaRPr>
          </a:p>
          <a:p>
            <a:pPr>
              <a:defRPr/>
            </a:pPr>
            <a:r>
              <a:rPr lang="en-GB" sz="1200" b="1" dirty="0">
                <a:solidFill>
                  <a:prstClr val="black"/>
                </a:solidFill>
                <a:latin typeface="Century Gothic" panose="020B0502020202020204" pitchFamily="34" charset="0"/>
              </a:rPr>
              <a:t>Mathematics </a:t>
            </a:r>
            <a:r>
              <a:rPr lang="en-GB" sz="1200" b="1" dirty="0">
                <a:solidFill>
                  <a:schemeClr val="tx1"/>
                </a:solidFill>
                <a:latin typeface="Century Gothic" panose="020B0502020202020204" pitchFamily="34" charset="0"/>
              </a:rPr>
              <a:t>Year 5: (5M7a) </a:t>
            </a:r>
            <a:r>
              <a:rPr lang="en-GB" sz="1200" b="1" dirty="0">
                <a:latin typeface="Century Gothic" panose="020B0502020202020204" pitchFamily="34" charset="0"/>
                <a:hlinkClick r:id="rId4"/>
              </a:rPr>
              <a:t>Measure and calculate the perimeter of composite rectilinear shapes in centimetres and metres</a:t>
            </a:r>
            <a:br>
              <a:rPr lang="en-GB" sz="1200" b="1" u="sng" dirty="0">
                <a:solidFill>
                  <a:prstClr val="black"/>
                </a:solidFill>
                <a:latin typeface="Century Gothic" panose="020B0502020202020204" pitchFamily="34" charset="0"/>
              </a:rPr>
            </a:b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defRPr/>
            </a:pPr>
            <a:r>
              <a:rPr lang="en-US" sz="1600" b="1" dirty="0">
                <a:solidFill>
                  <a:prstClr val="black"/>
                </a:solidFill>
                <a:latin typeface="Century Gothic" panose="020B0502020202020204" pitchFamily="34" charset="0"/>
              </a:rPr>
              <a:t>More </a:t>
            </a:r>
            <a:r>
              <a:rPr lang="en-US" sz="1600" b="1" dirty="0">
                <a:solidFill>
                  <a:prstClr val="black"/>
                </a:solidFill>
                <a:latin typeface="Century Gothic" panose="020B0502020202020204" pitchFamily="34" charset="0"/>
                <a:hlinkClick r:id="rId5"/>
              </a:rPr>
              <a:t>Year 5 Perimeter and Area</a:t>
            </a:r>
            <a:r>
              <a:rPr lang="en-US" sz="1600" b="1" dirty="0">
                <a:solidFill>
                  <a:prstClr val="black"/>
                </a:solidFill>
                <a:latin typeface="Century Gothic" panose="020B0502020202020204" pitchFamily="34" charset="0"/>
              </a:rPr>
              <a:t> resources.</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6"/>
              </a:rPr>
              <a:t>review</a:t>
            </a:r>
            <a:r>
              <a:rPr lang="en-GB" sz="1600" b="1" dirty="0">
                <a:solidFill>
                  <a:prstClr val="black"/>
                </a:solidFill>
                <a:latin typeface="Century Gothic" panose="020B0502020202020204" pitchFamily="34" charset="0"/>
              </a:rPr>
              <a:t> it on our website.</a:t>
            </a:r>
          </a:p>
        </p:txBody>
      </p:sp>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True or false?</a:t>
            </a:r>
          </a:p>
          <a:p>
            <a:pPr lvl="0" algn="ctr" defTabSz="685800">
              <a:defRPr/>
            </a:pP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The perimeter of this shape is 26cm. </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3" name="Picture 12">
            <a:extLst>
              <a:ext uri="{FF2B5EF4-FFF2-40B4-BE49-F238E27FC236}">
                <a16:creationId xmlns:a16="http://schemas.microsoft.com/office/drawing/2014/main" id="{1970F9CF-34ED-4599-93DD-5EF018FAF62F}"/>
              </a:ext>
            </a:extLst>
          </p:cNvPr>
          <p:cNvPicPr>
            <a:picLocks noChangeAspect="1"/>
          </p:cNvPicPr>
          <p:nvPr/>
        </p:nvPicPr>
        <p:blipFill>
          <a:blip r:embed="rId4"/>
          <a:stretch>
            <a:fillRect/>
          </a:stretch>
        </p:blipFill>
        <p:spPr>
          <a:xfrm>
            <a:off x="326464" y="1100208"/>
            <a:ext cx="1329043" cy="4962574"/>
          </a:xfrm>
          <a:prstGeom prst="rect">
            <a:avLst/>
          </a:prstGeom>
        </p:spPr>
      </p:pic>
      <p:sp>
        <p:nvSpPr>
          <p:cNvPr id="9" name="Hexagon 8">
            <a:extLst>
              <a:ext uri="{FF2B5EF4-FFF2-40B4-BE49-F238E27FC236}">
                <a16:creationId xmlns:a16="http://schemas.microsoft.com/office/drawing/2014/main" id="{99C40E0F-764D-4795-81A1-13669774EDFB}"/>
              </a:ext>
            </a:extLst>
          </p:cNvPr>
          <p:cNvSpPr>
            <a:spLocks noChangeAspect="1"/>
          </p:cNvSpPr>
          <p:nvPr/>
        </p:nvSpPr>
        <p:spPr>
          <a:xfrm>
            <a:off x="3309937" y="2678941"/>
            <a:ext cx="2524125" cy="2175970"/>
          </a:xfrm>
          <a:prstGeom prst="hexagon">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9659052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True or false?</a:t>
            </a:r>
          </a:p>
          <a:p>
            <a:pPr lvl="0" algn="ctr" defTabSz="685800">
              <a:defRPr/>
            </a:pP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The perimeter of this shape is 26cm. </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2" name="Hexagon 1">
            <a:extLst>
              <a:ext uri="{FF2B5EF4-FFF2-40B4-BE49-F238E27FC236}">
                <a16:creationId xmlns:a16="http://schemas.microsoft.com/office/drawing/2014/main" id="{5E9ACBA6-4A7D-4F7A-BD29-D54203E1B3EC}"/>
              </a:ext>
            </a:extLst>
          </p:cNvPr>
          <p:cNvSpPr>
            <a:spLocks noChangeAspect="1"/>
          </p:cNvSpPr>
          <p:nvPr/>
        </p:nvSpPr>
        <p:spPr>
          <a:xfrm>
            <a:off x="3309937" y="2678941"/>
            <a:ext cx="2524125" cy="2175970"/>
          </a:xfrm>
          <a:prstGeom prst="hexagon">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13" name="Picture 12">
            <a:extLst>
              <a:ext uri="{FF2B5EF4-FFF2-40B4-BE49-F238E27FC236}">
                <a16:creationId xmlns:a16="http://schemas.microsoft.com/office/drawing/2014/main" id="{1970F9CF-34ED-4599-93DD-5EF018FAF62F}"/>
              </a:ext>
            </a:extLst>
          </p:cNvPr>
          <p:cNvPicPr>
            <a:picLocks noChangeAspect="1"/>
          </p:cNvPicPr>
          <p:nvPr/>
        </p:nvPicPr>
        <p:blipFill>
          <a:blip r:embed="rId4"/>
          <a:stretch>
            <a:fillRect/>
          </a:stretch>
        </p:blipFill>
        <p:spPr>
          <a:xfrm rot="16200000">
            <a:off x="5402638" y="3020645"/>
            <a:ext cx="1329043" cy="4962574"/>
          </a:xfrm>
          <a:prstGeom prst="rect">
            <a:avLst/>
          </a:prstGeom>
        </p:spPr>
      </p:pic>
    </p:spTree>
    <p:extLst>
      <p:ext uri="{BB962C8B-B14F-4D97-AF65-F5344CB8AC3E}">
        <p14:creationId xmlns:p14="http://schemas.microsoft.com/office/powerpoint/2010/main" val="446356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True or false?</a:t>
            </a:r>
          </a:p>
          <a:p>
            <a:pPr lvl="0" algn="ctr" defTabSz="685800">
              <a:defRPr/>
            </a:pP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The perimeter of this shape is 26cm. </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rgbClr val="FF0000"/>
                </a:solidFill>
                <a:latin typeface="Century Gothic" panose="020B0502020202020204" pitchFamily="34" charset="0"/>
              </a:rPr>
              <a:t>		</a:t>
            </a:r>
            <a:r>
              <a:rPr lang="en-GB" sz="2000" b="1" dirty="0">
                <a:solidFill>
                  <a:schemeClr val="tx1"/>
                </a:solidFill>
                <a:latin typeface="Century Gothic" panose="020B0502020202020204" pitchFamily="34" charset="0"/>
              </a:rPr>
              <a:t>The side measured was 4cm. Now measure any </a:t>
            </a:r>
          </a:p>
          <a:p>
            <a:pPr algn="ctr"/>
            <a:r>
              <a:rPr lang="en-GB" sz="2000" b="1" dirty="0">
                <a:solidFill>
                  <a:schemeClr val="tx1"/>
                </a:solidFill>
                <a:latin typeface="Century Gothic" panose="020B0502020202020204" pitchFamily="34" charset="0"/>
              </a:rPr>
              <a:t>		other sides needed using the same method.</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3" name="Picture 12">
            <a:extLst>
              <a:ext uri="{FF2B5EF4-FFF2-40B4-BE49-F238E27FC236}">
                <a16:creationId xmlns:a16="http://schemas.microsoft.com/office/drawing/2014/main" id="{1970F9CF-34ED-4599-93DD-5EF018FAF62F}"/>
              </a:ext>
            </a:extLst>
          </p:cNvPr>
          <p:cNvPicPr>
            <a:picLocks noChangeAspect="1"/>
          </p:cNvPicPr>
          <p:nvPr/>
        </p:nvPicPr>
        <p:blipFill>
          <a:blip r:embed="rId4"/>
          <a:stretch>
            <a:fillRect/>
          </a:stretch>
        </p:blipFill>
        <p:spPr>
          <a:xfrm>
            <a:off x="326464" y="1100208"/>
            <a:ext cx="1329043" cy="4962574"/>
          </a:xfrm>
          <a:prstGeom prst="rect">
            <a:avLst/>
          </a:prstGeom>
        </p:spPr>
      </p:pic>
      <p:sp>
        <p:nvSpPr>
          <p:cNvPr id="9" name="Hexagon 8">
            <a:extLst>
              <a:ext uri="{FF2B5EF4-FFF2-40B4-BE49-F238E27FC236}">
                <a16:creationId xmlns:a16="http://schemas.microsoft.com/office/drawing/2014/main" id="{99C40E0F-764D-4795-81A1-13669774EDFB}"/>
              </a:ext>
            </a:extLst>
          </p:cNvPr>
          <p:cNvSpPr>
            <a:spLocks noChangeAspect="1"/>
          </p:cNvSpPr>
          <p:nvPr/>
        </p:nvSpPr>
        <p:spPr>
          <a:xfrm>
            <a:off x="3309937" y="2678941"/>
            <a:ext cx="2524125" cy="2175970"/>
          </a:xfrm>
          <a:prstGeom prst="hexagon">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0" name="TextBox 9">
            <a:extLst>
              <a:ext uri="{FF2B5EF4-FFF2-40B4-BE49-F238E27FC236}">
                <a16:creationId xmlns:a16="http://schemas.microsoft.com/office/drawing/2014/main" id="{86E13CE3-DE95-4511-A9A5-ADCBFB57A203}"/>
              </a:ext>
            </a:extLst>
          </p:cNvPr>
          <p:cNvSpPr txBox="1"/>
          <p:nvPr/>
        </p:nvSpPr>
        <p:spPr>
          <a:xfrm>
            <a:off x="4205552" y="4779542"/>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4cm</a:t>
            </a:r>
          </a:p>
        </p:txBody>
      </p:sp>
    </p:spTree>
    <p:extLst>
      <p:ext uri="{BB962C8B-B14F-4D97-AF65-F5344CB8AC3E}">
        <p14:creationId xmlns:p14="http://schemas.microsoft.com/office/powerpoint/2010/main" val="30540067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True or false?</a:t>
            </a:r>
          </a:p>
          <a:p>
            <a:pPr lvl="0" algn="ctr" defTabSz="685800">
              <a:defRPr/>
            </a:pP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The perimeter of this shape is 26cm.</a:t>
            </a:r>
          </a:p>
          <a:p>
            <a:pPr lvl="0"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defTabSz="685800">
              <a:defRPr/>
            </a:pPr>
            <a:endParaRPr lang="en-GB" sz="2000" b="1" dirty="0">
              <a:solidFill>
                <a:schemeClr val="tx1"/>
              </a:solidFill>
              <a:latin typeface="Century Gothic" panose="020B0502020202020204" pitchFamily="34" charset="0"/>
            </a:endParaRPr>
          </a:p>
          <a:p>
            <a:pPr lvl="0" algn="ctr" defTabSz="685800">
              <a:defRPr/>
            </a:pPr>
            <a:r>
              <a:rPr lang="en-GB" sz="2000" b="1" dirty="0">
                <a:solidFill>
                  <a:srgbClr val="FF0000"/>
                </a:solidFill>
                <a:latin typeface="Century Gothic" panose="020B0502020202020204" pitchFamily="34" charset="0"/>
              </a:rPr>
              <a:t>      	False. The perimeter of this shape is 24cm.</a:t>
            </a:r>
          </a:p>
          <a:p>
            <a:pPr lvl="0" algn="ctr" defTabSz="685800">
              <a:defRPr/>
            </a:pPr>
            <a:r>
              <a:rPr lang="en-GB" sz="2000" b="1" dirty="0">
                <a:solidFill>
                  <a:srgbClr val="FF0000"/>
                </a:solidFill>
                <a:latin typeface="Century Gothic" panose="020B0502020202020204" pitchFamily="34" charset="0"/>
              </a:rPr>
              <a:t>      	4cm + 4cm + 4cm + 4cm + 4cm + 4cm = 24cm</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9" name="TextBox 8">
            <a:extLst>
              <a:ext uri="{FF2B5EF4-FFF2-40B4-BE49-F238E27FC236}">
                <a16:creationId xmlns:a16="http://schemas.microsoft.com/office/drawing/2014/main" id="{7FB3FFEE-5A77-48ED-AEF5-DC332288E379}"/>
              </a:ext>
            </a:extLst>
          </p:cNvPr>
          <p:cNvSpPr txBox="1"/>
          <p:nvPr/>
        </p:nvSpPr>
        <p:spPr>
          <a:xfrm>
            <a:off x="4205553" y="2354201"/>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4cm</a:t>
            </a:r>
          </a:p>
        </p:txBody>
      </p:sp>
      <p:sp>
        <p:nvSpPr>
          <p:cNvPr id="10" name="TextBox 9">
            <a:extLst>
              <a:ext uri="{FF2B5EF4-FFF2-40B4-BE49-F238E27FC236}">
                <a16:creationId xmlns:a16="http://schemas.microsoft.com/office/drawing/2014/main" id="{A83474F5-23BC-4D4B-8DB5-A95240D8604C}"/>
              </a:ext>
            </a:extLst>
          </p:cNvPr>
          <p:cNvSpPr txBox="1"/>
          <p:nvPr/>
        </p:nvSpPr>
        <p:spPr>
          <a:xfrm>
            <a:off x="4205552" y="4779542"/>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4cm</a:t>
            </a:r>
          </a:p>
        </p:txBody>
      </p:sp>
      <p:sp>
        <p:nvSpPr>
          <p:cNvPr id="11" name="TextBox 10">
            <a:extLst>
              <a:ext uri="{FF2B5EF4-FFF2-40B4-BE49-F238E27FC236}">
                <a16:creationId xmlns:a16="http://schemas.microsoft.com/office/drawing/2014/main" id="{748FBFBB-5DB2-4B0B-A3B8-24F771E5A6ED}"/>
              </a:ext>
            </a:extLst>
          </p:cNvPr>
          <p:cNvSpPr txBox="1"/>
          <p:nvPr/>
        </p:nvSpPr>
        <p:spPr>
          <a:xfrm rot="17643854">
            <a:off x="5333568" y="4163314"/>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4cm</a:t>
            </a:r>
          </a:p>
        </p:txBody>
      </p:sp>
      <p:sp>
        <p:nvSpPr>
          <p:cNvPr id="12" name="TextBox 11">
            <a:extLst>
              <a:ext uri="{FF2B5EF4-FFF2-40B4-BE49-F238E27FC236}">
                <a16:creationId xmlns:a16="http://schemas.microsoft.com/office/drawing/2014/main" id="{C1EFB54F-DAC8-40BB-B75B-AAD3B274A9B7}"/>
              </a:ext>
            </a:extLst>
          </p:cNvPr>
          <p:cNvSpPr txBox="1"/>
          <p:nvPr/>
        </p:nvSpPr>
        <p:spPr>
          <a:xfrm rot="17755011">
            <a:off x="3085542" y="2975083"/>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4cm</a:t>
            </a:r>
          </a:p>
        </p:txBody>
      </p:sp>
      <p:sp>
        <p:nvSpPr>
          <p:cNvPr id="13" name="TextBox 12">
            <a:extLst>
              <a:ext uri="{FF2B5EF4-FFF2-40B4-BE49-F238E27FC236}">
                <a16:creationId xmlns:a16="http://schemas.microsoft.com/office/drawing/2014/main" id="{41CAC6DD-9E84-4946-9B20-1F810739B540}"/>
              </a:ext>
            </a:extLst>
          </p:cNvPr>
          <p:cNvSpPr txBox="1"/>
          <p:nvPr/>
        </p:nvSpPr>
        <p:spPr>
          <a:xfrm rot="3659399">
            <a:off x="3085542" y="4134344"/>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4cm</a:t>
            </a:r>
          </a:p>
        </p:txBody>
      </p:sp>
      <p:sp>
        <p:nvSpPr>
          <p:cNvPr id="14" name="TextBox 13">
            <a:extLst>
              <a:ext uri="{FF2B5EF4-FFF2-40B4-BE49-F238E27FC236}">
                <a16:creationId xmlns:a16="http://schemas.microsoft.com/office/drawing/2014/main" id="{0B23E639-21A0-44AF-A934-17CAF77D777F}"/>
              </a:ext>
            </a:extLst>
          </p:cNvPr>
          <p:cNvSpPr txBox="1"/>
          <p:nvPr/>
        </p:nvSpPr>
        <p:spPr>
          <a:xfrm rot="3659399">
            <a:off x="5333568" y="2979971"/>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4cm</a:t>
            </a:r>
          </a:p>
        </p:txBody>
      </p:sp>
      <p:pic>
        <p:nvPicPr>
          <p:cNvPr id="15" name="Picture 14">
            <a:extLst>
              <a:ext uri="{FF2B5EF4-FFF2-40B4-BE49-F238E27FC236}">
                <a16:creationId xmlns:a16="http://schemas.microsoft.com/office/drawing/2014/main" id="{C8C51740-70A5-40CC-8DE3-441C1A6F14EF}"/>
              </a:ext>
            </a:extLst>
          </p:cNvPr>
          <p:cNvPicPr>
            <a:picLocks noChangeAspect="1"/>
          </p:cNvPicPr>
          <p:nvPr/>
        </p:nvPicPr>
        <p:blipFill>
          <a:blip r:embed="rId4">
            <a:alphaModFix amt="50000"/>
          </a:blip>
          <a:stretch>
            <a:fillRect/>
          </a:stretch>
        </p:blipFill>
        <p:spPr>
          <a:xfrm>
            <a:off x="326464" y="1100208"/>
            <a:ext cx="1329043" cy="4962574"/>
          </a:xfrm>
          <a:prstGeom prst="rect">
            <a:avLst/>
          </a:prstGeom>
        </p:spPr>
      </p:pic>
      <p:sp>
        <p:nvSpPr>
          <p:cNvPr id="17" name="Hexagon 16">
            <a:extLst>
              <a:ext uri="{FF2B5EF4-FFF2-40B4-BE49-F238E27FC236}">
                <a16:creationId xmlns:a16="http://schemas.microsoft.com/office/drawing/2014/main" id="{46C2BB50-8BC1-4D0C-93A8-DEEE7422A5EC}"/>
              </a:ext>
            </a:extLst>
          </p:cNvPr>
          <p:cNvSpPr>
            <a:spLocks noChangeAspect="1"/>
          </p:cNvSpPr>
          <p:nvPr/>
        </p:nvSpPr>
        <p:spPr>
          <a:xfrm>
            <a:off x="3309937" y="2678941"/>
            <a:ext cx="2524125" cy="2175970"/>
          </a:xfrm>
          <a:prstGeom prst="hexagon">
            <a:avLst/>
          </a:prstGeom>
          <a:solidFill>
            <a:srgbClr val="FFFF0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8472650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defTabSz="514350">
              <a:defRPr/>
            </a:pP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True or false? </a:t>
            </a:r>
          </a:p>
          <a:p>
            <a:pPr lvl="0" algn="ctr" defTabSz="514350">
              <a:defRPr/>
            </a:pPr>
            <a:r>
              <a:rPr lang="en-GB" sz="2000" b="1" dirty="0">
                <a:solidFill>
                  <a:schemeClr val="tx1"/>
                </a:solidFill>
                <a:latin typeface="Century Gothic" panose="020B0502020202020204" pitchFamily="34" charset="0"/>
              </a:rPr>
              <a:t>           The perimeters of these shapes are the same. </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                  Prove it!</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29789674-F985-49FA-83C1-322AD07636D1}"/>
              </a:ext>
            </a:extLst>
          </p:cNvPr>
          <p:cNvGraphicFramePr>
            <a:graphicFrameLocks noGrp="1"/>
          </p:cNvGraphicFramePr>
          <p:nvPr>
            <p:extLst>
              <p:ext uri="{D42A27DB-BD31-4B8C-83A1-F6EECF244321}">
                <p14:modId xmlns:p14="http://schemas.microsoft.com/office/powerpoint/2010/main" val="1133690361"/>
              </p:ext>
            </p:extLst>
          </p:nvPr>
        </p:nvGraphicFramePr>
        <p:xfrm>
          <a:off x="2089429" y="1416099"/>
          <a:ext cx="3240000" cy="252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1929558353"/>
                    </a:ext>
                  </a:extLst>
                </a:gridCol>
                <a:gridCol w="360000">
                  <a:extLst>
                    <a:ext uri="{9D8B030D-6E8A-4147-A177-3AD203B41FA5}">
                      <a16:colId xmlns:a16="http://schemas.microsoft.com/office/drawing/2014/main" val="2489575266"/>
                    </a:ext>
                  </a:extLst>
                </a:gridCol>
                <a:gridCol w="360000">
                  <a:extLst>
                    <a:ext uri="{9D8B030D-6E8A-4147-A177-3AD203B41FA5}">
                      <a16:colId xmlns:a16="http://schemas.microsoft.com/office/drawing/2014/main" val="722948703"/>
                    </a:ext>
                  </a:extLst>
                </a:gridCol>
                <a:gridCol w="360000">
                  <a:extLst>
                    <a:ext uri="{9D8B030D-6E8A-4147-A177-3AD203B41FA5}">
                      <a16:colId xmlns:a16="http://schemas.microsoft.com/office/drawing/2014/main" val="1205583481"/>
                    </a:ext>
                  </a:extLst>
                </a:gridCol>
                <a:gridCol w="360000">
                  <a:extLst>
                    <a:ext uri="{9D8B030D-6E8A-4147-A177-3AD203B41FA5}">
                      <a16:colId xmlns:a16="http://schemas.microsoft.com/office/drawing/2014/main" val="1203770506"/>
                    </a:ext>
                  </a:extLst>
                </a:gridCol>
                <a:gridCol w="360000">
                  <a:extLst>
                    <a:ext uri="{9D8B030D-6E8A-4147-A177-3AD203B41FA5}">
                      <a16:colId xmlns:a16="http://schemas.microsoft.com/office/drawing/2014/main" val="3655573502"/>
                    </a:ext>
                  </a:extLst>
                </a:gridCol>
                <a:gridCol w="360000">
                  <a:extLst>
                    <a:ext uri="{9D8B030D-6E8A-4147-A177-3AD203B41FA5}">
                      <a16:colId xmlns:a16="http://schemas.microsoft.com/office/drawing/2014/main" val="4274184878"/>
                    </a:ext>
                  </a:extLst>
                </a:gridCol>
                <a:gridCol w="360000">
                  <a:extLst>
                    <a:ext uri="{9D8B030D-6E8A-4147-A177-3AD203B41FA5}">
                      <a16:colId xmlns:a16="http://schemas.microsoft.com/office/drawing/2014/main" val="2925931564"/>
                    </a:ext>
                  </a:extLst>
                </a:gridCol>
                <a:gridCol w="360000">
                  <a:extLst>
                    <a:ext uri="{9D8B030D-6E8A-4147-A177-3AD203B41FA5}">
                      <a16:colId xmlns:a16="http://schemas.microsoft.com/office/drawing/2014/main" val="3731818913"/>
                    </a:ext>
                  </a:extLst>
                </a:gridCol>
              </a:tblGrid>
              <a:tr h="360000">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13512415"/>
                  </a:ext>
                </a:extLst>
              </a:tr>
              <a:tr h="360000">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807094672"/>
                  </a:ext>
                </a:extLst>
              </a:tr>
              <a:tr h="360000">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dirty="0"/>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71575662"/>
                  </a:ext>
                </a:extLst>
              </a:tr>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extLst>
                  <a:ext uri="{0D108BD9-81ED-4DB2-BD59-A6C34878D82A}">
                    <a16:rowId xmlns:a16="http://schemas.microsoft.com/office/drawing/2014/main" val="1349878295"/>
                  </a:ext>
                </a:extLst>
              </a:tr>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extLst>
                  <a:ext uri="{0D108BD9-81ED-4DB2-BD59-A6C34878D82A}">
                    <a16:rowId xmlns:a16="http://schemas.microsoft.com/office/drawing/2014/main" val="4152928352"/>
                  </a:ext>
                </a:extLst>
              </a:tr>
              <a:tr h="360000">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79949121"/>
                  </a:ext>
                </a:extLst>
              </a:tr>
              <a:tr h="360000">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6801499"/>
                  </a:ext>
                </a:extLst>
              </a:tr>
            </a:tbl>
          </a:graphicData>
        </a:graphic>
      </p:graphicFrame>
      <p:sp>
        <p:nvSpPr>
          <p:cNvPr id="22" name="Rectangle 21">
            <a:extLst>
              <a:ext uri="{FF2B5EF4-FFF2-40B4-BE49-F238E27FC236}">
                <a16:creationId xmlns:a16="http://schemas.microsoft.com/office/drawing/2014/main" id="{04550489-B6D4-4AA3-B1C7-97992EE1A6C7}"/>
              </a:ext>
            </a:extLst>
          </p:cNvPr>
          <p:cNvSpPr/>
          <p:nvPr/>
        </p:nvSpPr>
        <p:spPr>
          <a:xfrm>
            <a:off x="3557534" y="2676099"/>
            <a:ext cx="698820" cy="10968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t" anchorCtr="0"/>
          <a:lstStyle/>
          <a:p>
            <a:pPr algn="ctr"/>
            <a:r>
              <a:rPr lang="en-US" sz="4000" b="1" dirty="0">
                <a:ln>
                  <a:solidFill>
                    <a:sysClr val="windowText" lastClr="000000"/>
                  </a:solidFill>
                </a:ln>
                <a:solidFill>
                  <a:schemeClr val="tx1"/>
                </a:solidFill>
                <a:latin typeface="Century Gothic" panose="020B0502020202020204" pitchFamily="34" charset="0"/>
              </a:rPr>
              <a:t>A</a:t>
            </a:r>
          </a:p>
        </p:txBody>
      </p:sp>
      <p:sp>
        <p:nvSpPr>
          <p:cNvPr id="11" name="Isosceles Triangle 10">
            <a:extLst>
              <a:ext uri="{FF2B5EF4-FFF2-40B4-BE49-F238E27FC236}">
                <a16:creationId xmlns:a16="http://schemas.microsoft.com/office/drawing/2014/main" id="{1A9D5655-2BB6-41B5-BAFF-7F8C9604EA36}"/>
              </a:ext>
            </a:extLst>
          </p:cNvPr>
          <p:cNvSpPr>
            <a:spLocks noChangeAspect="1"/>
          </p:cNvSpPr>
          <p:nvPr/>
        </p:nvSpPr>
        <p:spPr>
          <a:xfrm>
            <a:off x="6005212" y="2074030"/>
            <a:ext cx="2160000" cy="1862069"/>
          </a:xfrm>
          <a:prstGeom prst="triangle">
            <a:avLst/>
          </a:prstGeom>
          <a:solidFill>
            <a:srgbClr val="FF000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3" name="TextBox 22">
            <a:extLst>
              <a:ext uri="{FF2B5EF4-FFF2-40B4-BE49-F238E27FC236}">
                <a16:creationId xmlns:a16="http://schemas.microsoft.com/office/drawing/2014/main" id="{4A8D0956-8E41-441E-AB83-5AC4D24AB639}"/>
              </a:ext>
            </a:extLst>
          </p:cNvPr>
          <p:cNvSpPr txBox="1"/>
          <p:nvPr/>
        </p:nvSpPr>
        <p:spPr>
          <a:xfrm>
            <a:off x="6881743" y="2688503"/>
            <a:ext cx="628650" cy="707886"/>
          </a:xfrm>
          <a:prstGeom prst="rect">
            <a:avLst/>
          </a:prstGeom>
          <a:noFill/>
        </p:spPr>
        <p:txBody>
          <a:bodyPr wrap="square" rtlCol="0">
            <a:spAutoFit/>
          </a:bodyPr>
          <a:lstStyle/>
          <a:p>
            <a:r>
              <a:rPr lang="en-US" sz="4000" b="1" dirty="0">
                <a:latin typeface="Century Gothic" panose="020B0502020202020204" pitchFamily="34" charset="0"/>
              </a:rPr>
              <a:t>B</a:t>
            </a:r>
            <a:endParaRPr lang="en-GB" sz="4000" b="1" dirty="0">
              <a:latin typeface="Century Gothic" panose="020B0502020202020204" pitchFamily="34" charset="0"/>
            </a:endParaRPr>
          </a:p>
        </p:txBody>
      </p:sp>
      <p:pic>
        <p:nvPicPr>
          <p:cNvPr id="10" name="Picture 9">
            <a:extLst>
              <a:ext uri="{FF2B5EF4-FFF2-40B4-BE49-F238E27FC236}">
                <a16:creationId xmlns:a16="http://schemas.microsoft.com/office/drawing/2014/main" id="{D863EE55-F74C-4688-BFFD-1DA3C11ABFB5}"/>
              </a:ext>
            </a:extLst>
          </p:cNvPr>
          <p:cNvPicPr>
            <a:picLocks noChangeAspect="1"/>
          </p:cNvPicPr>
          <p:nvPr/>
        </p:nvPicPr>
        <p:blipFill>
          <a:blip r:embed="rId4"/>
          <a:stretch>
            <a:fillRect/>
          </a:stretch>
        </p:blipFill>
        <p:spPr>
          <a:xfrm>
            <a:off x="326464" y="1100208"/>
            <a:ext cx="1329043" cy="4962574"/>
          </a:xfrm>
          <a:prstGeom prst="rect">
            <a:avLst/>
          </a:prstGeom>
        </p:spPr>
      </p:pic>
    </p:spTree>
    <p:extLst>
      <p:ext uri="{BB962C8B-B14F-4D97-AF65-F5344CB8AC3E}">
        <p14:creationId xmlns:p14="http://schemas.microsoft.com/office/powerpoint/2010/main" val="12281699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defTabSz="514350">
              <a:defRPr/>
            </a:pP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True or false? </a:t>
            </a:r>
          </a:p>
          <a:p>
            <a:pPr lvl="0" algn="ctr" defTabSz="514350">
              <a:defRPr/>
            </a:pPr>
            <a:r>
              <a:rPr lang="en-GB" sz="2000" b="1" dirty="0">
                <a:solidFill>
                  <a:schemeClr val="tx1"/>
                </a:solidFill>
                <a:latin typeface="Century Gothic" panose="020B0502020202020204" pitchFamily="34" charset="0"/>
              </a:rPr>
              <a:t>The perimeters of these shapes are the same. </a:t>
            </a:r>
          </a:p>
          <a:p>
            <a:pPr lvl="0" algn="ctr" defTabSz="514350">
              <a:defRPr/>
            </a:pPr>
            <a:endParaRPr lang="en-GB" sz="2000" b="1" dirty="0">
              <a:solidFill>
                <a:schemeClr val="tx1"/>
              </a:solidFill>
              <a:latin typeface="Century Gothic" panose="020B0502020202020204" pitchFamily="34" charset="0"/>
            </a:endParaRPr>
          </a:p>
          <a:p>
            <a:pPr algn="ctr" defTabSz="514350">
              <a:defRPr/>
            </a:pPr>
            <a:r>
              <a:rPr lang="en-GB" sz="2000" b="1" dirty="0">
                <a:solidFill>
                  <a:schemeClr val="tx1"/>
                </a:solidFill>
                <a:latin typeface="Century Gothic" panose="020B0502020202020204" pitchFamily="34" charset="0"/>
              </a:rPr>
              <a:t>Measure each side with a ruler.</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29789674-F985-49FA-83C1-322AD07636D1}"/>
              </a:ext>
            </a:extLst>
          </p:cNvPr>
          <p:cNvGraphicFramePr>
            <a:graphicFrameLocks noGrp="1"/>
          </p:cNvGraphicFramePr>
          <p:nvPr/>
        </p:nvGraphicFramePr>
        <p:xfrm>
          <a:off x="2089429" y="1416099"/>
          <a:ext cx="3240000" cy="252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1929558353"/>
                    </a:ext>
                  </a:extLst>
                </a:gridCol>
                <a:gridCol w="360000">
                  <a:extLst>
                    <a:ext uri="{9D8B030D-6E8A-4147-A177-3AD203B41FA5}">
                      <a16:colId xmlns:a16="http://schemas.microsoft.com/office/drawing/2014/main" val="2489575266"/>
                    </a:ext>
                  </a:extLst>
                </a:gridCol>
                <a:gridCol w="360000">
                  <a:extLst>
                    <a:ext uri="{9D8B030D-6E8A-4147-A177-3AD203B41FA5}">
                      <a16:colId xmlns:a16="http://schemas.microsoft.com/office/drawing/2014/main" val="722948703"/>
                    </a:ext>
                  </a:extLst>
                </a:gridCol>
                <a:gridCol w="360000">
                  <a:extLst>
                    <a:ext uri="{9D8B030D-6E8A-4147-A177-3AD203B41FA5}">
                      <a16:colId xmlns:a16="http://schemas.microsoft.com/office/drawing/2014/main" val="1205583481"/>
                    </a:ext>
                  </a:extLst>
                </a:gridCol>
                <a:gridCol w="360000">
                  <a:extLst>
                    <a:ext uri="{9D8B030D-6E8A-4147-A177-3AD203B41FA5}">
                      <a16:colId xmlns:a16="http://schemas.microsoft.com/office/drawing/2014/main" val="1203770506"/>
                    </a:ext>
                  </a:extLst>
                </a:gridCol>
                <a:gridCol w="360000">
                  <a:extLst>
                    <a:ext uri="{9D8B030D-6E8A-4147-A177-3AD203B41FA5}">
                      <a16:colId xmlns:a16="http://schemas.microsoft.com/office/drawing/2014/main" val="3655573502"/>
                    </a:ext>
                  </a:extLst>
                </a:gridCol>
                <a:gridCol w="360000">
                  <a:extLst>
                    <a:ext uri="{9D8B030D-6E8A-4147-A177-3AD203B41FA5}">
                      <a16:colId xmlns:a16="http://schemas.microsoft.com/office/drawing/2014/main" val="4274184878"/>
                    </a:ext>
                  </a:extLst>
                </a:gridCol>
                <a:gridCol w="360000">
                  <a:extLst>
                    <a:ext uri="{9D8B030D-6E8A-4147-A177-3AD203B41FA5}">
                      <a16:colId xmlns:a16="http://schemas.microsoft.com/office/drawing/2014/main" val="2925931564"/>
                    </a:ext>
                  </a:extLst>
                </a:gridCol>
                <a:gridCol w="360000">
                  <a:extLst>
                    <a:ext uri="{9D8B030D-6E8A-4147-A177-3AD203B41FA5}">
                      <a16:colId xmlns:a16="http://schemas.microsoft.com/office/drawing/2014/main" val="3731818913"/>
                    </a:ext>
                  </a:extLst>
                </a:gridCol>
              </a:tblGrid>
              <a:tr h="360000">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13512415"/>
                  </a:ext>
                </a:extLst>
              </a:tr>
              <a:tr h="360000">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807094672"/>
                  </a:ext>
                </a:extLst>
              </a:tr>
              <a:tr h="360000">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dirty="0"/>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71575662"/>
                  </a:ext>
                </a:extLst>
              </a:tr>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extLst>
                  <a:ext uri="{0D108BD9-81ED-4DB2-BD59-A6C34878D82A}">
                    <a16:rowId xmlns:a16="http://schemas.microsoft.com/office/drawing/2014/main" val="1349878295"/>
                  </a:ext>
                </a:extLst>
              </a:tr>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extLst>
                  <a:ext uri="{0D108BD9-81ED-4DB2-BD59-A6C34878D82A}">
                    <a16:rowId xmlns:a16="http://schemas.microsoft.com/office/drawing/2014/main" val="4152928352"/>
                  </a:ext>
                </a:extLst>
              </a:tr>
              <a:tr h="360000">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79949121"/>
                  </a:ext>
                </a:extLst>
              </a:tr>
              <a:tr h="360000">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6801499"/>
                  </a:ext>
                </a:extLst>
              </a:tr>
            </a:tbl>
          </a:graphicData>
        </a:graphic>
      </p:graphicFrame>
      <p:sp>
        <p:nvSpPr>
          <p:cNvPr id="22" name="Rectangle 21">
            <a:extLst>
              <a:ext uri="{FF2B5EF4-FFF2-40B4-BE49-F238E27FC236}">
                <a16:creationId xmlns:a16="http://schemas.microsoft.com/office/drawing/2014/main" id="{04550489-B6D4-4AA3-B1C7-97992EE1A6C7}"/>
              </a:ext>
            </a:extLst>
          </p:cNvPr>
          <p:cNvSpPr/>
          <p:nvPr/>
        </p:nvSpPr>
        <p:spPr>
          <a:xfrm>
            <a:off x="3557534" y="2676099"/>
            <a:ext cx="698820" cy="10968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t" anchorCtr="0"/>
          <a:lstStyle/>
          <a:p>
            <a:pPr algn="ctr"/>
            <a:r>
              <a:rPr lang="en-US" sz="4000" b="1" dirty="0">
                <a:ln>
                  <a:solidFill>
                    <a:sysClr val="windowText" lastClr="000000"/>
                  </a:solidFill>
                </a:ln>
                <a:solidFill>
                  <a:schemeClr val="tx1"/>
                </a:solidFill>
                <a:latin typeface="Century Gothic" panose="020B0502020202020204" pitchFamily="34" charset="0"/>
              </a:rPr>
              <a:t>A</a:t>
            </a:r>
          </a:p>
        </p:txBody>
      </p:sp>
      <p:pic>
        <p:nvPicPr>
          <p:cNvPr id="10" name="Picture 9">
            <a:extLst>
              <a:ext uri="{FF2B5EF4-FFF2-40B4-BE49-F238E27FC236}">
                <a16:creationId xmlns:a16="http://schemas.microsoft.com/office/drawing/2014/main" id="{D863EE55-F74C-4688-BFFD-1DA3C11ABFB5}"/>
              </a:ext>
            </a:extLst>
          </p:cNvPr>
          <p:cNvPicPr>
            <a:picLocks noChangeAspect="1"/>
          </p:cNvPicPr>
          <p:nvPr/>
        </p:nvPicPr>
        <p:blipFill>
          <a:blip r:embed="rId4"/>
          <a:stretch>
            <a:fillRect/>
          </a:stretch>
        </p:blipFill>
        <p:spPr>
          <a:xfrm rot="16200000">
            <a:off x="4360824" y="2095549"/>
            <a:ext cx="1329043" cy="4962574"/>
          </a:xfrm>
          <a:prstGeom prst="rect">
            <a:avLst/>
          </a:prstGeom>
        </p:spPr>
      </p:pic>
    </p:spTree>
    <p:extLst>
      <p:ext uri="{BB962C8B-B14F-4D97-AF65-F5344CB8AC3E}">
        <p14:creationId xmlns:p14="http://schemas.microsoft.com/office/powerpoint/2010/main" val="5617393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defTabSz="514350">
              <a:defRPr/>
            </a:pPr>
            <a:endParaRPr lang="en-GB" sz="2000" b="1" u="sng" dirty="0">
              <a:solidFill>
                <a:schemeClr val="tx1"/>
              </a:solidFill>
              <a:latin typeface="Century Gothic" panose="020B0502020202020204" pitchFamily="34" charset="0"/>
            </a:endParaRPr>
          </a:p>
          <a:p>
            <a:pPr lvl="0" defTabSz="514350">
              <a:defRPr/>
            </a:pPr>
            <a:r>
              <a:rPr lang="en-GB" sz="2000" b="1" dirty="0">
                <a:solidFill>
                  <a:schemeClr val="tx1"/>
                </a:solidFill>
                <a:latin typeface="Century Gothic" panose="020B0502020202020204" pitchFamily="34" charset="0"/>
              </a:rPr>
              <a:t>True or false? </a:t>
            </a:r>
          </a:p>
          <a:p>
            <a:pPr lvl="0" defTabSz="514350">
              <a:defRPr/>
            </a:pPr>
            <a:r>
              <a:rPr lang="en-GB" sz="2000" b="1" dirty="0">
                <a:solidFill>
                  <a:schemeClr val="tx1"/>
                </a:solidFill>
                <a:latin typeface="Century Gothic" panose="020B0502020202020204" pitchFamily="34" charset="0"/>
              </a:rPr>
              <a:t>The perimeters of these shapes are the same. </a:t>
            </a:r>
          </a:p>
          <a:p>
            <a:pPr lvl="0" defTabSz="514350">
              <a:defRPr/>
            </a:pPr>
            <a:endParaRPr lang="en-GB" sz="2000" b="1" dirty="0">
              <a:solidFill>
                <a:schemeClr val="tx1"/>
              </a:solidFill>
              <a:latin typeface="Century Gothic" panose="020B0502020202020204" pitchFamily="34" charset="0"/>
            </a:endParaRPr>
          </a:p>
          <a:p>
            <a:pPr defTabSz="514350">
              <a:defRPr/>
            </a:pPr>
            <a:r>
              <a:rPr lang="en-GB" sz="2000" b="1" dirty="0">
                <a:solidFill>
                  <a:schemeClr val="tx1"/>
                </a:solidFill>
                <a:latin typeface="Century Gothic" panose="020B0502020202020204" pitchFamily="34" charset="0"/>
              </a:rPr>
              <a:t>Measure each side with a ruler.</a:t>
            </a:r>
          </a:p>
          <a:p>
            <a:pPr lvl="0"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11" name="Isosceles Triangle 10">
            <a:extLst>
              <a:ext uri="{FF2B5EF4-FFF2-40B4-BE49-F238E27FC236}">
                <a16:creationId xmlns:a16="http://schemas.microsoft.com/office/drawing/2014/main" id="{1A9D5655-2BB6-41B5-BAFF-7F8C9604EA36}"/>
              </a:ext>
            </a:extLst>
          </p:cNvPr>
          <p:cNvSpPr>
            <a:spLocks noChangeAspect="1"/>
          </p:cNvSpPr>
          <p:nvPr/>
        </p:nvSpPr>
        <p:spPr>
          <a:xfrm>
            <a:off x="6005212" y="2074030"/>
            <a:ext cx="2160000" cy="1862069"/>
          </a:xfrm>
          <a:prstGeom prst="triangle">
            <a:avLst/>
          </a:prstGeom>
          <a:solidFill>
            <a:srgbClr val="FF000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3" name="TextBox 22">
            <a:extLst>
              <a:ext uri="{FF2B5EF4-FFF2-40B4-BE49-F238E27FC236}">
                <a16:creationId xmlns:a16="http://schemas.microsoft.com/office/drawing/2014/main" id="{4A8D0956-8E41-441E-AB83-5AC4D24AB639}"/>
              </a:ext>
            </a:extLst>
          </p:cNvPr>
          <p:cNvSpPr txBox="1"/>
          <p:nvPr/>
        </p:nvSpPr>
        <p:spPr>
          <a:xfrm>
            <a:off x="6881743" y="2688503"/>
            <a:ext cx="628650" cy="707886"/>
          </a:xfrm>
          <a:prstGeom prst="rect">
            <a:avLst/>
          </a:prstGeom>
          <a:noFill/>
        </p:spPr>
        <p:txBody>
          <a:bodyPr wrap="square" rtlCol="0">
            <a:spAutoFit/>
          </a:bodyPr>
          <a:lstStyle/>
          <a:p>
            <a:r>
              <a:rPr lang="en-US" sz="4000" b="1" dirty="0">
                <a:latin typeface="Century Gothic" panose="020B0502020202020204" pitchFamily="34" charset="0"/>
              </a:rPr>
              <a:t>B</a:t>
            </a:r>
            <a:endParaRPr lang="en-GB" sz="4000" b="1" dirty="0">
              <a:latin typeface="Century Gothic" panose="020B0502020202020204" pitchFamily="34" charset="0"/>
            </a:endParaRPr>
          </a:p>
        </p:txBody>
      </p:sp>
      <p:pic>
        <p:nvPicPr>
          <p:cNvPr id="10" name="Picture 9">
            <a:extLst>
              <a:ext uri="{FF2B5EF4-FFF2-40B4-BE49-F238E27FC236}">
                <a16:creationId xmlns:a16="http://schemas.microsoft.com/office/drawing/2014/main" id="{D863EE55-F74C-4688-BFFD-1DA3C11ABFB5}"/>
              </a:ext>
            </a:extLst>
          </p:cNvPr>
          <p:cNvPicPr>
            <a:picLocks noChangeAspect="1"/>
          </p:cNvPicPr>
          <p:nvPr/>
        </p:nvPicPr>
        <p:blipFill>
          <a:blip r:embed="rId4"/>
          <a:stretch>
            <a:fillRect/>
          </a:stretch>
        </p:blipFill>
        <p:spPr>
          <a:xfrm rot="1807541">
            <a:off x="4754727" y="1180593"/>
            <a:ext cx="1329043" cy="4962574"/>
          </a:xfrm>
          <a:prstGeom prst="rect">
            <a:avLst/>
          </a:prstGeom>
        </p:spPr>
      </p:pic>
    </p:spTree>
    <p:extLst>
      <p:ext uri="{BB962C8B-B14F-4D97-AF65-F5344CB8AC3E}">
        <p14:creationId xmlns:p14="http://schemas.microsoft.com/office/powerpoint/2010/main" val="9419284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defTabSz="514350">
              <a:defRPr/>
            </a:pP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True or false? </a:t>
            </a:r>
          </a:p>
          <a:p>
            <a:pPr lvl="0" algn="ctr" defTabSz="514350">
              <a:defRPr/>
            </a:pPr>
            <a:r>
              <a:rPr lang="en-GB" sz="2000" b="1" dirty="0">
                <a:solidFill>
                  <a:schemeClr val="tx1"/>
                </a:solidFill>
                <a:latin typeface="Century Gothic" panose="020B0502020202020204" pitchFamily="34" charset="0"/>
              </a:rPr>
              <a:t>           The perimeters of these shapes are the same. </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         The sides measured were 5cm on shape A </a:t>
            </a:r>
          </a:p>
          <a:p>
            <a:pPr algn="ctr"/>
            <a:r>
              <a:rPr lang="en-GB" sz="2000" b="1" dirty="0">
                <a:solidFill>
                  <a:schemeClr val="tx1"/>
                </a:solidFill>
                <a:latin typeface="Century Gothic" panose="020B0502020202020204" pitchFamily="34" charset="0"/>
              </a:rPr>
              <a:t>		and 6cm on shape B.</a:t>
            </a:r>
          </a:p>
          <a:p>
            <a:pPr algn="ctr"/>
            <a:r>
              <a:rPr lang="en-GB" sz="2000" b="1" dirty="0">
                <a:solidFill>
                  <a:schemeClr val="tx1"/>
                </a:solidFill>
                <a:latin typeface="Century Gothic" panose="020B0502020202020204" pitchFamily="34" charset="0"/>
              </a:rPr>
              <a:t>		Now measure any other sides needed </a:t>
            </a:r>
          </a:p>
          <a:p>
            <a:pPr algn="ctr"/>
            <a:r>
              <a:rPr lang="en-GB" sz="2000" b="1" dirty="0">
                <a:solidFill>
                  <a:schemeClr val="tx1"/>
                </a:solidFill>
                <a:latin typeface="Century Gothic" panose="020B0502020202020204" pitchFamily="34" charset="0"/>
              </a:rPr>
              <a:t>		using the same method.</a:t>
            </a:r>
          </a:p>
          <a:p>
            <a:pPr lvl="0" algn="ctr" defTabSz="514350">
              <a:defRPr/>
            </a:pPr>
            <a:r>
              <a:rPr lang="en-GB" sz="2000" b="1" dirty="0">
                <a:solidFill>
                  <a:schemeClr val="tx1"/>
                </a:solidFill>
                <a:latin typeface="Century Gothic" panose="020B0502020202020204" pitchFamily="34" charset="0"/>
              </a:rPr>
              <a:t>         </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29789674-F985-49FA-83C1-322AD07636D1}"/>
              </a:ext>
            </a:extLst>
          </p:cNvPr>
          <p:cNvGraphicFramePr>
            <a:graphicFrameLocks noGrp="1"/>
          </p:cNvGraphicFramePr>
          <p:nvPr/>
        </p:nvGraphicFramePr>
        <p:xfrm>
          <a:off x="2089429" y="1416099"/>
          <a:ext cx="3240000" cy="252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1929558353"/>
                    </a:ext>
                  </a:extLst>
                </a:gridCol>
                <a:gridCol w="360000">
                  <a:extLst>
                    <a:ext uri="{9D8B030D-6E8A-4147-A177-3AD203B41FA5}">
                      <a16:colId xmlns:a16="http://schemas.microsoft.com/office/drawing/2014/main" val="2489575266"/>
                    </a:ext>
                  </a:extLst>
                </a:gridCol>
                <a:gridCol w="360000">
                  <a:extLst>
                    <a:ext uri="{9D8B030D-6E8A-4147-A177-3AD203B41FA5}">
                      <a16:colId xmlns:a16="http://schemas.microsoft.com/office/drawing/2014/main" val="722948703"/>
                    </a:ext>
                  </a:extLst>
                </a:gridCol>
                <a:gridCol w="360000">
                  <a:extLst>
                    <a:ext uri="{9D8B030D-6E8A-4147-A177-3AD203B41FA5}">
                      <a16:colId xmlns:a16="http://schemas.microsoft.com/office/drawing/2014/main" val="1205583481"/>
                    </a:ext>
                  </a:extLst>
                </a:gridCol>
                <a:gridCol w="360000">
                  <a:extLst>
                    <a:ext uri="{9D8B030D-6E8A-4147-A177-3AD203B41FA5}">
                      <a16:colId xmlns:a16="http://schemas.microsoft.com/office/drawing/2014/main" val="1203770506"/>
                    </a:ext>
                  </a:extLst>
                </a:gridCol>
                <a:gridCol w="360000">
                  <a:extLst>
                    <a:ext uri="{9D8B030D-6E8A-4147-A177-3AD203B41FA5}">
                      <a16:colId xmlns:a16="http://schemas.microsoft.com/office/drawing/2014/main" val="3655573502"/>
                    </a:ext>
                  </a:extLst>
                </a:gridCol>
                <a:gridCol w="360000">
                  <a:extLst>
                    <a:ext uri="{9D8B030D-6E8A-4147-A177-3AD203B41FA5}">
                      <a16:colId xmlns:a16="http://schemas.microsoft.com/office/drawing/2014/main" val="4274184878"/>
                    </a:ext>
                  </a:extLst>
                </a:gridCol>
                <a:gridCol w="360000">
                  <a:extLst>
                    <a:ext uri="{9D8B030D-6E8A-4147-A177-3AD203B41FA5}">
                      <a16:colId xmlns:a16="http://schemas.microsoft.com/office/drawing/2014/main" val="2925931564"/>
                    </a:ext>
                  </a:extLst>
                </a:gridCol>
                <a:gridCol w="360000">
                  <a:extLst>
                    <a:ext uri="{9D8B030D-6E8A-4147-A177-3AD203B41FA5}">
                      <a16:colId xmlns:a16="http://schemas.microsoft.com/office/drawing/2014/main" val="3731818913"/>
                    </a:ext>
                  </a:extLst>
                </a:gridCol>
              </a:tblGrid>
              <a:tr h="360000">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13512415"/>
                  </a:ext>
                </a:extLst>
              </a:tr>
              <a:tr h="360000">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807094672"/>
                  </a:ext>
                </a:extLst>
              </a:tr>
              <a:tr h="360000">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dirty="0"/>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71575662"/>
                  </a:ext>
                </a:extLst>
              </a:tr>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extLst>
                  <a:ext uri="{0D108BD9-81ED-4DB2-BD59-A6C34878D82A}">
                    <a16:rowId xmlns:a16="http://schemas.microsoft.com/office/drawing/2014/main" val="1349878295"/>
                  </a:ext>
                </a:extLst>
              </a:tr>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extLst>
                  <a:ext uri="{0D108BD9-81ED-4DB2-BD59-A6C34878D82A}">
                    <a16:rowId xmlns:a16="http://schemas.microsoft.com/office/drawing/2014/main" val="4152928352"/>
                  </a:ext>
                </a:extLst>
              </a:tr>
              <a:tr h="360000">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79949121"/>
                  </a:ext>
                </a:extLst>
              </a:tr>
              <a:tr h="360000">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6801499"/>
                  </a:ext>
                </a:extLst>
              </a:tr>
            </a:tbl>
          </a:graphicData>
        </a:graphic>
      </p:graphicFrame>
      <p:sp>
        <p:nvSpPr>
          <p:cNvPr id="22" name="Rectangle 21">
            <a:extLst>
              <a:ext uri="{FF2B5EF4-FFF2-40B4-BE49-F238E27FC236}">
                <a16:creationId xmlns:a16="http://schemas.microsoft.com/office/drawing/2014/main" id="{04550489-B6D4-4AA3-B1C7-97992EE1A6C7}"/>
              </a:ext>
            </a:extLst>
          </p:cNvPr>
          <p:cNvSpPr/>
          <p:nvPr/>
        </p:nvSpPr>
        <p:spPr>
          <a:xfrm>
            <a:off x="3557534" y="2676099"/>
            <a:ext cx="698820" cy="10968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t" anchorCtr="0"/>
          <a:lstStyle/>
          <a:p>
            <a:pPr algn="ctr"/>
            <a:r>
              <a:rPr lang="en-US" sz="4000" b="1" dirty="0">
                <a:ln>
                  <a:solidFill>
                    <a:sysClr val="windowText" lastClr="000000"/>
                  </a:solidFill>
                </a:ln>
                <a:solidFill>
                  <a:schemeClr val="tx1"/>
                </a:solidFill>
                <a:latin typeface="Century Gothic" panose="020B0502020202020204" pitchFamily="34" charset="0"/>
              </a:rPr>
              <a:t>A</a:t>
            </a:r>
          </a:p>
        </p:txBody>
      </p:sp>
      <p:sp>
        <p:nvSpPr>
          <p:cNvPr id="11" name="Isosceles Triangle 10">
            <a:extLst>
              <a:ext uri="{FF2B5EF4-FFF2-40B4-BE49-F238E27FC236}">
                <a16:creationId xmlns:a16="http://schemas.microsoft.com/office/drawing/2014/main" id="{1A9D5655-2BB6-41B5-BAFF-7F8C9604EA36}"/>
              </a:ext>
            </a:extLst>
          </p:cNvPr>
          <p:cNvSpPr>
            <a:spLocks noChangeAspect="1"/>
          </p:cNvSpPr>
          <p:nvPr/>
        </p:nvSpPr>
        <p:spPr>
          <a:xfrm>
            <a:off x="6005212" y="2074030"/>
            <a:ext cx="2160000" cy="1862069"/>
          </a:xfrm>
          <a:prstGeom prst="triangle">
            <a:avLst/>
          </a:prstGeom>
          <a:solidFill>
            <a:srgbClr val="FF000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3" name="TextBox 22">
            <a:extLst>
              <a:ext uri="{FF2B5EF4-FFF2-40B4-BE49-F238E27FC236}">
                <a16:creationId xmlns:a16="http://schemas.microsoft.com/office/drawing/2014/main" id="{4A8D0956-8E41-441E-AB83-5AC4D24AB639}"/>
              </a:ext>
            </a:extLst>
          </p:cNvPr>
          <p:cNvSpPr txBox="1"/>
          <p:nvPr/>
        </p:nvSpPr>
        <p:spPr>
          <a:xfrm>
            <a:off x="6881743" y="2688503"/>
            <a:ext cx="628650" cy="707886"/>
          </a:xfrm>
          <a:prstGeom prst="rect">
            <a:avLst/>
          </a:prstGeom>
          <a:noFill/>
        </p:spPr>
        <p:txBody>
          <a:bodyPr wrap="square" rtlCol="0">
            <a:spAutoFit/>
          </a:bodyPr>
          <a:lstStyle/>
          <a:p>
            <a:r>
              <a:rPr lang="en-US" sz="4000" b="1" dirty="0">
                <a:latin typeface="Century Gothic" panose="020B0502020202020204" pitchFamily="34" charset="0"/>
              </a:rPr>
              <a:t>B</a:t>
            </a:r>
            <a:endParaRPr lang="en-GB" sz="4000" b="1" dirty="0">
              <a:latin typeface="Century Gothic" panose="020B0502020202020204" pitchFamily="34" charset="0"/>
            </a:endParaRPr>
          </a:p>
        </p:txBody>
      </p:sp>
      <p:pic>
        <p:nvPicPr>
          <p:cNvPr id="10" name="Picture 9">
            <a:extLst>
              <a:ext uri="{FF2B5EF4-FFF2-40B4-BE49-F238E27FC236}">
                <a16:creationId xmlns:a16="http://schemas.microsoft.com/office/drawing/2014/main" id="{D863EE55-F74C-4688-BFFD-1DA3C11ABFB5}"/>
              </a:ext>
            </a:extLst>
          </p:cNvPr>
          <p:cNvPicPr>
            <a:picLocks noChangeAspect="1"/>
          </p:cNvPicPr>
          <p:nvPr/>
        </p:nvPicPr>
        <p:blipFill>
          <a:blip r:embed="rId4"/>
          <a:stretch>
            <a:fillRect/>
          </a:stretch>
        </p:blipFill>
        <p:spPr>
          <a:xfrm>
            <a:off x="326464" y="1100208"/>
            <a:ext cx="1329043" cy="4962574"/>
          </a:xfrm>
          <a:prstGeom prst="rect">
            <a:avLst/>
          </a:prstGeom>
        </p:spPr>
      </p:pic>
      <p:sp>
        <p:nvSpPr>
          <p:cNvPr id="12" name="TextBox 11">
            <a:extLst>
              <a:ext uri="{FF2B5EF4-FFF2-40B4-BE49-F238E27FC236}">
                <a16:creationId xmlns:a16="http://schemas.microsoft.com/office/drawing/2014/main" id="{57442100-C89B-405E-991E-CC16539F1BD9}"/>
              </a:ext>
            </a:extLst>
          </p:cNvPr>
          <p:cNvSpPr txBox="1"/>
          <p:nvPr/>
        </p:nvSpPr>
        <p:spPr>
          <a:xfrm>
            <a:off x="3342982" y="3869391"/>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5cm</a:t>
            </a:r>
          </a:p>
        </p:txBody>
      </p:sp>
      <p:sp>
        <p:nvSpPr>
          <p:cNvPr id="13" name="TextBox 12">
            <a:extLst>
              <a:ext uri="{FF2B5EF4-FFF2-40B4-BE49-F238E27FC236}">
                <a16:creationId xmlns:a16="http://schemas.microsoft.com/office/drawing/2014/main" id="{36AC04F6-09E8-458A-B03A-7ED6914DCC8A}"/>
              </a:ext>
            </a:extLst>
          </p:cNvPr>
          <p:cNvSpPr txBox="1"/>
          <p:nvPr/>
        </p:nvSpPr>
        <p:spPr>
          <a:xfrm rot="17988750">
            <a:off x="6090248" y="2693465"/>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6cm</a:t>
            </a:r>
          </a:p>
        </p:txBody>
      </p:sp>
    </p:spTree>
    <p:extLst>
      <p:ext uri="{BB962C8B-B14F-4D97-AF65-F5344CB8AC3E}">
        <p14:creationId xmlns:p14="http://schemas.microsoft.com/office/powerpoint/2010/main" val="23264597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u="sng"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True or false? </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           The perimeters of these shapes are the same.</a:t>
            </a: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endParaRPr lang="en-GB" sz="2000" b="1" dirty="0">
              <a:solidFill>
                <a:schemeClr val="tx1"/>
              </a:solidFill>
              <a:latin typeface="Century Gothic" panose="020B0502020202020204" pitchFamily="34" charset="0"/>
            </a:endParaRPr>
          </a:p>
          <a:p>
            <a:pPr lvl="0" algn="ctr" defTabSz="514350">
              <a:defRPr/>
            </a:pPr>
            <a:r>
              <a:rPr lang="en-GB" sz="2000" b="1" dirty="0">
                <a:solidFill>
                  <a:schemeClr val="tx1"/>
                </a:solidFill>
                <a:latin typeface="Century Gothic" panose="020B0502020202020204" pitchFamily="34" charset="0"/>
              </a:rPr>
              <a:t>                  Prove it! </a:t>
            </a:r>
          </a:p>
          <a:p>
            <a:pPr lvl="0" algn="ctr" defTabSz="514350">
              <a:defRPr/>
            </a:pPr>
            <a:r>
              <a:rPr lang="en-GB" sz="2000" b="1" dirty="0">
                <a:solidFill>
                  <a:srgbClr val="FF0000"/>
                </a:solidFill>
                <a:latin typeface="Century Gothic" panose="020B0502020202020204" pitchFamily="34" charset="0"/>
              </a:rPr>
              <a:t>                  False. Shape A = 26cm and Shape B = 18cm.</a:t>
            </a:r>
          </a:p>
          <a:p>
            <a:pPr lvl="0" algn="ctr" defTabSz="514350">
              <a:defRPr/>
            </a:pPr>
            <a:endParaRPr lang="en-GB" sz="2000" b="1" dirty="0">
              <a:solidFill>
                <a:srgbClr val="FF0000"/>
              </a:solidFill>
              <a:latin typeface="Century Gothic" panose="020B0502020202020204" pitchFamily="34" charset="0"/>
            </a:endParaRPr>
          </a:p>
          <a:p>
            <a:pPr lvl="0" algn="ctr" defTabSz="514350">
              <a:defRPr/>
            </a:pPr>
            <a:r>
              <a:rPr lang="en-GB" sz="2000" b="1" dirty="0">
                <a:solidFill>
                  <a:srgbClr val="FF0000"/>
                </a:solidFill>
                <a:latin typeface="Century Gothic" panose="020B0502020202020204" pitchFamily="34" charset="0"/>
              </a:rPr>
              <a:t>		Shape A: 5cm + 2cm + 2cm + 2cm + </a:t>
            </a:r>
          </a:p>
          <a:p>
            <a:pPr lvl="0" algn="ctr" defTabSz="514350">
              <a:defRPr/>
            </a:pPr>
            <a:r>
              <a:rPr lang="en-GB" sz="2000" b="1" dirty="0">
                <a:solidFill>
                  <a:srgbClr val="FF0000"/>
                </a:solidFill>
                <a:latin typeface="Century Gothic" panose="020B0502020202020204" pitchFamily="34" charset="0"/>
              </a:rPr>
              <a:t>		9cm + 2cm + 2cm + 2cm = 26cm</a:t>
            </a:r>
          </a:p>
          <a:p>
            <a:pPr lvl="0" algn="ctr" defTabSz="514350">
              <a:defRPr/>
            </a:pPr>
            <a:r>
              <a:rPr lang="en-GB" sz="2000" b="1" dirty="0">
                <a:solidFill>
                  <a:srgbClr val="FF0000"/>
                </a:solidFill>
                <a:latin typeface="Century Gothic" panose="020B0502020202020204" pitchFamily="34" charset="0"/>
              </a:rPr>
              <a:t>		Shape B: 6cm + 6cm + 6cm = 18cm</a:t>
            </a: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defTabSz="514350">
              <a:defRPr/>
            </a:pPr>
            <a:endParaRPr lang="en-GB" sz="2000" b="1"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11" name="Table 10">
            <a:extLst>
              <a:ext uri="{FF2B5EF4-FFF2-40B4-BE49-F238E27FC236}">
                <a16:creationId xmlns:a16="http://schemas.microsoft.com/office/drawing/2014/main" id="{2C35D120-FDB8-4151-93C4-B10C8B090F89}"/>
              </a:ext>
            </a:extLst>
          </p:cNvPr>
          <p:cNvGraphicFramePr>
            <a:graphicFrameLocks noGrp="1"/>
          </p:cNvGraphicFramePr>
          <p:nvPr>
            <p:extLst>
              <p:ext uri="{D42A27DB-BD31-4B8C-83A1-F6EECF244321}">
                <p14:modId xmlns:p14="http://schemas.microsoft.com/office/powerpoint/2010/main" val="724477078"/>
              </p:ext>
            </p:extLst>
          </p:nvPr>
        </p:nvGraphicFramePr>
        <p:xfrm>
          <a:off x="2089429" y="1416099"/>
          <a:ext cx="3240000" cy="252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1929558353"/>
                    </a:ext>
                  </a:extLst>
                </a:gridCol>
                <a:gridCol w="360000">
                  <a:extLst>
                    <a:ext uri="{9D8B030D-6E8A-4147-A177-3AD203B41FA5}">
                      <a16:colId xmlns:a16="http://schemas.microsoft.com/office/drawing/2014/main" val="2489575266"/>
                    </a:ext>
                  </a:extLst>
                </a:gridCol>
                <a:gridCol w="360000">
                  <a:extLst>
                    <a:ext uri="{9D8B030D-6E8A-4147-A177-3AD203B41FA5}">
                      <a16:colId xmlns:a16="http://schemas.microsoft.com/office/drawing/2014/main" val="722948703"/>
                    </a:ext>
                  </a:extLst>
                </a:gridCol>
                <a:gridCol w="360000">
                  <a:extLst>
                    <a:ext uri="{9D8B030D-6E8A-4147-A177-3AD203B41FA5}">
                      <a16:colId xmlns:a16="http://schemas.microsoft.com/office/drawing/2014/main" val="1205583481"/>
                    </a:ext>
                  </a:extLst>
                </a:gridCol>
                <a:gridCol w="360000">
                  <a:extLst>
                    <a:ext uri="{9D8B030D-6E8A-4147-A177-3AD203B41FA5}">
                      <a16:colId xmlns:a16="http://schemas.microsoft.com/office/drawing/2014/main" val="1203770506"/>
                    </a:ext>
                  </a:extLst>
                </a:gridCol>
                <a:gridCol w="360000">
                  <a:extLst>
                    <a:ext uri="{9D8B030D-6E8A-4147-A177-3AD203B41FA5}">
                      <a16:colId xmlns:a16="http://schemas.microsoft.com/office/drawing/2014/main" val="3655573502"/>
                    </a:ext>
                  </a:extLst>
                </a:gridCol>
                <a:gridCol w="360000">
                  <a:extLst>
                    <a:ext uri="{9D8B030D-6E8A-4147-A177-3AD203B41FA5}">
                      <a16:colId xmlns:a16="http://schemas.microsoft.com/office/drawing/2014/main" val="4274184878"/>
                    </a:ext>
                  </a:extLst>
                </a:gridCol>
                <a:gridCol w="360000">
                  <a:extLst>
                    <a:ext uri="{9D8B030D-6E8A-4147-A177-3AD203B41FA5}">
                      <a16:colId xmlns:a16="http://schemas.microsoft.com/office/drawing/2014/main" val="2925931564"/>
                    </a:ext>
                  </a:extLst>
                </a:gridCol>
                <a:gridCol w="360000">
                  <a:extLst>
                    <a:ext uri="{9D8B030D-6E8A-4147-A177-3AD203B41FA5}">
                      <a16:colId xmlns:a16="http://schemas.microsoft.com/office/drawing/2014/main" val="3731818913"/>
                    </a:ext>
                  </a:extLst>
                </a:gridCol>
              </a:tblGrid>
              <a:tr h="360000">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13512415"/>
                  </a:ext>
                </a:extLst>
              </a:tr>
              <a:tr h="360000">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GB" sz="900" dirty="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807094672"/>
                  </a:ext>
                </a:extLst>
              </a:tr>
              <a:tr h="360000">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dirty="0"/>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dirty="0"/>
                    </a:p>
                  </a:txBody>
                  <a:tcPr>
                    <a:lnL w="12700" cmpd="sng">
                      <a:noFill/>
                    </a:lnL>
                    <a:lnR w="12700" cap="flat" cmpd="sng" algn="ctr">
                      <a:no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900"/>
                    </a:p>
                  </a:txBody>
                  <a:tcPr>
                    <a:lnL w="12700" cap="flat" cmpd="sng" algn="ctr">
                      <a:no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71575662"/>
                  </a:ext>
                </a:extLst>
              </a:tr>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extLst>
                  <a:ext uri="{0D108BD9-81ED-4DB2-BD59-A6C34878D82A}">
                    <a16:rowId xmlns:a16="http://schemas.microsoft.com/office/drawing/2014/main" val="1349878295"/>
                  </a:ext>
                </a:extLst>
              </a:tr>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extLst>
                  <a:ext uri="{0D108BD9-81ED-4DB2-BD59-A6C34878D82A}">
                    <a16:rowId xmlns:a16="http://schemas.microsoft.com/office/drawing/2014/main" val="4152928352"/>
                  </a:ext>
                </a:extLst>
              </a:tr>
              <a:tr h="360000">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79949121"/>
                  </a:ext>
                </a:extLst>
              </a:tr>
              <a:tr h="360000">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6801499"/>
                  </a:ext>
                </a:extLst>
              </a:tr>
            </a:tbl>
          </a:graphicData>
        </a:graphic>
      </p:graphicFrame>
      <p:sp>
        <p:nvSpPr>
          <p:cNvPr id="12" name="Isosceles Triangle 11">
            <a:extLst>
              <a:ext uri="{FF2B5EF4-FFF2-40B4-BE49-F238E27FC236}">
                <a16:creationId xmlns:a16="http://schemas.microsoft.com/office/drawing/2014/main" id="{CB224103-0669-418E-8FD3-AA0EA21C8553}"/>
              </a:ext>
            </a:extLst>
          </p:cNvPr>
          <p:cNvSpPr>
            <a:spLocks noChangeAspect="1"/>
          </p:cNvSpPr>
          <p:nvPr/>
        </p:nvSpPr>
        <p:spPr>
          <a:xfrm>
            <a:off x="6005212" y="2074030"/>
            <a:ext cx="2160000" cy="1862069"/>
          </a:xfrm>
          <a:prstGeom prst="triangle">
            <a:avLst/>
          </a:prstGeom>
          <a:solidFill>
            <a:srgbClr val="FF0000"/>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3" name="Rectangle 12">
            <a:extLst>
              <a:ext uri="{FF2B5EF4-FFF2-40B4-BE49-F238E27FC236}">
                <a16:creationId xmlns:a16="http://schemas.microsoft.com/office/drawing/2014/main" id="{AAC5D5AF-BBF4-4266-BA99-A5C5CF5A9CE7}"/>
              </a:ext>
            </a:extLst>
          </p:cNvPr>
          <p:cNvSpPr/>
          <p:nvPr/>
        </p:nvSpPr>
        <p:spPr>
          <a:xfrm>
            <a:off x="3557534" y="2676099"/>
            <a:ext cx="698820" cy="10968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360000" rtlCol="0" anchor="t" anchorCtr="0"/>
          <a:lstStyle/>
          <a:p>
            <a:pPr algn="ctr"/>
            <a:r>
              <a:rPr lang="en-US" sz="4000" b="1" dirty="0">
                <a:ln>
                  <a:solidFill>
                    <a:sysClr val="windowText" lastClr="000000"/>
                  </a:solidFill>
                </a:ln>
                <a:solidFill>
                  <a:schemeClr val="tx1"/>
                </a:solidFill>
                <a:latin typeface="Century Gothic" panose="020B0502020202020204" pitchFamily="34" charset="0"/>
              </a:rPr>
              <a:t>A</a:t>
            </a:r>
          </a:p>
        </p:txBody>
      </p:sp>
      <p:sp>
        <p:nvSpPr>
          <p:cNvPr id="14" name="TextBox 13">
            <a:extLst>
              <a:ext uri="{FF2B5EF4-FFF2-40B4-BE49-F238E27FC236}">
                <a16:creationId xmlns:a16="http://schemas.microsoft.com/office/drawing/2014/main" id="{E143C8F9-6700-4292-A523-250AE2A7A21F}"/>
              </a:ext>
            </a:extLst>
          </p:cNvPr>
          <p:cNvSpPr txBox="1"/>
          <p:nvPr/>
        </p:nvSpPr>
        <p:spPr>
          <a:xfrm>
            <a:off x="6881743" y="2688503"/>
            <a:ext cx="628650" cy="707886"/>
          </a:xfrm>
          <a:prstGeom prst="rect">
            <a:avLst/>
          </a:prstGeom>
          <a:noFill/>
        </p:spPr>
        <p:txBody>
          <a:bodyPr wrap="square" rtlCol="0">
            <a:spAutoFit/>
          </a:bodyPr>
          <a:lstStyle/>
          <a:p>
            <a:r>
              <a:rPr lang="en-US" sz="4000" b="1" dirty="0">
                <a:latin typeface="Century Gothic" panose="020B0502020202020204" pitchFamily="34" charset="0"/>
              </a:rPr>
              <a:t>B</a:t>
            </a:r>
            <a:endParaRPr lang="en-GB" sz="4000" b="1" dirty="0">
              <a:latin typeface="Century Gothic" panose="020B0502020202020204" pitchFamily="34" charset="0"/>
            </a:endParaRPr>
          </a:p>
        </p:txBody>
      </p:sp>
      <p:pic>
        <p:nvPicPr>
          <p:cNvPr id="15" name="Picture 14">
            <a:extLst>
              <a:ext uri="{FF2B5EF4-FFF2-40B4-BE49-F238E27FC236}">
                <a16:creationId xmlns:a16="http://schemas.microsoft.com/office/drawing/2014/main" id="{096E353A-AF42-41FE-B2A1-499B4F1E9B0E}"/>
              </a:ext>
            </a:extLst>
          </p:cNvPr>
          <p:cNvPicPr>
            <a:picLocks noChangeAspect="1"/>
          </p:cNvPicPr>
          <p:nvPr/>
        </p:nvPicPr>
        <p:blipFill>
          <a:blip r:embed="rId4">
            <a:alphaModFix amt="50000"/>
          </a:blip>
          <a:stretch>
            <a:fillRect/>
          </a:stretch>
        </p:blipFill>
        <p:spPr>
          <a:xfrm>
            <a:off x="326464" y="1100208"/>
            <a:ext cx="1329043" cy="4962574"/>
          </a:xfrm>
          <a:prstGeom prst="rect">
            <a:avLst/>
          </a:prstGeom>
        </p:spPr>
      </p:pic>
    </p:spTree>
    <p:extLst>
      <p:ext uri="{BB962C8B-B14F-4D97-AF65-F5344CB8AC3E}">
        <p14:creationId xmlns:p14="http://schemas.microsoft.com/office/powerpoint/2010/main" val="21523484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sym typeface="Wingdings" panose="05000000000000000000" pitchFamily="2" charset="2"/>
              </a:rPr>
              <a:t>Freya says, </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What mistake has Freya made? Prove it! </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rgbClr val="FF0000"/>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5" name="Picture 14">
            <a:extLst>
              <a:ext uri="{FF2B5EF4-FFF2-40B4-BE49-F238E27FC236}">
                <a16:creationId xmlns:a16="http://schemas.microsoft.com/office/drawing/2014/main" id="{B203DA7F-7CAC-4BC5-A135-14336083A722}"/>
              </a:ext>
            </a:extLst>
          </p:cNvPr>
          <p:cNvPicPr>
            <a:picLocks noChangeAspect="1"/>
          </p:cNvPicPr>
          <p:nvPr/>
        </p:nvPicPr>
        <p:blipFill>
          <a:blip r:embed="rId4"/>
          <a:stretch>
            <a:fillRect/>
          </a:stretch>
        </p:blipFill>
        <p:spPr>
          <a:xfrm>
            <a:off x="539261" y="1131860"/>
            <a:ext cx="1953190" cy="1855530"/>
          </a:xfrm>
          <a:prstGeom prst="rect">
            <a:avLst/>
          </a:prstGeom>
        </p:spPr>
      </p:pic>
      <p:sp>
        <p:nvSpPr>
          <p:cNvPr id="16" name="Speech Bubble: Rectangle with Corners Rounded 15">
            <a:extLst>
              <a:ext uri="{FF2B5EF4-FFF2-40B4-BE49-F238E27FC236}">
                <a16:creationId xmlns:a16="http://schemas.microsoft.com/office/drawing/2014/main" id="{FB7761E8-ED9B-4714-AF08-4A3012E56723}"/>
              </a:ext>
            </a:extLst>
          </p:cNvPr>
          <p:cNvSpPr/>
          <p:nvPr/>
        </p:nvSpPr>
        <p:spPr>
          <a:xfrm>
            <a:off x="3225818" y="1604292"/>
            <a:ext cx="3240000" cy="1120686"/>
          </a:xfrm>
          <a:prstGeom prst="wedgeRoundRectCallout">
            <a:avLst>
              <a:gd name="adj1" fmla="val -67757"/>
              <a:gd name="adj2" fmla="val 39330"/>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I used a ruler to measure the shape below. The perimeter is 12cm. </a:t>
            </a:r>
            <a:endParaRPr lang="en-GB" sz="2000" b="1" dirty="0">
              <a:solidFill>
                <a:schemeClr val="tx1"/>
              </a:solidFill>
              <a:latin typeface="Century Gothic" panose="020B0502020202020204" pitchFamily="34" charset="0"/>
            </a:endParaRPr>
          </a:p>
        </p:txBody>
      </p:sp>
      <p:graphicFrame>
        <p:nvGraphicFramePr>
          <p:cNvPr id="2" name="Table 1">
            <a:extLst>
              <a:ext uri="{FF2B5EF4-FFF2-40B4-BE49-F238E27FC236}">
                <a16:creationId xmlns:a16="http://schemas.microsoft.com/office/drawing/2014/main" id="{DEAADAB2-C244-4C60-AAEC-002FAF6337FA}"/>
              </a:ext>
            </a:extLst>
          </p:cNvPr>
          <p:cNvGraphicFramePr>
            <a:graphicFrameLocks noGrp="1"/>
          </p:cNvGraphicFramePr>
          <p:nvPr>
            <p:extLst>
              <p:ext uri="{D42A27DB-BD31-4B8C-83A1-F6EECF244321}">
                <p14:modId xmlns:p14="http://schemas.microsoft.com/office/powerpoint/2010/main" val="2475893317"/>
              </p:ext>
            </p:extLst>
          </p:nvPr>
        </p:nvGraphicFramePr>
        <p:xfrm>
          <a:off x="3225818" y="3221851"/>
          <a:ext cx="3240000" cy="108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3792720967"/>
                    </a:ext>
                  </a:extLst>
                </a:gridCol>
                <a:gridCol w="360000">
                  <a:extLst>
                    <a:ext uri="{9D8B030D-6E8A-4147-A177-3AD203B41FA5}">
                      <a16:colId xmlns:a16="http://schemas.microsoft.com/office/drawing/2014/main" val="1135263542"/>
                    </a:ext>
                  </a:extLst>
                </a:gridCol>
                <a:gridCol w="360000">
                  <a:extLst>
                    <a:ext uri="{9D8B030D-6E8A-4147-A177-3AD203B41FA5}">
                      <a16:colId xmlns:a16="http://schemas.microsoft.com/office/drawing/2014/main" val="3890743477"/>
                    </a:ext>
                  </a:extLst>
                </a:gridCol>
                <a:gridCol w="360000">
                  <a:extLst>
                    <a:ext uri="{9D8B030D-6E8A-4147-A177-3AD203B41FA5}">
                      <a16:colId xmlns:a16="http://schemas.microsoft.com/office/drawing/2014/main" val="568103471"/>
                    </a:ext>
                  </a:extLst>
                </a:gridCol>
                <a:gridCol w="360000">
                  <a:extLst>
                    <a:ext uri="{9D8B030D-6E8A-4147-A177-3AD203B41FA5}">
                      <a16:colId xmlns:a16="http://schemas.microsoft.com/office/drawing/2014/main" val="2940741470"/>
                    </a:ext>
                  </a:extLst>
                </a:gridCol>
                <a:gridCol w="360000">
                  <a:extLst>
                    <a:ext uri="{9D8B030D-6E8A-4147-A177-3AD203B41FA5}">
                      <a16:colId xmlns:a16="http://schemas.microsoft.com/office/drawing/2014/main" val="427362441"/>
                    </a:ext>
                  </a:extLst>
                </a:gridCol>
                <a:gridCol w="360000">
                  <a:extLst>
                    <a:ext uri="{9D8B030D-6E8A-4147-A177-3AD203B41FA5}">
                      <a16:colId xmlns:a16="http://schemas.microsoft.com/office/drawing/2014/main" val="2451460715"/>
                    </a:ext>
                  </a:extLst>
                </a:gridCol>
                <a:gridCol w="360000">
                  <a:extLst>
                    <a:ext uri="{9D8B030D-6E8A-4147-A177-3AD203B41FA5}">
                      <a16:colId xmlns:a16="http://schemas.microsoft.com/office/drawing/2014/main" val="1159941373"/>
                    </a:ext>
                  </a:extLst>
                </a:gridCol>
                <a:gridCol w="360000">
                  <a:extLst>
                    <a:ext uri="{9D8B030D-6E8A-4147-A177-3AD203B41FA5}">
                      <a16:colId xmlns:a16="http://schemas.microsoft.com/office/drawing/2014/main" val="3163401287"/>
                    </a:ext>
                  </a:extLst>
                </a:gridCol>
              </a:tblGrid>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3277401884"/>
                  </a:ext>
                </a:extLst>
              </a:tr>
              <a:tr h="360000">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2784058473"/>
                  </a:ext>
                </a:extLst>
              </a:tr>
              <a:tr h="360000">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3143287424"/>
                  </a:ext>
                </a:extLst>
              </a:tr>
            </a:tbl>
          </a:graphicData>
        </a:graphic>
      </p:graphicFrame>
      <p:pic>
        <p:nvPicPr>
          <p:cNvPr id="11" name="Picture 10">
            <a:extLst>
              <a:ext uri="{FF2B5EF4-FFF2-40B4-BE49-F238E27FC236}">
                <a16:creationId xmlns:a16="http://schemas.microsoft.com/office/drawing/2014/main" id="{5A7489BB-5683-42F4-BA79-B253EEB6BEBD}"/>
              </a:ext>
            </a:extLst>
          </p:cNvPr>
          <p:cNvPicPr>
            <a:picLocks noChangeAspect="1"/>
          </p:cNvPicPr>
          <p:nvPr/>
        </p:nvPicPr>
        <p:blipFill>
          <a:blip r:embed="rId5"/>
          <a:stretch>
            <a:fillRect/>
          </a:stretch>
        </p:blipFill>
        <p:spPr>
          <a:xfrm>
            <a:off x="7418930" y="1100208"/>
            <a:ext cx="1329043" cy="4962574"/>
          </a:xfrm>
          <a:prstGeom prst="rect">
            <a:avLst/>
          </a:prstGeom>
        </p:spPr>
      </p:pic>
    </p:spTree>
    <p:extLst>
      <p:ext uri="{BB962C8B-B14F-4D97-AF65-F5344CB8AC3E}">
        <p14:creationId xmlns:p14="http://schemas.microsoft.com/office/powerpoint/2010/main" val="1071900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27814" y="6454317"/>
            <a:ext cx="1231337" cy="403587"/>
            <a:chOff x="36360" y="6454317"/>
            <a:chExt cx="1231337" cy="403587"/>
          </a:xfrm>
        </p:grpSpPr>
        <p:sp>
          <p:nvSpPr>
            <p:cNvPr id="17" name="TextBox 8">
              <a:extLst>
                <a:ext uri="{FF2B5EF4-FFF2-40B4-BE49-F238E27FC236}">
                  <a16:creationId xmlns:a16="http://schemas.microsoft.com/office/drawing/2014/main" id="{0F18B4CD-798D-4EA5-92CF-7A4BB6DD9812}"/>
                </a:ext>
              </a:extLst>
            </p:cNvPr>
            <p:cNvSpPr txBox="1"/>
            <p:nvPr/>
          </p:nvSpPr>
          <p:spPr>
            <a:xfrm>
              <a:off x="36360"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85" y="6454317"/>
              <a:ext cx="1174025" cy="278902"/>
            </a:xfrm>
            <a:prstGeom prst="rect">
              <a:avLst/>
            </a:prstGeom>
          </p:spPr>
        </p:pic>
      </p:grpSp>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Autumn Block 5 – Perimeter and Area</a:t>
            </a:r>
            <a:br>
              <a:rPr lang="en-GB" sz="1600" b="1" dirty="0">
                <a:solidFill>
                  <a:schemeClr val="bg2">
                    <a:lumMod val="50000"/>
                  </a:schemeClr>
                </a:solidFill>
                <a:latin typeface="Century Gothic" panose="020B0502020202020204" pitchFamily="34" charset="0"/>
              </a:rPr>
            </a:br>
            <a:endParaRPr lang="en-GB" sz="16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lvl="0" algn="ctr"/>
            <a:r>
              <a:rPr lang="en-GB" sz="4800" b="1" dirty="0">
                <a:solidFill>
                  <a:schemeClr val="bg2">
                    <a:lumMod val="25000"/>
                  </a:schemeClr>
                </a:solidFill>
                <a:latin typeface="Century Gothic" panose="020B0502020202020204" pitchFamily="34" charset="0"/>
              </a:rPr>
              <a:t>Step 1: Measure Perimeter</a:t>
            </a:r>
          </a:p>
          <a:p>
            <a:pPr lvl="0" fontAlgn="base">
              <a:defRPr/>
            </a:pPr>
            <a:endParaRPr lang="en-GB" sz="1400" dirty="0">
              <a:solidFill>
                <a:prstClr val="black"/>
              </a:solidFill>
              <a:latin typeface="SassoonCRInfantMedium" panose="02000603020000020003" pitchFamily="2" charset="0"/>
            </a:endParaRPr>
          </a:p>
        </p:txBody>
      </p:sp>
    </p:spTree>
    <p:extLst>
      <p:ext uri="{BB962C8B-B14F-4D97-AF65-F5344CB8AC3E}">
        <p14:creationId xmlns:p14="http://schemas.microsoft.com/office/powerpoint/2010/main" val="38559005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sym typeface="Wingdings" panose="05000000000000000000" pitchFamily="2" charset="2"/>
              </a:rPr>
              <a:t>Freya says, </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Measure each side with a ruler.</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rgbClr val="FF0000"/>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5" name="Picture 14">
            <a:extLst>
              <a:ext uri="{FF2B5EF4-FFF2-40B4-BE49-F238E27FC236}">
                <a16:creationId xmlns:a16="http://schemas.microsoft.com/office/drawing/2014/main" id="{B203DA7F-7CAC-4BC5-A135-14336083A722}"/>
              </a:ext>
            </a:extLst>
          </p:cNvPr>
          <p:cNvPicPr>
            <a:picLocks noChangeAspect="1"/>
          </p:cNvPicPr>
          <p:nvPr/>
        </p:nvPicPr>
        <p:blipFill>
          <a:blip r:embed="rId4"/>
          <a:stretch>
            <a:fillRect/>
          </a:stretch>
        </p:blipFill>
        <p:spPr>
          <a:xfrm>
            <a:off x="539261" y="1131860"/>
            <a:ext cx="1953190" cy="1855530"/>
          </a:xfrm>
          <a:prstGeom prst="rect">
            <a:avLst/>
          </a:prstGeom>
        </p:spPr>
      </p:pic>
      <p:sp>
        <p:nvSpPr>
          <p:cNvPr id="16" name="Speech Bubble: Rectangle with Corners Rounded 15">
            <a:extLst>
              <a:ext uri="{FF2B5EF4-FFF2-40B4-BE49-F238E27FC236}">
                <a16:creationId xmlns:a16="http://schemas.microsoft.com/office/drawing/2014/main" id="{FB7761E8-ED9B-4714-AF08-4A3012E56723}"/>
              </a:ext>
            </a:extLst>
          </p:cNvPr>
          <p:cNvSpPr/>
          <p:nvPr/>
        </p:nvSpPr>
        <p:spPr>
          <a:xfrm>
            <a:off x="3225818" y="1604292"/>
            <a:ext cx="3240000" cy="1120686"/>
          </a:xfrm>
          <a:prstGeom prst="wedgeRoundRectCallout">
            <a:avLst>
              <a:gd name="adj1" fmla="val -67757"/>
              <a:gd name="adj2" fmla="val 39330"/>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I used a ruler to measure the shape below. The perimeter is 12cm. </a:t>
            </a:r>
            <a:endParaRPr lang="en-GB" sz="2000" b="1" dirty="0">
              <a:solidFill>
                <a:schemeClr val="tx1"/>
              </a:solidFill>
              <a:latin typeface="Century Gothic" panose="020B0502020202020204" pitchFamily="34" charset="0"/>
            </a:endParaRPr>
          </a:p>
        </p:txBody>
      </p:sp>
      <p:graphicFrame>
        <p:nvGraphicFramePr>
          <p:cNvPr id="2" name="Table 1">
            <a:extLst>
              <a:ext uri="{FF2B5EF4-FFF2-40B4-BE49-F238E27FC236}">
                <a16:creationId xmlns:a16="http://schemas.microsoft.com/office/drawing/2014/main" id="{DEAADAB2-C244-4C60-AAEC-002FAF6337FA}"/>
              </a:ext>
            </a:extLst>
          </p:cNvPr>
          <p:cNvGraphicFramePr>
            <a:graphicFrameLocks noGrp="1"/>
          </p:cNvGraphicFramePr>
          <p:nvPr/>
        </p:nvGraphicFramePr>
        <p:xfrm>
          <a:off x="3225818" y="3221851"/>
          <a:ext cx="3240000" cy="108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3792720967"/>
                    </a:ext>
                  </a:extLst>
                </a:gridCol>
                <a:gridCol w="360000">
                  <a:extLst>
                    <a:ext uri="{9D8B030D-6E8A-4147-A177-3AD203B41FA5}">
                      <a16:colId xmlns:a16="http://schemas.microsoft.com/office/drawing/2014/main" val="1135263542"/>
                    </a:ext>
                  </a:extLst>
                </a:gridCol>
                <a:gridCol w="360000">
                  <a:extLst>
                    <a:ext uri="{9D8B030D-6E8A-4147-A177-3AD203B41FA5}">
                      <a16:colId xmlns:a16="http://schemas.microsoft.com/office/drawing/2014/main" val="3890743477"/>
                    </a:ext>
                  </a:extLst>
                </a:gridCol>
                <a:gridCol w="360000">
                  <a:extLst>
                    <a:ext uri="{9D8B030D-6E8A-4147-A177-3AD203B41FA5}">
                      <a16:colId xmlns:a16="http://schemas.microsoft.com/office/drawing/2014/main" val="568103471"/>
                    </a:ext>
                  </a:extLst>
                </a:gridCol>
                <a:gridCol w="360000">
                  <a:extLst>
                    <a:ext uri="{9D8B030D-6E8A-4147-A177-3AD203B41FA5}">
                      <a16:colId xmlns:a16="http://schemas.microsoft.com/office/drawing/2014/main" val="2940741470"/>
                    </a:ext>
                  </a:extLst>
                </a:gridCol>
                <a:gridCol w="360000">
                  <a:extLst>
                    <a:ext uri="{9D8B030D-6E8A-4147-A177-3AD203B41FA5}">
                      <a16:colId xmlns:a16="http://schemas.microsoft.com/office/drawing/2014/main" val="427362441"/>
                    </a:ext>
                  </a:extLst>
                </a:gridCol>
                <a:gridCol w="360000">
                  <a:extLst>
                    <a:ext uri="{9D8B030D-6E8A-4147-A177-3AD203B41FA5}">
                      <a16:colId xmlns:a16="http://schemas.microsoft.com/office/drawing/2014/main" val="2451460715"/>
                    </a:ext>
                  </a:extLst>
                </a:gridCol>
                <a:gridCol w="360000">
                  <a:extLst>
                    <a:ext uri="{9D8B030D-6E8A-4147-A177-3AD203B41FA5}">
                      <a16:colId xmlns:a16="http://schemas.microsoft.com/office/drawing/2014/main" val="1159941373"/>
                    </a:ext>
                  </a:extLst>
                </a:gridCol>
                <a:gridCol w="360000">
                  <a:extLst>
                    <a:ext uri="{9D8B030D-6E8A-4147-A177-3AD203B41FA5}">
                      <a16:colId xmlns:a16="http://schemas.microsoft.com/office/drawing/2014/main" val="3163401287"/>
                    </a:ext>
                  </a:extLst>
                </a:gridCol>
              </a:tblGrid>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3277401884"/>
                  </a:ext>
                </a:extLst>
              </a:tr>
              <a:tr h="360000">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2784058473"/>
                  </a:ext>
                </a:extLst>
              </a:tr>
              <a:tr h="360000">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3143287424"/>
                  </a:ext>
                </a:extLst>
              </a:tr>
            </a:tbl>
          </a:graphicData>
        </a:graphic>
      </p:graphicFrame>
      <p:pic>
        <p:nvPicPr>
          <p:cNvPr id="11" name="Picture 10">
            <a:extLst>
              <a:ext uri="{FF2B5EF4-FFF2-40B4-BE49-F238E27FC236}">
                <a16:creationId xmlns:a16="http://schemas.microsoft.com/office/drawing/2014/main" id="{5A7489BB-5683-42F4-BA79-B253EEB6BEBD}"/>
              </a:ext>
            </a:extLst>
          </p:cNvPr>
          <p:cNvPicPr>
            <a:picLocks noChangeAspect="1"/>
          </p:cNvPicPr>
          <p:nvPr/>
        </p:nvPicPr>
        <p:blipFill>
          <a:blip r:embed="rId5"/>
          <a:stretch>
            <a:fillRect/>
          </a:stretch>
        </p:blipFill>
        <p:spPr>
          <a:xfrm rot="16200000">
            <a:off x="4778278" y="2471515"/>
            <a:ext cx="1329043" cy="4962574"/>
          </a:xfrm>
          <a:prstGeom prst="rect">
            <a:avLst/>
          </a:prstGeom>
        </p:spPr>
      </p:pic>
    </p:spTree>
    <p:extLst>
      <p:ext uri="{BB962C8B-B14F-4D97-AF65-F5344CB8AC3E}">
        <p14:creationId xmlns:p14="http://schemas.microsoft.com/office/powerpoint/2010/main" val="26836928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sym typeface="Wingdings" panose="05000000000000000000" pitchFamily="2" charset="2"/>
              </a:rPr>
              <a:t>Freya says, </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rPr>
              <a:t>The side measured was 9cm.</a:t>
            </a:r>
          </a:p>
          <a:p>
            <a:pPr algn="ctr"/>
            <a:r>
              <a:rPr lang="en-GB" sz="2000" b="1" dirty="0">
                <a:solidFill>
                  <a:schemeClr val="tx1"/>
                </a:solidFill>
                <a:latin typeface="Century Gothic" panose="020B0502020202020204" pitchFamily="34" charset="0"/>
              </a:rPr>
              <a:t> Now measure any other sides needed</a:t>
            </a:r>
          </a:p>
          <a:p>
            <a:pPr algn="ctr"/>
            <a:r>
              <a:rPr lang="en-GB" sz="2000" b="1" dirty="0">
                <a:solidFill>
                  <a:schemeClr val="tx1"/>
                </a:solidFill>
                <a:latin typeface="Century Gothic" panose="020B0502020202020204" pitchFamily="34" charset="0"/>
              </a:rPr>
              <a:t> using the same method.</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rgbClr val="FF0000"/>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5" name="Picture 14">
            <a:extLst>
              <a:ext uri="{FF2B5EF4-FFF2-40B4-BE49-F238E27FC236}">
                <a16:creationId xmlns:a16="http://schemas.microsoft.com/office/drawing/2014/main" id="{B203DA7F-7CAC-4BC5-A135-14336083A722}"/>
              </a:ext>
            </a:extLst>
          </p:cNvPr>
          <p:cNvPicPr>
            <a:picLocks noChangeAspect="1"/>
          </p:cNvPicPr>
          <p:nvPr/>
        </p:nvPicPr>
        <p:blipFill>
          <a:blip r:embed="rId4"/>
          <a:stretch>
            <a:fillRect/>
          </a:stretch>
        </p:blipFill>
        <p:spPr>
          <a:xfrm>
            <a:off x="539261" y="1131860"/>
            <a:ext cx="1953190" cy="1855530"/>
          </a:xfrm>
          <a:prstGeom prst="rect">
            <a:avLst/>
          </a:prstGeom>
        </p:spPr>
      </p:pic>
      <p:sp>
        <p:nvSpPr>
          <p:cNvPr id="16" name="Speech Bubble: Rectangle with Corners Rounded 15">
            <a:extLst>
              <a:ext uri="{FF2B5EF4-FFF2-40B4-BE49-F238E27FC236}">
                <a16:creationId xmlns:a16="http://schemas.microsoft.com/office/drawing/2014/main" id="{FB7761E8-ED9B-4714-AF08-4A3012E56723}"/>
              </a:ext>
            </a:extLst>
          </p:cNvPr>
          <p:cNvSpPr/>
          <p:nvPr/>
        </p:nvSpPr>
        <p:spPr>
          <a:xfrm>
            <a:off x="3225818" y="1604292"/>
            <a:ext cx="3240000" cy="1120686"/>
          </a:xfrm>
          <a:prstGeom prst="wedgeRoundRectCallout">
            <a:avLst>
              <a:gd name="adj1" fmla="val -67757"/>
              <a:gd name="adj2" fmla="val 39330"/>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I used a ruler to measure the shape below. The perimeter is 12cm. </a:t>
            </a:r>
            <a:endParaRPr lang="en-GB" sz="2000" b="1" dirty="0">
              <a:solidFill>
                <a:schemeClr val="tx1"/>
              </a:solidFill>
              <a:latin typeface="Century Gothic" panose="020B0502020202020204" pitchFamily="34" charset="0"/>
            </a:endParaRPr>
          </a:p>
        </p:txBody>
      </p:sp>
      <p:graphicFrame>
        <p:nvGraphicFramePr>
          <p:cNvPr id="2" name="Table 1">
            <a:extLst>
              <a:ext uri="{FF2B5EF4-FFF2-40B4-BE49-F238E27FC236}">
                <a16:creationId xmlns:a16="http://schemas.microsoft.com/office/drawing/2014/main" id="{DEAADAB2-C244-4C60-AAEC-002FAF6337FA}"/>
              </a:ext>
            </a:extLst>
          </p:cNvPr>
          <p:cNvGraphicFramePr>
            <a:graphicFrameLocks noGrp="1"/>
          </p:cNvGraphicFramePr>
          <p:nvPr/>
        </p:nvGraphicFramePr>
        <p:xfrm>
          <a:off x="3225818" y="3221851"/>
          <a:ext cx="3240000" cy="108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3792720967"/>
                    </a:ext>
                  </a:extLst>
                </a:gridCol>
                <a:gridCol w="360000">
                  <a:extLst>
                    <a:ext uri="{9D8B030D-6E8A-4147-A177-3AD203B41FA5}">
                      <a16:colId xmlns:a16="http://schemas.microsoft.com/office/drawing/2014/main" val="1135263542"/>
                    </a:ext>
                  </a:extLst>
                </a:gridCol>
                <a:gridCol w="360000">
                  <a:extLst>
                    <a:ext uri="{9D8B030D-6E8A-4147-A177-3AD203B41FA5}">
                      <a16:colId xmlns:a16="http://schemas.microsoft.com/office/drawing/2014/main" val="3890743477"/>
                    </a:ext>
                  </a:extLst>
                </a:gridCol>
                <a:gridCol w="360000">
                  <a:extLst>
                    <a:ext uri="{9D8B030D-6E8A-4147-A177-3AD203B41FA5}">
                      <a16:colId xmlns:a16="http://schemas.microsoft.com/office/drawing/2014/main" val="568103471"/>
                    </a:ext>
                  </a:extLst>
                </a:gridCol>
                <a:gridCol w="360000">
                  <a:extLst>
                    <a:ext uri="{9D8B030D-6E8A-4147-A177-3AD203B41FA5}">
                      <a16:colId xmlns:a16="http://schemas.microsoft.com/office/drawing/2014/main" val="2940741470"/>
                    </a:ext>
                  </a:extLst>
                </a:gridCol>
                <a:gridCol w="360000">
                  <a:extLst>
                    <a:ext uri="{9D8B030D-6E8A-4147-A177-3AD203B41FA5}">
                      <a16:colId xmlns:a16="http://schemas.microsoft.com/office/drawing/2014/main" val="427362441"/>
                    </a:ext>
                  </a:extLst>
                </a:gridCol>
                <a:gridCol w="360000">
                  <a:extLst>
                    <a:ext uri="{9D8B030D-6E8A-4147-A177-3AD203B41FA5}">
                      <a16:colId xmlns:a16="http://schemas.microsoft.com/office/drawing/2014/main" val="2451460715"/>
                    </a:ext>
                  </a:extLst>
                </a:gridCol>
                <a:gridCol w="360000">
                  <a:extLst>
                    <a:ext uri="{9D8B030D-6E8A-4147-A177-3AD203B41FA5}">
                      <a16:colId xmlns:a16="http://schemas.microsoft.com/office/drawing/2014/main" val="1159941373"/>
                    </a:ext>
                  </a:extLst>
                </a:gridCol>
                <a:gridCol w="360000">
                  <a:extLst>
                    <a:ext uri="{9D8B030D-6E8A-4147-A177-3AD203B41FA5}">
                      <a16:colId xmlns:a16="http://schemas.microsoft.com/office/drawing/2014/main" val="3163401287"/>
                    </a:ext>
                  </a:extLst>
                </a:gridCol>
              </a:tblGrid>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3277401884"/>
                  </a:ext>
                </a:extLst>
              </a:tr>
              <a:tr h="360000">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2784058473"/>
                  </a:ext>
                </a:extLst>
              </a:tr>
              <a:tr h="360000">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3143287424"/>
                  </a:ext>
                </a:extLst>
              </a:tr>
            </a:tbl>
          </a:graphicData>
        </a:graphic>
      </p:graphicFrame>
      <p:pic>
        <p:nvPicPr>
          <p:cNvPr id="11" name="Picture 10">
            <a:extLst>
              <a:ext uri="{FF2B5EF4-FFF2-40B4-BE49-F238E27FC236}">
                <a16:creationId xmlns:a16="http://schemas.microsoft.com/office/drawing/2014/main" id="{5A7489BB-5683-42F4-BA79-B253EEB6BEBD}"/>
              </a:ext>
            </a:extLst>
          </p:cNvPr>
          <p:cNvPicPr>
            <a:picLocks noChangeAspect="1"/>
          </p:cNvPicPr>
          <p:nvPr/>
        </p:nvPicPr>
        <p:blipFill>
          <a:blip r:embed="rId5"/>
          <a:stretch>
            <a:fillRect/>
          </a:stretch>
        </p:blipFill>
        <p:spPr>
          <a:xfrm>
            <a:off x="7418930" y="1100208"/>
            <a:ext cx="1329043" cy="4962574"/>
          </a:xfrm>
          <a:prstGeom prst="rect">
            <a:avLst/>
          </a:prstGeom>
        </p:spPr>
      </p:pic>
      <p:sp>
        <p:nvSpPr>
          <p:cNvPr id="10" name="TextBox 9">
            <a:extLst>
              <a:ext uri="{FF2B5EF4-FFF2-40B4-BE49-F238E27FC236}">
                <a16:creationId xmlns:a16="http://schemas.microsoft.com/office/drawing/2014/main" id="{1FFBBD70-1F0F-4566-8DAA-9DBD6DAB369D}"/>
              </a:ext>
            </a:extLst>
          </p:cNvPr>
          <p:cNvSpPr txBox="1"/>
          <p:nvPr/>
        </p:nvSpPr>
        <p:spPr>
          <a:xfrm>
            <a:off x="4479371" y="4241909"/>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9cm</a:t>
            </a:r>
          </a:p>
        </p:txBody>
      </p:sp>
    </p:spTree>
    <p:extLst>
      <p:ext uri="{BB962C8B-B14F-4D97-AF65-F5344CB8AC3E}">
        <p14:creationId xmlns:p14="http://schemas.microsoft.com/office/powerpoint/2010/main" val="12974298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sym typeface="Wingdings" panose="05000000000000000000" pitchFamily="2" charset="2"/>
              </a:rPr>
              <a:t>Freya says, </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What mistake has Freya made? Prove it! </a:t>
            </a:r>
          </a:p>
          <a:p>
            <a:pPr algn="ctr"/>
            <a:r>
              <a:rPr lang="en-GB" sz="2000" b="1" dirty="0">
                <a:solidFill>
                  <a:schemeClr val="tx1"/>
                </a:solidFill>
                <a:latin typeface="Century Gothic" panose="020B0502020202020204" pitchFamily="34" charset="0"/>
                <a:sym typeface="Wingdings" panose="05000000000000000000" pitchFamily="2" charset="2"/>
              </a:rPr>
              <a:t>The perimeter of the shape is …</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rgbClr val="FF0000"/>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DEAADAB2-C244-4C60-AAEC-002FAF6337FA}"/>
              </a:ext>
            </a:extLst>
          </p:cNvPr>
          <p:cNvGraphicFramePr>
            <a:graphicFrameLocks noGrp="1"/>
          </p:cNvGraphicFramePr>
          <p:nvPr/>
        </p:nvGraphicFramePr>
        <p:xfrm>
          <a:off x="3225818" y="3221851"/>
          <a:ext cx="3240000" cy="108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3792720967"/>
                    </a:ext>
                  </a:extLst>
                </a:gridCol>
                <a:gridCol w="360000">
                  <a:extLst>
                    <a:ext uri="{9D8B030D-6E8A-4147-A177-3AD203B41FA5}">
                      <a16:colId xmlns:a16="http://schemas.microsoft.com/office/drawing/2014/main" val="1135263542"/>
                    </a:ext>
                  </a:extLst>
                </a:gridCol>
                <a:gridCol w="360000">
                  <a:extLst>
                    <a:ext uri="{9D8B030D-6E8A-4147-A177-3AD203B41FA5}">
                      <a16:colId xmlns:a16="http://schemas.microsoft.com/office/drawing/2014/main" val="3890743477"/>
                    </a:ext>
                  </a:extLst>
                </a:gridCol>
                <a:gridCol w="360000">
                  <a:extLst>
                    <a:ext uri="{9D8B030D-6E8A-4147-A177-3AD203B41FA5}">
                      <a16:colId xmlns:a16="http://schemas.microsoft.com/office/drawing/2014/main" val="568103471"/>
                    </a:ext>
                  </a:extLst>
                </a:gridCol>
                <a:gridCol w="360000">
                  <a:extLst>
                    <a:ext uri="{9D8B030D-6E8A-4147-A177-3AD203B41FA5}">
                      <a16:colId xmlns:a16="http://schemas.microsoft.com/office/drawing/2014/main" val="2940741470"/>
                    </a:ext>
                  </a:extLst>
                </a:gridCol>
                <a:gridCol w="360000">
                  <a:extLst>
                    <a:ext uri="{9D8B030D-6E8A-4147-A177-3AD203B41FA5}">
                      <a16:colId xmlns:a16="http://schemas.microsoft.com/office/drawing/2014/main" val="427362441"/>
                    </a:ext>
                  </a:extLst>
                </a:gridCol>
                <a:gridCol w="360000">
                  <a:extLst>
                    <a:ext uri="{9D8B030D-6E8A-4147-A177-3AD203B41FA5}">
                      <a16:colId xmlns:a16="http://schemas.microsoft.com/office/drawing/2014/main" val="2451460715"/>
                    </a:ext>
                  </a:extLst>
                </a:gridCol>
                <a:gridCol w="360000">
                  <a:extLst>
                    <a:ext uri="{9D8B030D-6E8A-4147-A177-3AD203B41FA5}">
                      <a16:colId xmlns:a16="http://schemas.microsoft.com/office/drawing/2014/main" val="1159941373"/>
                    </a:ext>
                  </a:extLst>
                </a:gridCol>
                <a:gridCol w="360000">
                  <a:extLst>
                    <a:ext uri="{9D8B030D-6E8A-4147-A177-3AD203B41FA5}">
                      <a16:colId xmlns:a16="http://schemas.microsoft.com/office/drawing/2014/main" val="3163401287"/>
                    </a:ext>
                  </a:extLst>
                </a:gridCol>
              </a:tblGrid>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3277401884"/>
                  </a:ext>
                </a:extLst>
              </a:tr>
              <a:tr h="360000">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2784058473"/>
                  </a:ext>
                </a:extLst>
              </a:tr>
              <a:tr h="360000">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3143287424"/>
                  </a:ext>
                </a:extLst>
              </a:tr>
            </a:tbl>
          </a:graphicData>
        </a:graphic>
      </p:graphicFrame>
      <p:pic>
        <p:nvPicPr>
          <p:cNvPr id="10" name="Picture 9">
            <a:extLst>
              <a:ext uri="{FF2B5EF4-FFF2-40B4-BE49-F238E27FC236}">
                <a16:creationId xmlns:a16="http://schemas.microsoft.com/office/drawing/2014/main" id="{653B3C53-4CEF-4AF8-BBBA-351E4EFAAD46}"/>
              </a:ext>
            </a:extLst>
          </p:cNvPr>
          <p:cNvPicPr>
            <a:picLocks noChangeAspect="1"/>
          </p:cNvPicPr>
          <p:nvPr/>
        </p:nvPicPr>
        <p:blipFill>
          <a:blip r:embed="rId4"/>
          <a:stretch>
            <a:fillRect/>
          </a:stretch>
        </p:blipFill>
        <p:spPr>
          <a:xfrm>
            <a:off x="539261" y="1131860"/>
            <a:ext cx="1953190" cy="1855530"/>
          </a:xfrm>
          <a:prstGeom prst="rect">
            <a:avLst/>
          </a:prstGeom>
        </p:spPr>
      </p:pic>
      <p:sp>
        <p:nvSpPr>
          <p:cNvPr id="9" name="Speech Bubble: Rectangle with Corners Rounded 8">
            <a:extLst>
              <a:ext uri="{FF2B5EF4-FFF2-40B4-BE49-F238E27FC236}">
                <a16:creationId xmlns:a16="http://schemas.microsoft.com/office/drawing/2014/main" id="{39A6991F-961E-4558-B63F-78B4154AF9C5}"/>
              </a:ext>
            </a:extLst>
          </p:cNvPr>
          <p:cNvSpPr/>
          <p:nvPr/>
        </p:nvSpPr>
        <p:spPr>
          <a:xfrm>
            <a:off x="3225818" y="1604292"/>
            <a:ext cx="3240000" cy="1120686"/>
          </a:xfrm>
          <a:prstGeom prst="wedgeRoundRectCallout">
            <a:avLst>
              <a:gd name="adj1" fmla="val -67757"/>
              <a:gd name="adj2" fmla="val 39330"/>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I used a ruler to measure the shape below. The perimeter is 12cm. </a:t>
            </a:r>
            <a:endParaRPr lang="en-GB" sz="2000" b="1" dirty="0">
              <a:solidFill>
                <a:schemeClr val="tx1"/>
              </a:solidFill>
              <a:latin typeface="Century Gothic" panose="020B0502020202020204" pitchFamily="34" charset="0"/>
            </a:endParaRPr>
          </a:p>
        </p:txBody>
      </p:sp>
      <p:pic>
        <p:nvPicPr>
          <p:cNvPr id="11" name="Picture 10">
            <a:extLst>
              <a:ext uri="{FF2B5EF4-FFF2-40B4-BE49-F238E27FC236}">
                <a16:creationId xmlns:a16="http://schemas.microsoft.com/office/drawing/2014/main" id="{D2A7A08C-1B88-4E1C-93ED-083753A5F305}"/>
              </a:ext>
            </a:extLst>
          </p:cNvPr>
          <p:cNvPicPr>
            <a:picLocks noChangeAspect="1"/>
          </p:cNvPicPr>
          <p:nvPr/>
        </p:nvPicPr>
        <p:blipFill>
          <a:blip r:embed="rId5"/>
          <a:stretch>
            <a:fillRect/>
          </a:stretch>
        </p:blipFill>
        <p:spPr>
          <a:xfrm>
            <a:off x="7418930" y="1100208"/>
            <a:ext cx="1329043" cy="4962574"/>
          </a:xfrm>
          <a:prstGeom prst="rect">
            <a:avLst/>
          </a:prstGeom>
        </p:spPr>
      </p:pic>
      <p:sp>
        <p:nvSpPr>
          <p:cNvPr id="12" name="TextBox 11">
            <a:extLst>
              <a:ext uri="{FF2B5EF4-FFF2-40B4-BE49-F238E27FC236}">
                <a16:creationId xmlns:a16="http://schemas.microsoft.com/office/drawing/2014/main" id="{E1A967A7-1BE1-45F5-B3E4-FEDD274C464E}"/>
              </a:ext>
            </a:extLst>
          </p:cNvPr>
          <p:cNvSpPr txBox="1"/>
          <p:nvPr/>
        </p:nvSpPr>
        <p:spPr>
          <a:xfrm>
            <a:off x="4479371" y="4241909"/>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9cm</a:t>
            </a:r>
          </a:p>
        </p:txBody>
      </p:sp>
    </p:spTree>
    <p:extLst>
      <p:ext uri="{BB962C8B-B14F-4D97-AF65-F5344CB8AC3E}">
        <p14:creationId xmlns:p14="http://schemas.microsoft.com/office/powerpoint/2010/main" val="28460097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sym typeface="Wingdings" panose="05000000000000000000" pitchFamily="2" charset="2"/>
              </a:rPr>
              <a:t>Freya says, </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pPr algn="ctr"/>
            <a:r>
              <a:rPr lang="en-GB" sz="2000" b="1" dirty="0">
                <a:solidFill>
                  <a:schemeClr val="tx1"/>
                </a:solidFill>
                <a:latin typeface="Century Gothic" panose="020B0502020202020204" pitchFamily="34" charset="0"/>
                <a:sym typeface="Wingdings" panose="05000000000000000000" pitchFamily="2" charset="2"/>
              </a:rPr>
              <a:t>What mistake has Freya made? Prove it! </a:t>
            </a:r>
          </a:p>
          <a:p>
            <a:pPr algn="ctr"/>
            <a:r>
              <a:rPr lang="en-GB" sz="2000" b="1" dirty="0">
                <a:solidFill>
                  <a:srgbClr val="FF0000"/>
                </a:solidFill>
                <a:latin typeface="Century Gothic" panose="020B0502020202020204" pitchFamily="34" charset="0"/>
                <a:sym typeface="Wingdings" panose="05000000000000000000" pitchFamily="2" charset="2"/>
              </a:rPr>
              <a:t>The perimeter of the shape is 24cm, not 12cm. </a:t>
            </a:r>
          </a:p>
          <a:p>
            <a:pPr algn="ctr"/>
            <a:r>
              <a:rPr lang="en-GB" sz="2000" b="1" dirty="0">
                <a:solidFill>
                  <a:srgbClr val="FF0000"/>
                </a:solidFill>
                <a:latin typeface="Century Gothic" panose="020B0502020202020204" pitchFamily="34" charset="0"/>
                <a:sym typeface="Wingdings" panose="05000000000000000000" pitchFamily="2" charset="2"/>
              </a:rPr>
              <a:t>Freya has only added two of the four sides.</a:t>
            </a:r>
          </a:p>
          <a:p>
            <a:pPr algn="ctr"/>
            <a:r>
              <a:rPr lang="en-GB" sz="2000" b="1" dirty="0">
                <a:solidFill>
                  <a:srgbClr val="FF0000"/>
                </a:solidFill>
                <a:latin typeface="Century Gothic" panose="020B0502020202020204" pitchFamily="34" charset="0"/>
                <a:sym typeface="Wingdings" panose="05000000000000000000" pitchFamily="2" charset="2"/>
              </a:rPr>
              <a:t>9cm + 3cm + 9cm + 3cm = 24 cm </a:t>
            </a: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chemeClr val="tx1"/>
              </a:solidFill>
              <a:latin typeface="Century Gothic" panose="020B0502020202020204" pitchFamily="34" charset="0"/>
              <a:sym typeface="Wingdings" panose="05000000000000000000" pitchFamily="2" charset="2"/>
            </a:endParaRPr>
          </a:p>
          <a:p>
            <a:endParaRPr lang="en-GB" sz="2000" b="1" dirty="0">
              <a:solidFill>
                <a:srgbClr val="FF0000"/>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DEAADAB2-C244-4C60-AAEC-002FAF6337FA}"/>
              </a:ext>
            </a:extLst>
          </p:cNvPr>
          <p:cNvGraphicFramePr>
            <a:graphicFrameLocks noGrp="1"/>
          </p:cNvGraphicFramePr>
          <p:nvPr/>
        </p:nvGraphicFramePr>
        <p:xfrm>
          <a:off x="3225818" y="3221851"/>
          <a:ext cx="3240000" cy="108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3792720967"/>
                    </a:ext>
                  </a:extLst>
                </a:gridCol>
                <a:gridCol w="360000">
                  <a:extLst>
                    <a:ext uri="{9D8B030D-6E8A-4147-A177-3AD203B41FA5}">
                      <a16:colId xmlns:a16="http://schemas.microsoft.com/office/drawing/2014/main" val="1135263542"/>
                    </a:ext>
                  </a:extLst>
                </a:gridCol>
                <a:gridCol w="360000">
                  <a:extLst>
                    <a:ext uri="{9D8B030D-6E8A-4147-A177-3AD203B41FA5}">
                      <a16:colId xmlns:a16="http://schemas.microsoft.com/office/drawing/2014/main" val="3890743477"/>
                    </a:ext>
                  </a:extLst>
                </a:gridCol>
                <a:gridCol w="360000">
                  <a:extLst>
                    <a:ext uri="{9D8B030D-6E8A-4147-A177-3AD203B41FA5}">
                      <a16:colId xmlns:a16="http://schemas.microsoft.com/office/drawing/2014/main" val="568103471"/>
                    </a:ext>
                  </a:extLst>
                </a:gridCol>
                <a:gridCol w="360000">
                  <a:extLst>
                    <a:ext uri="{9D8B030D-6E8A-4147-A177-3AD203B41FA5}">
                      <a16:colId xmlns:a16="http://schemas.microsoft.com/office/drawing/2014/main" val="2940741470"/>
                    </a:ext>
                  </a:extLst>
                </a:gridCol>
                <a:gridCol w="360000">
                  <a:extLst>
                    <a:ext uri="{9D8B030D-6E8A-4147-A177-3AD203B41FA5}">
                      <a16:colId xmlns:a16="http://schemas.microsoft.com/office/drawing/2014/main" val="427362441"/>
                    </a:ext>
                  </a:extLst>
                </a:gridCol>
                <a:gridCol w="360000">
                  <a:extLst>
                    <a:ext uri="{9D8B030D-6E8A-4147-A177-3AD203B41FA5}">
                      <a16:colId xmlns:a16="http://schemas.microsoft.com/office/drawing/2014/main" val="2451460715"/>
                    </a:ext>
                  </a:extLst>
                </a:gridCol>
                <a:gridCol w="360000">
                  <a:extLst>
                    <a:ext uri="{9D8B030D-6E8A-4147-A177-3AD203B41FA5}">
                      <a16:colId xmlns:a16="http://schemas.microsoft.com/office/drawing/2014/main" val="1159941373"/>
                    </a:ext>
                  </a:extLst>
                </a:gridCol>
                <a:gridCol w="360000">
                  <a:extLst>
                    <a:ext uri="{9D8B030D-6E8A-4147-A177-3AD203B41FA5}">
                      <a16:colId xmlns:a16="http://schemas.microsoft.com/office/drawing/2014/main" val="3163401287"/>
                    </a:ext>
                  </a:extLst>
                </a:gridCol>
              </a:tblGrid>
              <a:tr h="360000">
                <a:tc>
                  <a:txBody>
                    <a:bodyPr/>
                    <a:lstStyle/>
                    <a:p>
                      <a:endParaRPr lang="en-GB" sz="9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3277401884"/>
                  </a:ext>
                </a:extLst>
              </a:tr>
              <a:tr h="360000">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2784058473"/>
                  </a:ext>
                </a:extLst>
              </a:tr>
              <a:tr h="360000">
                <a:tc>
                  <a:txBody>
                    <a:bodyPr/>
                    <a:lstStyle/>
                    <a:p>
                      <a:endParaRPr lang="en-GB" sz="90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tc>
                  <a:txBody>
                    <a:bodyPr/>
                    <a:lstStyle/>
                    <a:p>
                      <a:endParaRPr lang="en-GB" sz="9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99FF"/>
                    </a:solidFill>
                  </a:tcPr>
                </a:tc>
                <a:extLst>
                  <a:ext uri="{0D108BD9-81ED-4DB2-BD59-A6C34878D82A}">
                    <a16:rowId xmlns:a16="http://schemas.microsoft.com/office/drawing/2014/main" val="3143287424"/>
                  </a:ext>
                </a:extLst>
              </a:tr>
            </a:tbl>
          </a:graphicData>
        </a:graphic>
      </p:graphicFrame>
      <p:pic>
        <p:nvPicPr>
          <p:cNvPr id="9" name="Picture 8">
            <a:extLst>
              <a:ext uri="{FF2B5EF4-FFF2-40B4-BE49-F238E27FC236}">
                <a16:creationId xmlns:a16="http://schemas.microsoft.com/office/drawing/2014/main" id="{577C094B-1653-4F93-9C11-A708A3903CBE}"/>
              </a:ext>
            </a:extLst>
          </p:cNvPr>
          <p:cNvPicPr>
            <a:picLocks noChangeAspect="1"/>
          </p:cNvPicPr>
          <p:nvPr/>
        </p:nvPicPr>
        <p:blipFill>
          <a:blip r:embed="rId4"/>
          <a:stretch>
            <a:fillRect/>
          </a:stretch>
        </p:blipFill>
        <p:spPr>
          <a:xfrm>
            <a:off x="539261" y="1131860"/>
            <a:ext cx="1953190" cy="1855530"/>
          </a:xfrm>
          <a:prstGeom prst="rect">
            <a:avLst/>
          </a:prstGeom>
        </p:spPr>
      </p:pic>
      <p:sp>
        <p:nvSpPr>
          <p:cNvPr id="10" name="Speech Bubble: Rectangle with Corners Rounded 9">
            <a:extLst>
              <a:ext uri="{FF2B5EF4-FFF2-40B4-BE49-F238E27FC236}">
                <a16:creationId xmlns:a16="http://schemas.microsoft.com/office/drawing/2014/main" id="{53F86F8F-D262-437B-AA66-C6DE84913A6B}"/>
              </a:ext>
            </a:extLst>
          </p:cNvPr>
          <p:cNvSpPr/>
          <p:nvPr/>
        </p:nvSpPr>
        <p:spPr>
          <a:xfrm>
            <a:off x="3225818" y="1604292"/>
            <a:ext cx="3240000" cy="1120686"/>
          </a:xfrm>
          <a:prstGeom prst="wedgeRoundRectCallout">
            <a:avLst>
              <a:gd name="adj1" fmla="val -67757"/>
              <a:gd name="adj2" fmla="val 39330"/>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000" b="1" dirty="0">
                <a:solidFill>
                  <a:schemeClr val="tx1"/>
                </a:solidFill>
                <a:latin typeface="Century Gothic" panose="020B0502020202020204" pitchFamily="34" charset="0"/>
              </a:rPr>
              <a:t>I used a ruler to measure the shape below. The perimeter is 12cm. </a:t>
            </a:r>
            <a:endParaRPr lang="en-GB" sz="2000" b="1" dirty="0">
              <a:solidFill>
                <a:schemeClr val="tx1"/>
              </a:solidFill>
              <a:latin typeface="Century Gothic" panose="020B0502020202020204" pitchFamily="34" charset="0"/>
            </a:endParaRPr>
          </a:p>
        </p:txBody>
      </p:sp>
      <p:pic>
        <p:nvPicPr>
          <p:cNvPr id="11" name="Picture 10">
            <a:extLst>
              <a:ext uri="{FF2B5EF4-FFF2-40B4-BE49-F238E27FC236}">
                <a16:creationId xmlns:a16="http://schemas.microsoft.com/office/drawing/2014/main" id="{A17D1CD7-B380-4B92-92FD-D10834819AEF}"/>
              </a:ext>
            </a:extLst>
          </p:cNvPr>
          <p:cNvPicPr>
            <a:picLocks noChangeAspect="1"/>
          </p:cNvPicPr>
          <p:nvPr/>
        </p:nvPicPr>
        <p:blipFill>
          <a:blip r:embed="rId5">
            <a:alphaModFix amt="50000"/>
          </a:blip>
          <a:stretch>
            <a:fillRect/>
          </a:stretch>
        </p:blipFill>
        <p:spPr>
          <a:xfrm>
            <a:off x="7418930" y="1100208"/>
            <a:ext cx="1329043" cy="4962574"/>
          </a:xfrm>
          <a:prstGeom prst="rect">
            <a:avLst/>
          </a:prstGeom>
        </p:spPr>
      </p:pic>
    </p:spTree>
    <p:extLst>
      <p:ext uri="{BB962C8B-B14F-4D97-AF65-F5344CB8AC3E}">
        <p14:creationId xmlns:p14="http://schemas.microsoft.com/office/powerpoint/2010/main" val="1229088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endParaRPr lang="en-GB" sz="2000" b="1" dirty="0">
              <a:solidFill>
                <a:schemeClr val="tx1"/>
              </a:solidFill>
              <a:latin typeface="Century Gothic" panose="020B0502020202020204" pitchFamily="34" charset="0"/>
            </a:endParaRPr>
          </a:p>
          <a:p>
            <a:pPr lvl="0" algn="ctr" defTabSz="514350">
              <a:defRPr/>
            </a:pPr>
            <a:r>
              <a:rPr lang="en-US" sz="2000" b="1" dirty="0">
                <a:solidFill>
                  <a:schemeClr val="tx1"/>
                </a:solidFill>
                <a:latin typeface="Century Gothic" panose="020B0502020202020204" pitchFamily="34" charset="0"/>
              </a:rPr>
              <a:t>On 1cm squared paper draw a 6-sided rectilinear shape with a perimeter that is more than 18cm and less than 22cm, and that is an even number.</a:t>
            </a:r>
            <a:endParaRPr lang="en-US" sz="2000" b="1" i="1" dirty="0">
              <a:solidFill>
                <a:schemeClr val="bg1">
                  <a:lumMod val="50000"/>
                </a:schemeClr>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pPr lvl="0" algn="ctr"/>
            <a:endParaRPr lang="en-US" sz="2000" b="1" i="1" dirty="0">
              <a:solidFill>
                <a:prstClr val="white">
                  <a:lumMod val="50000"/>
                </a:prstClr>
              </a:solidFill>
              <a:latin typeface="Century Gothic" panose="020B0502020202020204" pitchFamily="34" charset="0"/>
            </a:endParaRPr>
          </a:p>
          <a:p>
            <a:pPr lvl="0" algn="ctr"/>
            <a:endParaRPr lang="en-US" sz="2000" b="1" i="1" dirty="0">
              <a:solidFill>
                <a:prstClr val="white">
                  <a:lumMod val="50000"/>
                </a:prstClr>
              </a:solidFill>
              <a:latin typeface="Century Gothic" panose="020B0502020202020204" pitchFamily="34" charset="0"/>
            </a:endParaRPr>
          </a:p>
          <a:p>
            <a:pPr lvl="0" algn="ctr"/>
            <a:endParaRPr lang="en-US" sz="2000" b="1" i="1" dirty="0">
              <a:solidFill>
                <a:prstClr val="white">
                  <a:lumMod val="50000"/>
                </a:prstClr>
              </a:solidFill>
              <a:latin typeface="Century Gothic" panose="020B0502020202020204" pitchFamily="34" charset="0"/>
            </a:endParaRPr>
          </a:p>
          <a:p>
            <a:pPr lvl="0" algn="ctr"/>
            <a:endParaRPr lang="en-US" sz="2000" b="1" i="1" dirty="0">
              <a:solidFill>
                <a:prstClr val="white">
                  <a:lumMod val="50000"/>
                </a:prstClr>
              </a:solidFill>
              <a:latin typeface="Century Gothic" panose="020B0502020202020204" pitchFamily="34" charset="0"/>
            </a:endParaRPr>
          </a:p>
          <a:p>
            <a:pPr lvl="0" algn="ctr"/>
            <a:endParaRPr lang="en-US" sz="2000" b="1" i="1" dirty="0">
              <a:solidFill>
                <a:prstClr val="white">
                  <a:lumMod val="50000"/>
                </a:prstClr>
              </a:solidFill>
              <a:latin typeface="Century Gothic" panose="020B0502020202020204" pitchFamily="34" charset="0"/>
            </a:endParaRPr>
          </a:p>
          <a:p>
            <a:pPr lvl="0" algn="ctr"/>
            <a:endParaRPr lang="en-GB" sz="2000" b="1" u="sng"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06F810F5-BCA2-4E7E-82BB-A648B554E5BE}"/>
              </a:ext>
            </a:extLst>
          </p:cNvPr>
          <p:cNvGraphicFramePr>
            <a:graphicFrameLocks noGrp="1"/>
          </p:cNvGraphicFramePr>
          <p:nvPr>
            <p:extLst>
              <p:ext uri="{D42A27DB-BD31-4B8C-83A1-F6EECF244321}">
                <p14:modId xmlns:p14="http://schemas.microsoft.com/office/powerpoint/2010/main" val="3706151745"/>
              </p:ext>
            </p:extLst>
          </p:nvPr>
        </p:nvGraphicFramePr>
        <p:xfrm>
          <a:off x="3132000" y="1989000"/>
          <a:ext cx="2880000" cy="288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2883602502"/>
                    </a:ext>
                  </a:extLst>
                </a:gridCol>
                <a:gridCol w="360000">
                  <a:extLst>
                    <a:ext uri="{9D8B030D-6E8A-4147-A177-3AD203B41FA5}">
                      <a16:colId xmlns:a16="http://schemas.microsoft.com/office/drawing/2014/main" val="2573483389"/>
                    </a:ext>
                  </a:extLst>
                </a:gridCol>
                <a:gridCol w="360000">
                  <a:extLst>
                    <a:ext uri="{9D8B030D-6E8A-4147-A177-3AD203B41FA5}">
                      <a16:colId xmlns:a16="http://schemas.microsoft.com/office/drawing/2014/main" val="2852026430"/>
                    </a:ext>
                  </a:extLst>
                </a:gridCol>
                <a:gridCol w="360000">
                  <a:extLst>
                    <a:ext uri="{9D8B030D-6E8A-4147-A177-3AD203B41FA5}">
                      <a16:colId xmlns:a16="http://schemas.microsoft.com/office/drawing/2014/main" val="3194078690"/>
                    </a:ext>
                  </a:extLst>
                </a:gridCol>
                <a:gridCol w="360000">
                  <a:extLst>
                    <a:ext uri="{9D8B030D-6E8A-4147-A177-3AD203B41FA5}">
                      <a16:colId xmlns:a16="http://schemas.microsoft.com/office/drawing/2014/main" val="665511418"/>
                    </a:ext>
                  </a:extLst>
                </a:gridCol>
                <a:gridCol w="360000">
                  <a:extLst>
                    <a:ext uri="{9D8B030D-6E8A-4147-A177-3AD203B41FA5}">
                      <a16:colId xmlns:a16="http://schemas.microsoft.com/office/drawing/2014/main" val="3360400426"/>
                    </a:ext>
                  </a:extLst>
                </a:gridCol>
                <a:gridCol w="360000">
                  <a:extLst>
                    <a:ext uri="{9D8B030D-6E8A-4147-A177-3AD203B41FA5}">
                      <a16:colId xmlns:a16="http://schemas.microsoft.com/office/drawing/2014/main" val="1340300341"/>
                    </a:ext>
                  </a:extLst>
                </a:gridCol>
                <a:gridCol w="360000">
                  <a:extLst>
                    <a:ext uri="{9D8B030D-6E8A-4147-A177-3AD203B41FA5}">
                      <a16:colId xmlns:a16="http://schemas.microsoft.com/office/drawing/2014/main" val="3937409200"/>
                    </a:ext>
                  </a:extLst>
                </a:gridCol>
              </a:tblGrid>
              <a:tr h="360000">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6086032"/>
                  </a:ext>
                </a:extLst>
              </a:tr>
              <a:tr h="360000">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4170031"/>
                  </a:ext>
                </a:extLst>
              </a:tr>
              <a:tr h="360000">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83723953"/>
                  </a:ext>
                </a:extLst>
              </a:tr>
              <a:tr h="360000">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495562"/>
                  </a:ext>
                </a:extLst>
              </a:tr>
              <a:tr h="360000">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6804809"/>
                  </a:ext>
                </a:extLst>
              </a:tr>
              <a:tr h="360000">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81113516"/>
                  </a:ext>
                </a:extLst>
              </a:tr>
              <a:tr h="360000">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188084"/>
                  </a:ext>
                </a:extLst>
              </a:tr>
              <a:tr h="360000">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15231039"/>
                  </a:ext>
                </a:extLst>
              </a:tr>
            </a:tbl>
          </a:graphicData>
        </a:graphic>
      </p:graphicFrame>
    </p:spTree>
    <p:extLst>
      <p:ext uri="{BB962C8B-B14F-4D97-AF65-F5344CB8AC3E}">
        <p14:creationId xmlns:p14="http://schemas.microsoft.com/office/powerpoint/2010/main" val="17168841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2</a:t>
            </a:r>
          </a:p>
          <a:p>
            <a:endParaRPr lang="en-GB" sz="2000" b="1" dirty="0">
              <a:solidFill>
                <a:schemeClr val="tx1"/>
              </a:solidFill>
              <a:latin typeface="Century Gothic" panose="020B0502020202020204" pitchFamily="34" charset="0"/>
            </a:endParaRPr>
          </a:p>
          <a:p>
            <a:pPr lvl="0" algn="ctr" defTabSz="514350">
              <a:defRPr/>
            </a:pPr>
            <a:r>
              <a:rPr lang="en-US" sz="2000" b="1" dirty="0">
                <a:solidFill>
                  <a:schemeClr val="tx1"/>
                </a:solidFill>
                <a:latin typeface="Century Gothic" panose="020B0502020202020204" pitchFamily="34" charset="0"/>
              </a:rPr>
              <a:t>On 1cm squared paper draw a 6-sided rectilinear shape with a perimeter that is more than 18cm and less than 22cm, and that is </a:t>
            </a:r>
            <a:r>
              <a:rPr lang="en-US" sz="2000" b="1">
                <a:solidFill>
                  <a:schemeClr val="tx1"/>
                </a:solidFill>
                <a:latin typeface="Century Gothic" panose="020B0502020202020204" pitchFamily="34" charset="0"/>
              </a:rPr>
              <a:t>an even </a:t>
            </a:r>
            <a:r>
              <a:rPr lang="en-US" sz="2000" b="1" dirty="0">
                <a:solidFill>
                  <a:schemeClr val="tx1"/>
                </a:solidFill>
                <a:latin typeface="Century Gothic" panose="020B0502020202020204" pitchFamily="34" charset="0"/>
              </a:rPr>
              <a:t>number.</a:t>
            </a:r>
          </a:p>
          <a:p>
            <a:pPr lvl="0" algn="ctr" defTabSz="514350">
              <a:defRPr/>
            </a:pPr>
            <a:endParaRPr lang="en-US" sz="2000" b="1" dirty="0">
              <a:solidFill>
                <a:schemeClr val="tx1"/>
              </a:solidFill>
              <a:latin typeface="Century Gothic" panose="020B0502020202020204" pitchFamily="34" charset="0"/>
            </a:endParaRPr>
          </a:p>
          <a:p>
            <a:pPr lvl="0" algn="ctr" defTabSz="514350">
              <a:defRPr/>
            </a:pPr>
            <a:endParaRPr lang="en-US" sz="2000" b="1" dirty="0">
              <a:solidFill>
                <a:schemeClr val="tx1"/>
              </a:solidFill>
              <a:latin typeface="Century Gothic" panose="020B0502020202020204" pitchFamily="34" charset="0"/>
            </a:endParaRPr>
          </a:p>
          <a:p>
            <a:pPr lvl="0" algn="ctr" defTabSz="514350">
              <a:defRPr/>
            </a:pPr>
            <a:endParaRPr lang="en-US" sz="2000" b="1" dirty="0">
              <a:solidFill>
                <a:schemeClr val="tx1"/>
              </a:solidFill>
              <a:latin typeface="Century Gothic" panose="020B0502020202020204" pitchFamily="34" charset="0"/>
            </a:endParaRPr>
          </a:p>
          <a:p>
            <a:pPr lvl="0" algn="ctr" defTabSz="514350">
              <a:defRPr/>
            </a:pPr>
            <a:endParaRPr lang="en-US" sz="2000" b="1" dirty="0">
              <a:solidFill>
                <a:schemeClr val="tx1"/>
              </a:solidFill>
              <a:latin typeface="Century Gothic" panose="020B0502020202020204" pitchFamily="34" charset="0"/>
            </a:endParaRPr>
          </a:p>
          <a:p>
            <a:pPr lvl="0" algn="ctr" defTabSz="514350">
              <a:defRPr/>
            </a:pPr>
            <a:endParaRPr lang="en-US" sz="2000" b="1" dirty="0">
              <a:solidFill>
                <a:schemeClr val="tx1"/>
              </a:solidFill>
              <a:latin typeface="Century Gothic" panose="020B0502020202020204" pitchFamily="34" charset="0"/>
            </a:endParaRPr>
          </a:p>
          <a:p>
            <a:pPr lvl="0" algn="ctr" defTabSz="514350">
              <a:defRPr/>
            </a:pPr>
            <a:endParaRPr lang="en-US" sz="2000" b="1" dirty="0">
              <a:solidFill>
                <a:schemeClr val="tx1"/>
              </a:solidFill>
              <a:latin typeface="Century Gothic" panose="020B0502020202020204" pitchFamily="34" charset="0"/>
            </a:endParaRPr>
          </a:p>
          <a:p>
            <a:pPr lvl="0" algn="ctr" defTabSz="514350">
              <a:defRPr/>
            </a:pPr>
            <a:endParaRPr lang="en-US" sz="2000" b="1" dirty="0">
              <a:solidFill>
                <a:schemeClr val="tx1"/>
              </a:solidFill>
              <a:latin typeface="Century Gothic" panose="020B0502020202020204" pitchFamily="34" charset="0"/>
            </a:endParaRPr>
          </a:p>
          <a:p>
            <a:pPr lvl="0" algn="ctr" defTabSz="514350">
              <a:defRPr/>
            </a:pPr>
            <a:endParaRPr lang="en-US" sz="2000" b="1" dirty="0">
              <a:solidFill>
                <a:schemeClr val="tx1"/>
              </a:solidFill>
              <a:latin typeface="Century Gothic" panose="020B0502020202020204" pitchFamily="34" charset="0"/>
            </a:endParaRPr>
          </a:p>
          <a:p>
            <a:pPr lvl="0" algn="ctr" defTabSz="514350">
              <a:defRPr/>
            </a:pPr>
            <a:endParaRPr lang="en-US" sz="2000" b="1" dirty="0">
              <a:solidFill>
                <a:schemeClr val="tx1"/>
              </a:solidFill>
              <a:latin typeface="Century Gothic" panose="020B0502020202020204" pitchFamily="34" charset="0"/>
            </a:endParaRPr>
          </a:p>
          <a:p>
            <a:pPr lvl="0" algn="ctr" defTabSz="514350">
              <a:defRPr/>
            </a:pPr>
            <a:endParaRPr lang="en-US" sz="2000" b="1" dirty="0">
              <a:solidFill>
                <a:schemeClr val="tx1"/>
              </a:solidFill>
              <a:latin typeface="Century Gothic" panose="020B0502020202020204" pitchFamily="34" charset="0"/>
            </a:endParaRPr>
          </a:p>
          <a:p>
            <a:pPr lvl="0" algn="ctr" defTabSz="514350">
              <a:defRPr/>
            </a:pPr>
            <a:endParaRPr lang="en-US" sz="2000" b="1" dirty="0">
              <a:solidFill>
                <a:schemeClr val="tx1"/>
              </a:solidFill>
              <a:latin typeface="Century Gothic" panose="020B0502020202020204" pitchFamily="34" charset="0"/>
            </a:endParaRPr>
          </a:p>
          <a:p>
            <a:pPr lvl="0" algn="ctr" defTabSz="514350">
              <a:defRPr/>
            </a:pPr>
            <a:r>
              <a:rPr lang="en-US" sz="2000" b="1" dirty="0">
                <a:solidFill>
                  <a:srgbClr val="FF0000"/>
                </a:solidFill>
                <a:latin typeface="Century Gothic" panose="020B0502020202020204" pitchFamily="34" charset="0"/>
              </a:rPr>
              <a:t>Various answers, for example:</a:t>
            </a:r>
          </a:p>
          <a:p>
            <a:pPr lvl="0" algn="ctr" defTabSz="514350">
              <a:defRPr/>
            </a:pPr>
            <a:r>
              <a:rPr lang="en-US" sz="2000" b="1" dirty="0">
                <a:solidFill>
                  <a:srgbClr val="FF0000"/>
                </a:solidFill>
                <a:latin typeface="Century Gothic" panose="020B0502020202020204" pitchFamily="34" charset="0"/>
              </a:rPr>
              <a:t>4cm + 2cm + 2cm + 2cm + 6cm + 4cm = 20cm</a:t>
            </a:r>
          </a:p>
          <a:p>
            <a:pPr lvl="0" defTabSz="514350">
              <a:defRPr/>
            </a:pPr>
            <a:endParaRPr lang="en-US" sz="2000" b="1" i="1" dirty="0">
              <a:solidFill>
                <a:schemeClr val="tx1"/>
              </a:solidFill>
              <a:latin typeface="Century Gothic" panose="020B0502020202020204" pitchFamily="34" charset="0"/>
            </a:endParaRPr>
          </a:p>
          <a:p>
            <a:pPr lvl="0" defTabSz="514350">
              <a:defRPr/>
            </a:pPr>
            <a:endParaRPr lang="en-US" sz="2000" b="1" i="1" dirty="0">
              <a:solidFill>
                <a:schemeClr val="tx1"/>
              </a:solidFill>
              <a:latin typeface="Century Gothic" panose="020B0502020202020204" pitchFamily="34" charset="0"/>
            </a:endParaRPr>
          </a:p>
          <a:p>
            <a:pPr lvl="0" defTabSz="514350">
              <a:defRPr/>
            </a:pPr>
            <a:endParaRPr lang="en-US" sz="2000" b="1" i="1" dirty="0">
              <a:solidFill>
                <a:schemeClr val="tx1"/>
              </a:solidFill>
              <a:latin typeface="Century Gothic" panose="020B0502020202020204" pitchFamily="34" charset="0"/>
            </a:endParaRPr>
          </a:p>
          <a:p>
            <a:pPr lvl="0" defTabSz="514350">
              <a:defRPr/>
            </a:pPr>
            <a:endParaRPr lang="en-US" sz="2000" b="1" i="1" dirty="0">
              <a:solidFill>
                <a:schemeClr val="tx1"/>
              </a:solidFill>
              <a:latin typeface="Century Gothic" panose="020B0502020202020204" pitchFamily="34" charset="0"/>
            </a:endParaRPr>
          </a:p>
          <a:p>
            <a:pPr lvl="0" defTabSz="514350">
              <a:defRPr/>
            </a:pPr>
            <a:endParaRPr lang="en-US" sz="2000" b="1" i="1" dirty="0">
              <a:solidFill>
                <a:schemeClr val="tx1"/>
              </a:solidFill>
              <a:latin typeface="Century Gothic" panose="020B0502020202020204" pitchFamily="34" charset="0"/>
            </a:endParaRPr>
          </a:p>
          <a:p>
            <a:pPr lvl="0" defTabSz="514350">
              <a:defRPr/>
            </a:pPr>
            <a:endParaRPr lang="en-US" sz="2000" b="1" i="1" dirty="0">
              <a:solidFill>
                <a:schemeClr val="tx1"/>
              </a:solidFill>
              <a:latin typeface="Century Gothic" panose="020B0502020202020204" pitchFamily="34" charset="0"/>
            </a:endParaRPr>
          </a:p>
          <a:p>
            <a:pPr lvl="0" defTabSz="514350">
              <a:defRPr/>
            </a:pPr>
            <a:endParaRPr lang="en-US" sz="2000" b="1" i="1" dirty="0">
              <a:solidFill>
                <a:schemeClr val="tx1"/>
              </a:solidFill>
              <a:latin typeface="Century Gothic" panose="020B0502020202020204" pitchFamily="34" charset="0"/>
            </a:endParaRPr>
          </a:p>
          <a:p>
            <a:pPr lvl="0" defTabSz="514350">
              <a:defRPr/>
            </a:pPr>
            <a:endParaRPr lang="en-US" sz="2000" b="1" i="1" dirty="0">
              <a:solidFill>
                <a:schemeClr val="tx1"/>
              </a:solidFill>
              <a:latin typeface="Century Gothic" panose="020B0502020202020204" pitchFamily="34" charset="0"/>
            </a:endParaRPr>
          </a:p>
          <a:p>
            <a:pPr lvl="0" defTabSz="514350">
              <a:defRPr/>
            </a:pPr>
            <a:endParaRPr lang="en-US" sz="2000" b="1" i="1" dirty="0">
              <a:solidFill>
                <a:schemeClr val="tx1"/>
              </a:solidFill>
              <a:latin typeface="Century Gothic" panose="020B0502020202020204" pitchFamily="34" charset="0"/>
            </a:endParaRPr>
          </a:p>
          <a:p>
            <a:pPr lvl="0" defTabSz="514350">
              <a:defRPr/>
            </a:pPr>
            <a:endParaRPr lang="en-US" sz="2000" b="1" i="1" dirty="0">
              <a:solidFill>
                <a:schemeClr val="tx1"/>
              </a:solidFill>
              <a:latin typeface="Century Gothic" panose="020B0502020202020204" pitchFamily="34" charset="0"/>
            </a:endParaRPr>
          </a:p>
          <a:p>
            <a:pPr lvl="0" defTabSz="514350">
              <a:defRPr/>
            </a:pPr>
            <a:endParaRPr lang="en-US" sz="2000" b="1" i="1" dirty="0">
              <a:solidFill>
                <a:schemeClr val="tx1"/>
              </a:solidFill>
              <a:latin typeface="Century Gothic" panose="020B0502020202020204" pitchFamily="34" charset="0"/>
            </a:endParaRPr>
          </a:p>
          <a:p>
            <a:pPr lvl="0" defTabSz="514350">
              <a:defRPr/>
            </a:pPr>
            <a:endParaRPr lang="en-US" sz="2000" b="1" i="1" dirty="0">
              <a:solidFill>
                <a:schemeClr val="bg1">
                  <a:lumMod val="50000"/>
                </a:schemeClr>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endParaRPr lang="en-GB" sz="1600" b="1" dirty="0">
              <a:solidFill>
                <a:schemeClr val="tx1"/>
              </a:solidFill>
              <a:latin typeface="Century Gothic" panose="020B0502020202020204" pitchFamily="34" charset="0"/>
            </a:endParaRPr>
          </a:p>
          <a:p>
            <a:pPr lvl="0" algn="ctr"/>
            <a:endParaRPr lang="en-US" sz="2000" b="1" i="1" dirty="0">
              <a:solidFill>
                <a:prstClr val="white">
                  <a:lumMod val="50000"/>
                </a:prstClr>
              </a:solidFill>
              <a:latin typeface="Century Gothic" panose="020B0502020202020204" pitchFamily="34" charset="0"/>
            </a:endParaRPr>
          </a:p>
          <a:p>
            <a:pPr lvl="0" algn="ctr"/>
            <a:endParaRPr lang="en-US" sz="2000" b="1" i="1" dirty="0">
              <a:solidFill>
                <a:prstClr val="white">
                  <a:lumMod val="50000"/>
                </a:prstClr>
              </a:solidFill>
              <a:latin typeface="Century Gothic" panose="020B0502020202020204" pitchFamily="34" charset="0"/>
            </a:endParaRPr>
          </a:p>
          <a:p>
            <a:pPr lvl="0" algn="ctr"/>
            <a:endParaRPr lang="en-US" sz="2000" b="1" i="1" dirty="0">
              <a:solidFill>
                <a:prstClr val="white">
                  <a:lumMod val="50000"/>
                </a:prstClr>
              </a:solidFill>
              <a:latin typeface="Century Gothic" panose="020B0502020202020204" pitchFamily="34" charset="0"/>
            </a:endParaRPr>
          </a:p>
          <a:p>
            <a:pPr lvl="0" algn="ctr"/>
            <a:endParaRPr lang="en-US" sz="2000" b="1" i="1" dirty="0">
              <a:solidFill>
                <a:prstClr val="white">
                  <a:lumMod val="50000"/>
                </a:prstClr>
              </a:solidFill>
              <a:latin typeface="Century Gothic" panose="020B0502020202020204" pitchFamily="34" charset="0"/>
            </a:endParaRPr>
          </a:p>
          <a:p>
            <a:pPr lvl="0" algn="ctr"/>
            <a:endParaRPr lang="en-US" sz="2000" b="1" i="1" dirty="0">
              <a:solidFill>
                <a:prstClr val="white">
                  <a:lumMod val="50000"/>
                </a:prstClr>
              </a:solidFill>
              <a:latin typeface="Century Gothic" panose="020B0502020202020204" pitchFamily="34" charset="0"/>
            </a:endParaRPr>
          </a:p>
          <a:p>
            <a:pPr lvl="0" algn="ctr"/>
            <a:endParaRPr lang="en-GB" sz="2000" b="1" u="sng" dirty="0">
              <a:solidFill>
                <a:prstClr val="black"/>
              </a:solidFill>
              <a:latin typeface="Century Gothic" panose="020B0502020202020204" pitchFamily="34" charset="0"/>
            </a:endParaRPr>
          </a:p>
          <a:p>
            <a:pPr lvl="0" algn="ctr"/>
            <a:endParaRPr lang="en-GB" sz="2400" b="1" u="sng" dirty="0">
              <a:solidFill>
                <a:prstClr val="black"/>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06F810F5-BCA2-4E7E-82BB-A648B554E5BE}"/>
              </a:ext>
            </a:extLst>
          </p:cNvPr>
          <p:cNvGraphicFramePr>
            <a:graphicFrameLocks noGrp="1"/>
          </p:cNvGraphicFramePr>
          <p:nvPr>
            <p:extLst>
              <p:ext uri="{D42A27DB-BD31-4B8C-83A1-F6EECF244321}">
                <p14:modId xmlns:p14="http://schemas.microsoft.com/office/powerpoint/2010/main" val="3094221967"/>
              </p:ext>
            </p:extLst>
          </p:nvPr>
        </p:nvGraphicFramePr>
        <p:xfrm>
          <a:off x="3132000" y="1989000"/>
          <a:ext cx="2880000" cy="288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2883602502"/>
                    </a:ext>
                  </a:extLst>
                </a:gridCol>
                <a:gridCol w="360000">
                  <a:extLst>
                    <a:ext uri="{9D8B030D-6E8A-4147-A177-3AD203B41FA5}">
                      <a16:colId xmlns:a16="http://schemas.microsoft.com/office/drawing/2014/main" val="2573483389"/>
                    </a:ext>
                  </a:extLst>
                </a:gridCol>
                <a:gridCol w="360000">
                  <a:extLst>
                    <a:ext uri="{9D8B030D-6E8A-4147-A177-3AD203B41FA5}">
                      <a16:colId xmlns:a16="http://schemas.microsoft.com/office/drawing/2014/main" val="2852026430"/>
                    </a:ext>
                  </a:extLst>
                </a:gridCol>
                <a:gridCol w="360000">
                  <a:extLst>
                    <a:ext uri="{9D8B030D-6E8A-4147-A177-3AD203B41FA5}">
                      <a16:colId xmlns:a16="http://schemas.microsoft.com/office/drawing/2014/main" val="3194078690"/>
                    </a:ext>
                  </a:extLst>
                </a:gridCol>
                <a:gridCol w="360000">
                  <a:extLst>
                    <a:ext uri="{9D8B030D-6E8A-4147-A177-3AD203B41FA5}">
                      <a16:colId xmlns:a16="http://schemas.microsoft.com/office/drawing/2014/main" val="665511418"/>
                    </a:ext>
                  </a:extLst>
                </a:gridCol>
                <a:gridCol w="360000">
                  <a:extLst>
                    <a:ext uri="{9D8B030D-6E8A-4147-A177-3AD203B41FA5}">
                      <a16:colId xmlns:a16="http://schemas.microsoft.com/office/drawing/2014/main" val="3360400426"/>
                    </a:ext>
                  </a:extLst>
                </a:gridCol>
                <a:gridCol w="360000">
                  <a:extLst>
                    <a:ext uri="{9D8B030D-6E8A-4147-A177-3AD203B41FA5}">
                      <a16:colId xmlns:a16="http://schemas.microsoft.com/office/drawing/2014/main" val="1340300341"/>
                    </a:ext>
                  </a:extLst>
                </a:gridCol>
                <a:gridCol w="360000">
                  <a:extLst>
                    <a:ext uri="{9D8B030D-6E8A-4147-A177-3AD203B41FA5}">
                      <a16:colId xmlns:a16="http://schemas.microsoft.com/office/drawing/2014/main" val="3937409200"/>
                    </a:ext>
                  </a:extLst>
                </a:gridCol>
              </a:tblGrid>
              <a:tr h="360000">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6086032"/>
                  </a:ext>
                </a:extLst>
              </a:tr>
              <a:tr h="360000">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4170031"/>
                  </a:ext>
                </a:extLst>
              </a:tr>
              <a:tr h="360000">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83723953"/>
                  </a:ext>
                </a:extLst>
              </a:tr>
              <a:tr h="360000">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495562"/>
                  </a:ext>
                </a:extLst>
              </a:tr>
              <a:tr h="360000">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6804809"/>
                  </a:ext>
                </a:extLst>
              </a:tr>
              <a:tr h="360000">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81113516"/>
                  </a:ext>
                </a:extLst>
              </a:tr>
              <a:tr h="360000">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188084"/>
                  </a:ext>
                </a:extLst>
              </a:tr>
              <a:tr h="360000">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GB" sz="1000" dirty="0"/>
                    </a:p>
                  </a:txBody>
                  <a:tcP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15231039"/>
                  </a:ext>
                </a:extLst>
              </a:tr>
            </a:tbl>
          </a:graphicData>
        </a:graphic>
      </p:graphicFrame>
    </p:spTree>
    <p:extLst>
      <p:ext uri="{BB962C8B-B14F-4D97-AF65-F5344CB8AC3E}">
        <p14:creationId xmlns:p14="http://schemas.microsoft.com/office/powerpoint/2010/main" val="891700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r>
              <a:rPr lang="en-GB" sz="2000" b="1" u="sng" dirty="0">
                <a:solidFill>
                  <a:schemeClr val="tx1"/>
                </a:solidFill>
                <a:latin typeface="Century Gothic" panose="020B0502020202020204" pitchFamily="34" charset="0"/>
              </a:rPr>
              <a:t> </a:t>
            </a: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Match the shape to its perimeter.</a:t>
            </a:r>
          </a:p>
          <a:p>
            <a:pPr lvl="0" algn="ctr"/>
            <a:endParaRPr lang="en-GB" sz="2000" b="1" u="sng"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4" name="Table 3">
            <a:extLst>
              <a:ext uri="{FF2B5EF4-FFF2-40B4-BE49-F238E27FC236}">
                <a16:creationId xmlns:a16="http://schemas.microsoft.com/office/drawing/2014/main" id="{59DA3659-C101-4039-939E-7C1D0E2C1643}"/>
              </a:ext>
            </a:extLst>
          </p:cNvPr>
          <p:cNvGraphicFramePr>
            <a:graphicFrameLocks noGrp="1"/>
          </p:cNvGraphicFramePr>
          <p:nvPr>
            <p:extLst>
              <p:ext uri="{D42A27DB-BD31-4B8C-83A1-F6EECF244321}">
                <p14:modId xmlns:p14="http://schemas.microsoft.com/office/powerpoint/2010/main" val="2361654776"/>
              </p:ext>
            </p:extLst>
          </p:nvPr>
        </p:nvGraphicFramePr>
        <p:xfrm>
          <a:off x="1379764" y="1629000"/>
          <a:ext cx="6480000" cy="180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3335109162"/>
                    </a:ext>
                  </a:extLst>
                </a:gridCol>
                <a:gridCol w="360000">
                  <a:extLst>
                    <a:ext uri="{9D8B030D-6E8A-4147-A177-3AD203B41FA5}">
                      <a16:colId xmlns:a16="http://schemas.microsoft.com/office/drawing/2014/main" val="1869306981"/>
                    </a:ext>
                  </a:extLst>
                </a:gridCol>
                <a:gridCol w="360000">
                  <a:extLst>
                    <a:ext uri="{9D8B030D-6E8A-4147-A177-3AD203B41FA5}">
                      <a16:colId xmlns:a16="http://schemas.microsoft.com/office/drawing/2014/main" val="2831444470"/>
                    </a:ext>
                  </a:extLst>
                </a:gridCol>
                <a:gridCol w="360000">
                  <a:extLst>
                    <a:ext uri="{9D8B030D-6E8A-4147-A177-3AD203B41FA5}">
                      <a16:colId xmlns:a16="http://schemas.microsoft.com/office/drawing/2014/main" val="2350442504"/>
                    </a:ext>
                  </a:extLst>
                </a:gridCol>
                <a:gridCol w="360000">
                  <a:extLst>
                    <a:ext uri="{9D8B030D-6E8A-4147-A177-3AD203B41FA5}">
                      <a16:colId xmlns:a16="http://schemas.microsoft.com/office/drawing/2014/main" val="2782592063"/>
                    </a:ext>
                  </a:extLst>
                </a:gridCol>
                <a:gridCol w="360000">
                  <a:extLst>
                    <a:ext uri="{9D8B030D-6E8A-4147-A177-3AD203B41FA5}">
                      <a16:colId xmlns:a16="http://schemas.microsoft.com/office/drawing/2014/main" val="1624966511"/>
                    </a:ext>
                  </a:extLst>
                </a:gridCol>
                <a:gridCol w="360000">
                  <a:extLst>
                    <a:ext uri="{9D8B030D-6E8A-4147-A177-3AD203B41FA5}">
                      <a16:colId xmlns:a16="http://schemas.microsoft.com/office/drawing/2014/main" val="3396030772"/>
                    </a:ext>
                  </a:extLst>
                </a:gridCol>
                <a:gridCol w="360000">
                  <a:extLst>
                    <a:ext uri="{9D8B030D-6E8A-4147-A177-3AD203B41FA5}">
                      <a16:colId xmlns:a16="http://schemas.microsoft.com/office/drawing/2014/main" val="208952601"/>
                    </a:ext>
                  </a:extLst>
                </a:gridCol>
                <a:gridCol w="360000">
                  <a:extLst>
                    <a:ext uri="{9D8B030D-6E8A-4147-A177-3AD203B41FA5}">
                      <a16:colId xmlns:a16="http://schemas.microsoft.com/office/drawing/2014/main" val="3896894806"/>
                    </a:ext>
                  </a:extLst>
                </a:gridCol>
                <a:gridCol w="360000">
                  <a:extLst>
                    <a:ext uri="{9D8B030D-6E8A-4147-A177-3AD203B41FA5}">
                      <a16:colId xmlns:a16="http://schemas.microsoft.com/office/drawing/2014/main" val="2267318413"/>
                    </a:ext>
                  </a:extLst>
                </a:gridCol>
                <a:gridCol w="360000">
                  <a:extLst>
                    <a:ext uri="{9D8B030D-6E8A-4147-A177-3AD203B41FA5}">
                      <a16:colId xmlns:a16="http://schemas.microsoft.com/office/drawing/2014/main" val="3640628177"/>
                    </a:ext>
                  </a:extLst>
                </a:gridCol>
                <a:gridCol w="360000">
                  <a:extLst>
                    <a:ext uri="{9D8B030D-6E8A-4147-A177-3AD203B41FA5}">
                      <a16:colId xmlns:a16="http://schemas.microsoft.com/office/drawing/2014/main" val="3258324609"/>
                    </a:ext>
                  </a:extLst>
                </a:gridCol>
                <a:gridCol w="360000">
                  <a:extLst>
                    <a:ext uri="{9D8B030D-6E8A-4147-A177-3AD203B41FA5}">
                      <a16:colId xmlns:a16="http://schemas.microsoft.com/office/drawing/2014/main" val="2641069369"/>
                    </a:ext>
                  </a:extLst>
                </a:gridCol>
                <a:gridCol w="360000">
                  <a:extLst>
                    <a:ext uri="{9D8B030D-6E8A-4147-A177-3AD203B41FA5}">
                      <a16:colId xmlns:a16="http://schemas.microsoft.com/office/drawing/2014/main" val="3994107129"/>
                    </a:ext>
                  </a:extLst>
                </a:gridCol>
                <a:gridCol w="360000">
                  <a:extLst>
                    <a:ext uri="{9D8B030D-6E8A-4147-A177-3AD203B41FA5}">
                      <a16:colId xmlns:a16="http://schemas.microsoft.com/office/drawing/2014/main" val="1983340416"/>
                    </a:ext>
                  </a:extLst>
                </a:gridCol>
                <a:gridCol w="360000">
                  <a:extLst>
                    <a:ext uri="{9D8B030D-6E8A-4147-A177-3AD203B41FA5}">
                      <a16:colId xmlns:a16="http://schemas.microsoft.com/office/drawing/2014/main" val="162798409"/>
                    </a:ext>
                  </a:extLst>
                </a:gridCol>
                <a:gridCol w="360000">
                  <a:extLst>
                    <a:ext uri="{9D8B030D-6E8A-4147-A177-3AD203B41FA5}">
                      <a16:colId xmlns:a16="http://schemas.microsoft.com/office/drawing/2014/main" val="2933762275"/>
                    </a:ext>
                  </a:extLst>
                </a:gridCol>
                <a:gridCol w="360000">
                  <a:extLst>
                    <a:ext uri="{9D8B030D-6E8A-4147-A177-3AD203B41FA5}">
                      <a16:colId xmlns:a16="http://schemas.microsoft.com/office/drawing/2014/main" val="505436848"/>
                    </a:ext>
                  </a:extLst>
                </a:gridCol>
              </a:tblGrid>
              <a:tr h="360000">
                <a:tc>
                  <a:txBody>
                    <a:bodyPr/>
                    <a:lstStyle/>
                    <a:p>
                      <a:endParaRPr lang="en-GB" sz="800" dirty="0"/>
                    </a:p>
                  </a:txBody>
                  <a:tcPr>
                    <a:solidFill>
                      <a:schemeClr val="bg1"/>
                    </a:solidFill>
                  </a:tcPr>
                </a:tc>
                <a:tc>
                  <a:txBody>
                    <a:bodyPr/>
                    <a:lstStyle/>
                    <a:p>
                      <a:endParaRPr lang="en-GB" sz="800" dirty="0"/>
                    </a:p>
                  </a:txBody>
                  <a:tcPr>
                    <a:solidFill>
                      <a:schemeClr val="bg1"/>
                    </a:solidFill>
                  </a:tcPr>
                </a:tc>
                <a:tc>
                  <a:txBody>
                    <a:bodyPr/>
                    <a:lstStyle/>
                    <a:p>
                      <a:endParaRPr lang="en-GB" sz="800" dirty="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dirty="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solidFill>
                      <a:schemeClr val="bg1"/>
                    </a:solidFill>
                  </a:tcPr>
                </a:tc>
                <a:tc>
                  <a:txBody>
                    <a:bodyPr/>
                    <a:lstStyle/>
                    <a:p>
                      <a:endParaRPr lang="en-GB" sz="800"/>
                    </a:p>
                  </a:txBody>
                  <a:tcPr>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solidFill>
                      <a:schemeClr val="bg1"/>
                    </a:solidFill>
                  </a:tcPr>
                </a:tc>
                <a:tc>
                  <a:txBody>
                    <a:bodyPr/>
                    <a:lstStyle/>
                    <a:p>
                      <a:endParaRPr lang="en-GB" sz="800"/>
                    </a:p>
                  </a:txBody>
                  <a:tcPr>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solidFill>
                      <a:schemeClr val="bg1"/>
                    </a:solidFill>
                  </a:tcPr>
                </a:tc>
                <a:tc>
                  <a:txBody>
                    <a:bodyPr/>
                    <a:lstStyle/>
                    <a:p>
                      <a:endParaRPr lang="en-GB" sz="800" dirty="0"/>
                    </a:p>
                  </a:txBody>
                  <a:tcPr>
                    <a:solidFill>
                      <a:schemeClr val="bg1"/>
                    </a:solidFill>
                  </a:tcPr>
                </a:tc>
                <a:extLst>
                  <a:ext uri="{0D108BD9-81ED-4DB2-BD59-A6C34878D82A}">
                    <a16:rowId xmlns:a16="http://schemas.microsoft.com/office/drawing/2014/main" val="1565611270"/>
                  </a:ext>
                </a:extLst>
              </a:tr>
              <a:tr h="360000">
                <a:tc>
                  <a:txBody>
                    <a:bodyPr/>
                    <a:lstStyle/>
                    <a:p>
                      <a:endParaRPr lang="en-GB" sz="80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0000"/>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0000"/>
                    </a:solidFill>
                  </a:tcPr>
                </a:tc>
                <a:tc>
                  <a:txBody>
                    <a:bodyPr/>
                    <a:lstStyle/>
                    <a:p>
                      <a:endParaRPr lang="en-GB" sz="800" dirty="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dirty="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dirty="0"/>
                    </a:p>
                  </a:txBody>
                  <a:tcPr>
                    <a:solidFill>
                      <a:schemeClr val="bg1"/>
                    </a:solidFill>
                  </a:tcPr>
                </a:tc>
                <a:extLst>
                  <a:ext uri="{0D108BD9-81ED-4DB2-BD59-A6C34878D82A}">
                    <a16:rowId xmlns:a16="http://schemas.microsoft.com/office/drawing/2014/main" val="3838630861"/>
                  </a:ext>
                </a:extLst>
              </a:tr>
              <a:tr h="360000">
                <a:tc>
                  <a:txBody>
                    <a:bodyPr/>
                    <a:lstStyle/>
                    <a:p>
                      <a:endParaRPr lang="en-GB" sz="80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dirty="0"/>
                    </a:p>
                  </a:txBody>
                  <a:tcPr>
                    <a:solidFill>
                      <a:schemeClr val="bg1"/>
                    </a:solidFill>
                  </a:tcPr>
                </a:tc>
                <a:tc>
                  <a:txBody>
                    <a:bodyPr/>
                    <a:lstStyle/>
                    <a:p>
                      <a:endParaRPr lang="en-GB" sz="800" dirty="0"/>
                    </a:p>
                  </a:txBody>
                  <a:tcPr>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dirty="0"/>
                    </a:p>
                  </a:txBody>
                  <a:tcPr>
                    <a:solidFill>
                      <a:schemeClr val="bg1"/>
                    </a:solidFill>
                  </a:tcPr>
                </a:tc>
                <a:extLst>
                  <a:ext uri="{0D108BD9-81ED-4DB2-BD59-A6C34878D82A}">
                    <a16:rowId xmlns:a16="http://schemas.microsoft.com/office/drawing/2014/main" val="1280775505"/>
                  </a:ext>
                </a:extLst>
              </a:tr>
              <a:tr h="360000">
                <a:tc>
                  <a:txBody>
                    <a:bodyPr/>
                    <a:lstStyle/>
                    <a:p>
                      <a:endParaRPr lang="en-GB" sz="80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dirty="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dirty="0"/>
                    </a:p>
                  </a:txBody>
                  <a:tcPr>
                    <a:solidFill>
                      <a:schemeClr val="bg1"/>
                    </a:solidFill>
                  </a:tcPr>
                </a:tc>
                <a:tc>
                  <a:txBody>
                    <a:bodyPr/>
                    <a:lstStyle/>
                    <a:p>
                      <a:endParaRPr lang="en-GB" sz="8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dirty="0"/>
                    </a:p>
                  </a:txBody>
                  <a:tcPr>
                    <a:solidFill>
                      <a:schemeClr val="bg1"/>
                    </a:solidFill>
                  </a:tcPr>
                </a:tc>
                <a:tc>
                  <a:txBody>
                    <a:bodyPr/>
                    <a:lstStyle/>
                    <a:p>
                      <a:endParaRPr lang="en-GB" sz="800" dirty="0"/>
                    </a:p>
                  </a:txBody>
                  <a:tcPr>
                    <a:solidFill>
                      <a:schemeClr val="bg1"/>
                    </a:solidFill>
                  </a:tcPr>
                </a:tc>
                <a:extLst>
                  <a:ext uri="{0D108BD9-81ED-4DB2-BD59-A6C34878D82A}">
                    <a16:rowId xmlns:a16="http://schemas.microsoft.com/office/drawing/2014/main" val="4239286142"/>
                  </a:ext>
                </a:extLst>
              </a:tr>
              <a:tr h="360000">
                <a:tc>
                  <a:txBody>
                    <a:bodyPr/>
                    <a:lstStyle/>
                    <a:p>
                      <a:endParaRPr lang="en-GB" sz="800" dirty="0"/>
                    </a:p>
                  </a:txBody>
                  <a:tcPr>
                    <a:solidFill>
                      <a:schemeClr val="bg1"/>
                    </a:solidFill>
                  </a:tcPr>
                </a:tc>
                <a:tc>
                  <a:txBody>
                    <a:bodyPr/>
                    <a:lstStyle/>
                    <a:p>
                      <a:endParaRPr lang="en-GB" sz="800"/>
                    </a:p>
                  </a:txBody>
                  <a:tcPr>
                    <a:solidFill>
                      <a:schemeClr val="bg1"/>
                    </a:solidFill>
                  </a:tcPr>
                </a:tc>
                <a:tc>
                  <a:txBody>
                    <a:bodyPr/>
                    <a:lstStyle/>
                    <a:p>
                      <a:endParaRPr lang="en-GB" sz="80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dirty="0"/>
                    </a:p>
                  </a:txBody>
                  <a:tcPr>
                    <a:solidFill>
                      <a:schemeClr val="bg1"/>
                    </a:solidFill>
                  </a:tcPr>
                </a:tc>
                <a:tc>
                  <a:txBody>
                    <a:bodyPr/>
                    <a:lstStyle/>
                    <a:p>
                      <a:endParaRPr lang="en-GB" sz="800"/>
                    </a:p>
                  </a:txBody>
                  <a:tcPr>
                    <a:solidFill>
                      <a:schemeClr val="bg1"/>
                    </a:solidFill>
                  </a:tcPr>
                </a:tc>
                <a:tc>
                  <a:txBody>
                    <a:bodyPr/>
                    <a:lstStyle/>
                    <a:p>
                      <a:endParaRPr lang="en-GB" sz="8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a:p>
                  </a:txBody>
                  <a:tcPr>
                    <a:solidFill>
                      <a:schemeClr val="bg1"/>
                    </a:solidFill>
                  </a:tcPr>
                </a:tc>
                <a:tc>
                  <a:txBody>
                    <a:bodyPr/>
                    <a:lstStyle/>
                    <a:p>
                      <a:endParaRPr lang="en-GB" sz="800"/>
                    </a:p>
                  </a:txBody>
                  <a:tcPr>
                    <a:solidFill>
                      <a:schemeClr val="bg1"/>
                    </a:solidFill>
                  </a:tcPr>
                </a:tc>
                <a:tc>
                  <a:txBody>
                    <a:bodyPr/>
                    <a:lstStyle/>
                    <a:p>
                      <a:endParaRPr lang="en-GB" sz="800" dirty="0"/>
                    </a:p>
                  </a:txBody>
                  <a:tcPr>
                    <a:solidFill>
                      <a:schemeClr val="bg1"/>
                    </a:solidFill>
                  </a:tcPr>
                </a:tc>
                <a:tc>
                  <a:txBody>
                    <a:bodyPr/>
                    <a:lstStyle/>
                    <a:p>
                      <a:endParaRPr lang="en-GB" sz="800" dirty="0"/>
                    </a:p>
                  </a:txBody>
                  <a:tcPr>
                    <a:solidFill>
                      <a:schemeClr val="bg1"/>
                    </a:solidFill>
                  </a:tcPr>
                </a:tc>
                <a:tc>
                  <a:txBody>
                    <a:bodyPr/>
                    <a:lstStyle/>
                    <a:p>
                      <a:endParaRPr lang="en-GB" sz="800"/>
                    </a:p>
                  </a:txBody>
                  <a:tcPr>
                    <a:solidFill>
                      <a:schemeClr val="bg1"/>
                    </a:solidFill>
                  </a:tcPr>
                </a:tc>
                <a:tc>
                  <a:txBody>
                    <a:bodyPr/>
                    <a:lstStyle/>
                    <a:p>
                      <a:endParaRPr lang="en-GB" sz="800"/>
                    </a:p>
                  </a:txBody>
                  <a:tcPr>
                    <a:solidFill>
                      <a:schemeClr val="bg1"/>
                    </a:solidFill>
                  </a:tcPr>
                </a:tc>
                <a:tc>
                  <a:txBody>
                    <a:bodyPr/>
                    <a:lstStyle/>
                    <a:p>
                      <a:endParaRPr lang="en-GB" sz="800" dirty="0"/>
                    </a:p>
                  </a:txBody>
                  <a:tcPr>
                    <a:solidFill>
                      <a:schemeClr val="bg1"/>
                    </a:solidFill>
                  </a:tcPr>
                </a:tc>
                <a:tc>
                  <a:txBody>
                    <a:bodyPr/>
                    <a:lstStyle/>
                    <a:p>
                      <a:endParaRPr lang="en-GB" sz="800" dirty="0"/>
                    </a:p>
                  </a:txBody>
                  <a:tcPr>
                    <a:solidFill>
                      <a:schemeClr val="bg1"/>
                    </a:solidFill>
                  </a:tcPr>
                </a:tc>
                <a:tc>
                  <a:txBody>
                    <a:bodyPr/>
                    <a:lstStyle/>
                    <a:p>
                      <a:endParaRPr lang="en-GB" sz="800" dirty="0"/>
                    </a:p>
                  </a:txBody>
                  <a:tcPr>
                    <a:solidFill>
                      <a:schemeClr val="bg1"/>
                    </a:solidFill>
                  </a:tcPr>
                </a:tc>
                <a:extLst>
                  <a:ext uri="{0D108BD9-81ED-4DB2-BD59-A6C34878D82A}">
                    <a16:rowId xmlns:a16="http://schemas.microsoft.com/office/drawing/2014/main" val="1364672507"/>
                  </a:ext>
                </a:extLst>
              </a:tr>
            </a:tbl>
          </a:graphicData>
        </a:graphic>
      </p:graphicFrame>
      <p:graphicFrame>
        <p:nvGraphicFramePr>
          <p:cNvPr id="6" name="Table 5">
            <a:extLst>
              <a:ext uri="{FF2B5EF4-FFF2-40B4-BE49-F238E27FC236}">
                <a16:creationId xmlns:a16="http://schemas.microsoft.com/office/drawing/2014/main" id="{4CA24C7F-49BE-47AE-B6AD-A6F87A773633}"/>
              </a:ext>
            </a:extLst>
          </p:cNvPr>
          <p:cNvGraphicFramePr>
            <a:graphicFrameLocks noGrp="1"/>
          </p:cNvGraphicFramePr>
          <p:nvPr>
            <p:extLst>
              <p:ext uri="{D42A27DB-BD31-4B8C-83A1-F6EECF244321}">
                <p14:modId xmlns:p14="http://schemas.microsoft.com/office/powerpoint/2010/main" val="1614572709"/>
              </p:ext>
            </p:extLst>
          </p:nvPr>
        </p:nvGraphicFramePr>
        <p:xfrm>
          <a:off x="1524000" y="4597400"/>
          <a:ext cx="6300000" cy="720000"/>
        </p:xfrm>
        <a:graphic>
          <a:graphicData uri="http://schemas.openxmlformats.org/drawingml/2006/table">
            <a:tbl>
              <a:tblPr firstRow="1" bandRow="1">
                <a:tableStyleId>{5940675A-B579-460E-94D1-54222C63F5DA}</a:tableStyleId>
              </a:tblPr>
              <a:tblGrid>
                <a:gridCol w="1260000">
                  <a:extLst>
                    <a:ext uri="{9D8B030D-6E8A-4147-A177-3AD203B41FA5}">
                      <a16:colId xmlns:a16="http://schemas.microsoft.com/office/drawing/2014/main" val="2298994416"/>
                    </a:ext>
                  </a:extLst>
                </a:gridCol>
                <a:gridCol w="1260000">
                  <a:extLst>
                    <a:ext uri="{9D8B030D-6E8A-4147-A177-3AD203B41FA5}">
                      <a16:colId xmlns:a16="http://schemas.microsoft.com/office/drawing/2014/main" val="1629153217"/>
                    </a:ext>
                  </a:extLst>
                </a:gridCol>
                <a:gridCol w="1260000">
                  <a:extLst>
                    <a:ext uri="{9D8B030D-6E8A-4147-A177-3AD203B41FA5}">
                      <a16:colId xmlns:a16="http://schemas.microsoft.com/office/drawing/2014/main" val="4085497493"/>
                    </a:ext>
                  </a:extLst>
                </a:gridCol>
                <a:gridCol w="1260000">
                  <a:extLst>
                    <a:ext uri="{9D8B030D-6E8A-4147-A177-3AD203B41FA5}">
                      <a16:colId xmlns:a16="http://schemas.microsoft.com/office/drawing/2014/main" val="3561244792"/>
                    </a:ext>
                  </a:extLst>
                </a:gridCol>
                <a:gridCol w="1260000">
                  <a:extLst>
                    <a:ext uri="{9D8B030D-6E8A-4147-A177-3AD203B41FA5}">
                      <a16:colId xmlns:a16="http://schemas.microsoft.com/office/drawing/2014/main" val="3051318758"/>
                    </a:ext>
                  </a:extLst>
                </a:gridCol>
              </a:tblGrid>
              <a:tr h="720000">
                <a:tc>
                  <a:txBody>
                    <a:bodyPr/>
                    <a:lstStyle/>
                    <a:p>
                      <a:pPr algn="ctr"/>
                      <a:r>
                        <a:rPr lang="en-US" sz="2800" b="1" dirty="0">
                          <a:latin typeface="Century Gothic" panose="020B0502020202020204" pitchFamily="34" charset="0"/>
                        </a:rPr>
                        <a:t>12cm</a:t>
                      </a:r>
                      <a:endParaRPr lang="en-GB" sz="2800" b="1" dirty="0">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2800" b="1" dirty="0">
                          <a:latin typeface="Century Gothic" panose="020B0502020202020204" pitchFamily="34" charset="0"/>
                        </a:rPr>
                        <a:t>10cm</a:t>
                      </a:r>
                      <a:endParaRPr lang="en-GB" sz="2800" b="1" dirty="0">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2800" b="1" dirty="0">
                          <a:latin typeface="Century Gothic" panose="020B0502020202020204" pitchFamily="34" charset="0"/>
                        </a:rPr>
                        <a:t>14cm</a:t>
                      </a:r>
                      <a:endParaRPr lang="en-GB" sz="2800" b="1" dirty="0">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58384309"/>
                  </a:ext>
                </a:extLst>
              </a:tr>
            </a:tbl>
          </a:graphicData>
        </a:graphic>
      </p:graphicFrame>
    </p:spTree>
    <p:extLst>
      <p:ext uri="{BB962C8B-B14F-4D97-AF65-F5344CB8AC3E}">
        <p14:creationId xmlns:p14="http://schemas.microsoft.com/office/powerpoint/2010/main" val="3415420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r>
              <a:rPr lang="en-GB" sz="2000" b="1" u="sng" dirty="0">
                <a:solidFill>
                  <a:schemeClr val="tx1"/>
                </a:solidFill>
                <a:latin typeface="Century Gothic" panose="020B0502020202020204" pitchFamily="34" charset="0"/>
              </a:rPr>
              <a:t> </a:t>
            </a: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Match the shape to its perimeter.</a:t>
            </a:r>
          </a:p>
          <a:p>
            <a:pPr lvl="0" algn="ctr"/>
            <a:endParaRPr lang="en-GB" sz="2000" b="1" u="sng"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4" name="Table 3">
            <a:extLst>
              <a:ext uri="{FF2B5EF4-FFF2-40B4-BE49-F238E27FC236}">
                <a16:creationId xmlns:a16="http://schemas.microsoft.com/office/drawing/2014/main" id="{59DA3659-C101-4039-939E-7C1D0E2C1643}"/>
              </a:ext>
            </a:extLst>
          </p:cNvPr>
          <p:cNvGraphicFramePr>
            <a:graphicFrameLocks noGrp="1"/>
          </p:cNvGraphicFramePr>
          <p:nvPr/>
        </p:nvGraphicFramePr>
        <p:xfrm>
          <a:off x="1379764" y="1629000"/>
          <a:ext cx="6480000" cy="180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3335109162"/>
                    </a:ext>
                  </a:extLst>
                </a:gridCol>
                <a:gridCol w="360000">
                  <a:extLst>
                    <a:ext uri="{9D8B030D-6E8A-4147-A177-3AD203B41FA5}">
                      <a16:colId xmlns:a16="http://schemas.microsoft.com/office/drawing/2014/main" val="1869306981"/>
                    </a:ext>
                  </a:extLst>
                </a:gridCol>
                <a:gridCol w="360000">
                  <a:extLst>
                    <a:ext uri="{9D8B030D-6E8A-4147-A177-3AD203B41FA5}">
                      <a16:colId xmlns:a16="http://schemas.microsoft.com/office/drawing/2014/main" val="2831444470"/>
                    </a:ext>
                  </a:extLst>
                </a:gridCol>
                <a:gridCol w="360000">
                  <a:extLst>
                    <a:ext uri="{9D8B030D-6E8A-4147-A177-3AD203B41FA5}">
                      <a16:colId xmlns:a16="http://schemas.microsoft.com/office/drawing/2014/main" val="2350442504"/>
                    </a:ext>
                  </a:extLst>
                </a:gridCol>
                <a:gridCol w="360000">
                  <a:extLst>
                    <a:ext uri="{9D8B030D-6E8A-4147-A177-3AD203B41FA5}">
                      <a16:colId xmlns:a16="http://schemas.microsoft.com/office/drawing/2014/main" val="2782592063"/>
                    </a:ext>
                  </a:extLst>
                </a:gridCol>
                <a:gridCol w="360000">
                  <a:extLst>
                    <a:ext uri="{9D8B030D-6E8A-4147-A177-3AD203B41FA5}">
                      <a16:colId xmlns:a16="http://schemas.microsoft.com/office/drawing/2014/main" val="1624966511"/>
                    </a:ext>
                  </a:extLst>
                </a:gridCol>
                <a:gridCol w="360000">
                  <a:extLst>
                    <a:ext uri="{9D8B030D-6E8A-4147-A177-3AD203B41FA5}">
                      <a16:colId xmlns:a16="http://schemas.microsoft.com/office/drawing/2014/main" val="3396030772"/>
                    </a:ext>
                  </a:extLst>
                </a:gridCol>
                <a:gridCol w="360000">
                  <a:extLst>
                    <a:ext uri="{9D8B030D-6E8A-4147-A177-3AD203B41FA5}">
                      <a16:colId xmlns:a16="http://schemas.microsoft.com/office/drawing/2014/main" val="208952601"/>
                    </a:ext>
                  </a:extLst>
                </a:gridCol>
                <a:gridCol w="360000">
                  <a:extLst>
                    <a:ext uri="{9D8B030D-6E8A-4147-A177-3AD203B41FA5}">
                      <a16:colId xmlns:a16="http://schemas.microsoft.com/office/drawing/2014/main" val="3896894806"/>
                    </a:ext>
                  </a:extLst>
                </a:gridCol>
                <a:gridCol w="360000">
                  <a:extLst>
                    <a:ext uri="{9D8B030D-6E8A-4147-A177-3AD203B41FA5}">
                      <a16:colId xmlns:a16="http://schemas.microsoft.com/office/drawing/2014/main" val="2267318413"/>
                    </a:ext>
                  </a:extLst>
                </a:gridCol>
                <a:gridCol w="360000">
                  <a:extLst>
                    <a:ext uri="{9D8B030D-6E8A-4147-A177-3AD203B41FA5}">
                      <a16:colId xmlns:a16="http://schemas.microsoft.com/office/drawing/2014/main" val="3640628177"/>
                    </a:ext>
                  </a:extLst>
                </a:gridCol>
                <a:gridCol w="360000">
                  <a:extLst>
                    <a:ext uri="{9D8B030D-6E8A-4147-A177-3AD203B41FA5}">
                      <a16:colId xmlns:a16="http://schemas.microsoft.com/office/drawing/2014/main" val="3258324609"/>
                    </a:ext>
                  </a:extLst>
                </a:gridCol>
                <a:gridCol w="360000">
                  <a:extLst>
                    <a:ext uri="{9D8B030D-6E8A-4147-A177-3AD203B41FA5}">
                      <a16:colId xmlns:a16="http://schemas.microsoft.com/office/drawing/2014/main" val="2641069369"/>
                    </a:ext>
                  </a:extLst>
                </a:gridCol>
                <a:gridCol w="360000">
                  <a:extLst>
                    <a:ext uri="{9D8B030D-6E8A-4147-A177-3AD203B41FA5}">
                      <a16:colId xmlns:a16="http://schemas.microsoft.com/office/drawing/2014/main" val="3994107129"/>
                    </a:ext>
                  </a:extLst>
                </a:gridCol>
                <a:gridCol w="360000">
                  <a:extLst>
                    <a:ext uri="{9D8B030D-6E8A-4147-A177-3AD203B41FA5}">
                      <a16:colId xmlns:a16="http://schemas.microsoft.com/office/drawing/2014/main" val="1983340416"/>
                    </a:ext>
                  </a:extLst>
                </a:gridCol>
                <a:gridCol w="360000">
                  <a:extLst>
                    <a:ext uri="{9D8B030D-6E8A-4147-A177-3AD203B41FA5}">
                      <a16:colId xmlns:a16="http://schemas.microsoft.com/office/drawing/2014/main" val="162798409"/>
                    </a:ext>
                  </a:extLst>
                </a:gridCol>
                <a:gridCol w="360000">
                  <a:extLst>
                    <a:ext uri="{9D8B030D-6E8A-4147-A177-3AD203B41FA5}">
                      <a16:colId xmlns:a16="http://schemas.microsoft.com/office/drawing/2014/main" val="2933762275"/>
                    </a:ext>
                  </a:extLst>
                </a:gridCol>
                <a:gridCol w="360000">
                  <a:extLst>
                    <a:ext uri="{9D8B030D-6E8A-4147-A177-3AD203B41FA5}">
                      <a16:colId xmlns:a16="http://schemas.microsoft.com/office/drawing/2014/main" val="505436848"/>
                    </a:ext>
                  </a:extLst>
                </a:gridCol>
              </a:tblGrid>
              <a:tr h="360000">
                <a:tc>
                  <a:txBody>
                    <a:bodyPr/>
                    <a:lstStyle/>
                    <a:p>
                      <a:endParaRPr lang="en-GB" sz="800" dirty="0"/>
                    </a:p>
                  </a:txBody>
                  <a:tcPr>
                    <a:solidFill>
                      <a:schemeClr val="bg1"/>
                    </a:solidFill>
                  </a:tcPr>
                </a:tc>
                <a:tc>
                  <a:txBody>
                    <a:bodyPr/>
                    <a:lstStyle/>
                    <a:p>
                      <a:endParaRPr lang="en-GB" sz="800" dirty="0"/>
                    </a:p>
                  </a:txBody>
                  <a:tcPr>
                    <a:solidFill>
                      <a:schemeClr val="bg1"/>
                    </a:solidFill>
                  </a:tcPr>
                </a:tc>
                <a:tc>
                  <a:txBody>
                    <a:bodyPr/>
                    <a:lstStyle/>
                    <a:p>
                      <a:endParaRPr lang="en-GB" sz="800" dirty="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dirty="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solidFill>
                      <a:schemeClr val="bg1"/>
                    </a:solidFill>
                  </a:tcPr>
                </a:tc>
                <a:tc>
                  <a:txBody>
                    <a:bodyPr/>
                    <a:lstStyle/>
                    <a:p>
                      <a:endParaRPr lang="en-GB" sz="800"/>
                    </a:p>
                  </a:txBody>
                  <a:tcPr>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solidFill>
                      <a:schemeClr val="bg1"/>
                    </a:solidFill>
                  </a:tcPr>
                </a:tc>
                <a:tc>
                  <a:txBody>
                    <a:bodyPr/>
                    <a:lstStyle/>
                    <a:p>
                      <a:endParaRPr lang="en-GB" sz="800"/>
                    </a:p>
                  </a:txBody>
                  <a:tcPr>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lnB w="12700" cap="flat" cmpd="sng" algn="ctr">
                      <a:solidFill>
                        <a:schemeClr val="tx1"/>
                      </a:solidFill>
                      <a:prstDash val="solid"/>
                      <a:round/>
                      <a:headEnd type="none" w="med" len="med"/>
                      <a:tailEnd type="none" w="med" len="med"/>
                    </a:lnB>
                    <a:solidFill>
                      <a:schemeClr val="bg1"/>
                    </a:solidFill>
                  </a:tcPr>
                </a:tc>
                <a:tc>
                  <a:txBody>
                    <a:bodyPr/>
                    <a:lstStyle/>
                    <a:p>
                      <a:endParaRPr lang="en-GB" sz="800"/>
                    </a:p>
                  </a:txBody>
                  <a:tcPr>
                    <a:solidFill>
                      <a:schemeClr val="bg1"/>
                    </a:solidFill>
                  </a:tcPr>
                </a:tc>
                <a:tc>
                  <a:txBody>
                    <a:bodyPr/>
                    <a:lstStyle/>
                    <a:p>
                      <a:endParaRPr lang="en-GB" sz="800" dirty="0"/>
                    </a:p>
                  </a:txBody>
                  <a:tcPr>
                    <a:solidFill>
                      <a:schemeClr val="bg1"/>
                    </a:solidFill>
                  </a:tcPr>
                </a:tc>
                <a:extLst>
                  <a:ext uri="{0D108BD9-81ED-4DB2-BD59-A6C34878D82A}">
                    <a16:rowId xmlns:a16="http://schemas.microsoft.com/office/drawing/2014/main" val="1565611270"/>
                  </a:ext>
                </a:extLst>
              </a:tr>
              <a:tr h="360000">
                <a:tc>
                  <a:txBody>
                    <a:bodyPr/>
                    <a:lstStyle/>
                    <a:p>
                      <a:endParaRPr lang="en-GB" sz="80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0000"/>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0000"/>
                    </a:solidFill>
                  </a:tcPr>
                </a:tc>
                <a:tc>
                  <a:txBody>
                    <a:bodyPr/>
                    <a:lstStyle/>
                    <a:p>
                      <a:endParaRPr lang="en-GB" sz="800" dirty="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dirty="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6">
                        <a:lumMod val="75000"/>
                      </a:schemeClr>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dirty="0"/>
                    </a:p>
                  </a:txBody>
                  <a:tcPr>
                    <a:solidFill>
                      <a:schemeClr val="bg1"/>
                    </a:solidFill>
                  </a:tcPr>
                </a:tc>
                <a:extLst>
                  <a:ext uri="{0D108BD9-81ED-4DB2-BD59-A6C34878D82A}">
                    <a16:rowId xmlns:a16="http://schemas.microsoft.com/office/drawing/2014/main" val="3838630861"/>
                  </a:ext>
                </a:extLst>
              </a:tr>
              <a:tr h="360000">
                <a:tc>
                  <a:txBody>
                    <a:bodyPr/>
                    <a:lstStyle/>
                    <a:p>
                      <a:endParaRPr lang="en-GB" sz="80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0000"/>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dirty="0"/>
                    </a:p>
                  </a:txBody>
                  <a:tcPr>
                    <a:solidFill>
                      <a:schemeClr val="bg1"/>
                    </a:solidFill>
                  </a:tcPr>
                </a:tc>
                <a:tc>
                  <a:txBody>
                    <a:bodyPr/>
                    <a:lstStyle/>
                    <a:p>
                      <a:endParaRPr lang="en-GB" sz="800" dirty="0"/>
                    </a:p>
                  </a:txBody>
                  <a:tcPr>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dirty="0"/>
                    </a:p>
                  </a:txBody>
                  <a:tcPr>
                    <a:solidFill>
                      <a:schemeClr val="bg1"/>
                    </a:solidFill>
                  </a:tcPr>
                </a:tc>
                <a:extLst>
                  <a:ext uri="{0D108BD9-81ED-4DB2-BD59-A6C34878D82A}">
                    <a16:rowId xmlns:a16="http://schemas.microsoft.com/office/drawing/2014/main" val="1280775505"/>
                  </a:ext>
                </a:extLst>
              </a:tr>
              <a:tr h="360000">
                <a:tc>
                  <a:txBody>
                    <a:bodyPr/>
                    <a:lstStyle/>
                    <a:p>
                      <a:endParaRPr lang="en-GB" sz="80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dirty="0"/>
                    </a:p>
                  </a:txBody>
                  <a:tcPr>
                    <a:lnR w="12700" cap="flat" cmpd="sng" algn="ctr">
                      <a:solidFill>
                        <a:schemeClr val="tx1"/>
                      </a:solidFill>
                      <a:prstDash val="solid"/>
                      <a:round/>
                      <a:headEnd type="none" w="med" len="med"/>
                      <a:tailEnd type="none" w="med" len="med"/>
                    </a:lnR>
                    <a:solidFill>
                      <a:schemeClr val="bg1"/>
                    </a:solidFill>
                  </a:tcPr>
                </a:tc>
                <a:tc>
                  <a:txBody>
                    <a:bodyPr/>
                    <a:lstStyle/>
                    <a:p>
                      <a:endParaRPr lang="en-GB" sz="800"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endParaRPr lang="en-GB" sz="800"/>
                    </a:p>
                  </a:txBody>
                  <a:tcPr>
                    <a:lnL w="12700" cap="flat" cmpd="sng" algn="ctr">
                      <a:solidFill>
                        <a:schemeClr val="tx1"/>
                      </a:solidFill>
                      <a:prstDash val="solid"/>
                      <a:round/>
                      <a:headEnd type="none" w="med" len="med"/>
                      <a:tailEnd type="none" w="med" len="med"/>
                    </a:lnL>
                    <a:solidFill>
                      <a:schemeClr val="bg1"/>
                    </a:solidFill>
                  </a:tcPr>
                </a:tc>
                <a:tc>
                  <a:txBody>
                    <a:bodyPr/>
                    <a:lstStyle/>
                    <a:p>
                      <a:endParaRPr lang="en-GB" sz="800" dirty="0"/>
                    </a:p>
                  </a:txBody>
                  <a:tcPr>
                    <a:solidFill>
                      <a:schemeClr val="bg1"/>
                    </a:solidFill>
                  </a:tcPr>
                </a:tc>
                <a:tc>
                  <a:txBody>
                    <a:bodyPr/>
                    <a:lstStyle/>
                    <a:p>
                      <a:endParaRPr lang="en-GB" sz="8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dirty="0"/>
                    </a:p>
                  </a:txBody>
                  <a:tcPr>
                    <a:solidFill>
                      <a:schemeClr val="bg1"/>
                    </a:solidFill>
                  </a:tcPr>
                </a:tc>
                <a:tc>
                  <a:txBody>
                    <a:bodyPr/>
                    <a:lstStyle/>
                    <a:p>
                      <a:endParaRPr lang="en-GB" sz="800" dirty="0"/>
                    </a:p>
                  </a:txBody>
                  <a:tcPr>
                    <a:solidFill>
                      <a:schemeClr val="bg1"/>
                    </a:solidFill>
                  </a:tcPr>
                </a:tc>
                <a:extLst>
                  <a:ext uri="{0D108BD9-81ED-4DB2-BD59-A6C34878D82A}">
                    <a16:rowId xmlns:a16="http://schemas.microsoft.com/office/drawing/2014/main" val="4239286142"/>
                  </a:ext>
                </a:extLst>
              </a:tr>
              <a:tr h="360000">
                <a:tc>
                  <a:txBody>
                    <a:bodyPr/>
                    <a:lstStyle/>
                    <a:p>
                      <a:endParaRPr lang="en-GB" sz="800" dirty="0"/>
                    </a:p>
                  </a:txBody>
                  <a:tcPr>
                    <a:solidFill>
                      <a:schemeClr val="bg1"/>
                    </a:solidFill>
                  </a:tcPr>
                </a:tc>
                <a:tc>
                  <a:txBody>
                    <a:bodyPr/>
                    <a:lstStyle/>
                    <a:p>
                      <a:endParaRPr lang="en-GB" sz="800"/>
                    </a:p>
                  </a:txBody>
                  <a:tcPr>
                    <a:solidFill>
                      <a:schemeClr val="bg1"/>
                    </a:solidFill>
                  </a:tcPr>
                </a:tc>
                <a:tc>
                  <a:txBody>
                    <a:bodyPr/>
                    <a:lstStyle/>
                    <a:p>
                      <a:endParaRPr lang="en-GB" sz="80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dirty="0"/>
                    </a:p>
                  </a:txBody>
                  <a:tcPr>
                    <a:solidFill>
                      <a:schemeClr val="bg1"/>
                    </a:solidFill>
                  </a:tcPr>
                </a:tc>
                <a:tc>
                  <a:txBody>
                    <a:bodyPr/>
                    <a:lstStyle/>
                    <a:p>
                      <a:endParaRPr lang="en-GB" sz="800"/>
                    </a:p>
                  </a:txBody>
                  <a:tcPr>
                    <a:solidFill>
                      <a:schemeClr val="bg1"/>
                    </a:solidFill>
                  </a:tcPr>
                </a:tc>
                <a:tc>
                  <a:txBody>
                    <a:bodyPr/>
                    <a:lstStyle/>
                    <a:p>
                      <a:endParaRPr lang="en-GB" sz="8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lang="en-GB" sz="800"/>
                    </a:p>
                  </a:txBody>
                  <a:tcPr>
                    <a:solidFill>
                      <a:schemeClr val="bg1"/>
                    </a:solidFill>
                  </a:tcPr>
                </a:tc>
                <a:tc>
                  <a:txBody>
                    <a:bodyPr/>
                    <a:lstStyle/>
                    <a:p>
                      <a:endParaRPr lang="en-GB" sz="800"/>
                    </a:p>
                  </a:txBody>
                  <a:tcPr>
                    <a:solidFill>
                      <a:schemeClr val="bg1"/>
                    </a:solidFill>
                  </a:tcPr>
                </a:tc>
                <a:tc>
                  <a:txBody>
                    <a:bodyPr/>
                    <a:lstStyle/>
                    <a:p>
                      <a:endParaRPr lang="en-GB" sz="800" dirty="0"/>
                    </a:p>
                  </a:txBody>
                  <a:tcPr>
                    <a:solidFill>
                      <a:schemeClr val="bg1"/>
                    </a:solidFill>
                  </a:tcPr>
                </a:tc>
                <a:tc>
                  <a:txBody>
                    <a:bodyPr/>
                    <a:lstStyle/>
                    <a:p>
                      <a:endParaRPr lang="en-GB" sz="800" dirty="0"/>
                    </a:p>
                  </a:txBody>
                  <a:tcPr>
                    <a:solidFill>
                      <a:schemeClr val="bg1"/>
                    </a:solidFill>
                  </a:tcPr>
                </a:tc>
                <a:tc>
                  <a:txBody>
                    <a:bodyPr/>
                    <a:lstStyle/>
                    <a:p>
                      <a:endParaRPr lang="en-GB" sz="800"/>
                    </a:p>
                  </a:txBody>
                  <a:tcPr>
                    <a:solidFill>
                      <a:schemeClr val="bg1"/>
                    </a:solidFill>
                  </a:tcPr>
                </a:tc>
                <a:tc>
                  <a:txBody>
                    <a:bodyPr/>
                    <a:lstStyle/>
                    <a:p>
                      <a:endParaRPr lang="en-GB" sz="800"/>
                    </a:p>
                  </a:txBody>
                  <a:tcPr>
                    <a:solidFill>
                      <a:schemeClr val="bg1"/>
                    </a:solidFill>
                  </a:tcPr>
                </a:tc>
                <a:tc>
                  <a:txBody>
                    <a:bodyPr/>
                    <a:lstStyle/>
                    <a:p>
                      <a:endParaRPr lang="en-GB" sz="800" dirty="0"/>
                    </a:p>
                  </a:txBody>
                  <a:tcPr>
                    <a:solidFill>
                      <a:schemeClr val="bg1"/>
                    </a:solidFill>
                  </a:tcPr>
                </a:tc>
                <a:tc>
                  <a:txBody>
                    <a:bodyPr/>
                    <a:lstStyle/>
                    <a:p>
                      <a:endParaRPr lang="en-GB" sz="800" dirty="0"/>
                    </a:p>
                  </a:txBody>
                  <a:tcPr>
                    <a:solidFill>
                      <a:schemeClr val="bg1"/>
                    </a:solidFill>
                  </a:tcPr>
                </a:tc>
                <a:tc>
                  <a:txBody>
                    <a:bodyPr/>
                    <a:lstStyle/>
                    <a:p>
                      <a:endParaRPr lang="en-GB" sz="800" dirty="0"/>
                    </a:p>
                  </a:txBody>
                  <a:tcPr>
                    <a:solidFill>
                      <a:schemeClr val="bg1"/>
                    </a:solidFill>
                  </a:tcPr>
                </a:tc>
                <a:extLst>
                  <a:ext uri="{0D108BD9-81ED-4DB2-BD59-A6C34878D82A}">
                    <a16:rowId xmlns:a16="http://schemas.microsoft.com/office/drawing/2014/main" val="1364672507"/>
                  </a:ext>
                </a:extLst>
              </a:tr>
            </a:tbl>
          </a:graphicData>
        </a:graphic>
      </p:graphicFrame>
      <p:graphicFrame>
        <p:nvGraphicFramePr>
          <p:cNvPr id="6" name="Table 5">
            <a:extLst>
              <a:ext uri="{FF2B5EF4-FFF2-40B4-BE49-F238E27FC236}">
                <a16:creationId xmlns:a16="http://schemas.microsoft.com/office/drawing/2014/main" id="{4CA24C7F-49BE-47AE-B6AD-A6F87A773633}"/>
              </a:ext>
            </a:extLst>
          </p:cNvPr>
          <p:cNvGraphicFramePr>
            <a:graphicFrameLocks noGrp="1"/>
          </p:cNvGraphicFramePr>
          <p:nvPr/>
        </p:nvGraphicFramePr>
        <p:xfrm>
          <a:off x="1524000" y="4597400"/>
          <a:ext cx="6300000" cy="720000"/>
        </p:xfrm>
        <a:graphic>
          <a:graphicData uri="http://schemas.openxmlformats.org/drawingml/2006/table">
            <a:tbl>
              <a:tblPr firstRow="1" bandRow="1">
                <a:tableStyleId>{5940675A-B579-460E-94D1-54222C63F5DA}</a:tableStyleId>
              </a:tblPr>
              <a:tblGrid>
                <a:gridCol w="1260000">
                  <a:extLst>
                    <a:ext uri="{9D8B030D-6E8A-4147-A177-3AD203B41FA5}">
                      <a16:colId xmlns:a16="http://schemas.microsoft.com/office/drawing/2014/main" val="2298994416"/>
                    </a:ext>
                  </a:extLst>
                </a:gridCol>
                <a:gridCol w="1260000">
                  <a:extLst>
                    <a:ext uri="{9D8B030D-6E8A-4147-A177-3AD203B41FA5}">
                      <a16:colId xmlns:a16="http://schemas.microsoft.com/office/drawing/2014/main" val="1629153217"/>
                    </a:ext>
                  </a:extLst>
                </a:gridCol>
                <a:gridCol w="1260000">
                  <a:extLst>
                    <a:ext uri="{9D8B030D-6E8A-4147-A177-3AD203B41FA5}">
                      <a16:colId xmlns:a16="http://schemas.microsoft.com/office/drawing/2014/main" val="4085497493"/>
                    </a:ext>
                  </a:extLst>
                </a:gridCol>
                <a:gridCol w="1260000">
                  <a:extLst>
                    <a:ext uri="{9D8B030D-6E8A-4147-A177-3AD203B41FA5}">
                      <a16:colId xmlns:a16="http://schemas.microsoft.com/office/drawing/2014/main" val="3561244792"/>
                    </a:ext>
                  </a:extLst>
                </a:gridCol>
                <a:gridCol w="1260000">
                  <a:extLst>
                    <a:ext uri="{9D8B030D-6E8A-4147-A177-3AD203B41FA5}">
                      <a16:colId xmlns:a16="http://schemas.microsoft.com/office/drawing/2014/main" val="3051318758"/>
                    </a:ext>
                  </a:extLst>
                </a:gridCol>
              </a:tblGrid>
              <a:tr h="720000">
                <a:tc>
                  <a:txBody>
                    <a:bodyPr/>
                    <a:lstStyle/>
                    <a:p>
                      <a:pPr algn="ctr"/>
                      <a:r>
                        <a:rPr lang="en-US" sz="2800" b="1" dirty="0">
                          <a:latin typeface="Century Gothic" panose="020B0502020202020204" pitchFamily="34" charset="0"/>
                        </a:rPr>
                        <a:t>12cm</a:t>
                      </a:r>
                      <a:endParaRPr lang="en-GB" sz="2800" b="1" dirty="0">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2800" b="1" dirty="0">
                          <a:latin typeface="Century Gothic" panose="020B0502020202020204" pitchFamily="34" charset="0"/>
                        </a:rPr>
                        <a:t>10cm</a:t>
                      </a:r>
                      <a:endParaRPr lang="en-GB" sz="2800" b="1" dirty="0">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2800" b="1" dirty="0">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2800" b="1" dirty="0">
                          <a:latin typeface="Century Gothic" panose="020B0502020202020204" pitchFamily="34" charset="0"/>
                        </a:rPr>
                        <a:t>14cm</a:t>
                      </a:r>
                      <a:endParaRPr lang="en-GB" sz="2800" b="1" dirty="0">
                        <a:latin typeface="Century Gothic" panose="020B0502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58384309"/>
                  </a:ext>
                </a:extLst>
              </a:tr>
            </a:tbl>
          </a:graphicData>
        </a:graphic>
      </p:graphicFrame>
      <p:cxnSp>
        <p:nvCxnSpPr>
          <p:cNvPr id="9" name="Straight Connector 8">
            <a:extLst>
              <a:ext uri="{FF2B5EF4-FFF2-40B4-BE49-F238E27FC236}">
                <a16:creationId xmlns:a16="http://schemas.microsoft.com/office/drawing/2014/main" id="{26ED2026-5ABD-4D74-B0C2-15AB0C3E6DEC}"/>
              </a:ext>
            </a:extLst>
          </p:cNvPr>
          <p:cNvCxnSpPr>
            <a:cxnSpLocks/>
            <a:endCxn id="6" idx="0"/>
          </p:cNvCxnSpPr>
          <p:nvPr/>
        </p:nvCxnSpPr>
        <p:spPr>
          <a:xfrm>
            <a:off x="2452744" y="3062469"/>
            <a:ext cx="2221256" cy="1534931"/>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0" name="Straight Connector 9">
            <a:extLst>
              <a:ext uri="{FF2B5EF4-FFF2-40B4-BE49-F238E27FC236}">
                <a16:creationId xmlns:a16="http://schemas.microsoft.com/office/drawing/2014/main" id="{4B7A72F7-A7D0-429D-AE5C-7C0729E04DFF}"/>
              </a:ext>
            </a:extLst>
          </p:cNvPr>
          <p:cNvCxnSpPr>
            <a:cxnSpLocks/>
          </p:cNvCxnSpPr>
          <p:nvPr/>
        </p:nvCxnSpPr>
        <p:spPr>
          <a:xfrm flipH="1">
            <a:off x="2093016" y="3062469"/>
            <a:ext cx="1882636" cy="153493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2672F07-CDF0-4225-986B-6AD45360704F}"/>
              </a:ext>
            </a:extLst>
          </p:cNvPr>
          <p:cNvCxnSpPr>
            <a:cxnSpLocks/>
          </p:cNvCxnSpPr>
          <p:nvPr/>
        </p:nvCxnSpPr>
        <p:spPr>
          <a:xfrm>
            <a:off x="6416951" y="2701310"/>
            <a:ext cx="490745" cy="189609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4316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3" y="277072"/>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Find the perimeter of this shape.</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19918726-634F-4CB3-BF20-2B3A9CA69346}"/>
              </a:ext>
            </a:extLst>
          </p:cNvPr>
          <p:cNvGraphicFramePr>
            <a:graphicFrameLocks noGrp="1"/>
          </p:cNvGraphicFramePr>
          <p:nvPr>
            <p:extLst>
              <p:ext uri="{D42A27DB-BD31-4B8C-83A1-F6EECF244321}">
                <p14:modId xmlns:p14="http://schemas.microsoft.com/office/powerpoint/2010/main" val="460996906"/>
              </p:ext>
            </p:extLst>
          </p:nvPr>
        </p:nvGraphicFramePr>
        <p:xfrm>
          <a:off x="3009900" y="1869887"/>
          <a:ext cx="2880000" cy="144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1032515873"/>
                    </a:ext>
                  </a:extLst>
                </a:gridCol>
                <a:gridCol w="360000">
                  <a:extLst>
                    <a:ext uri="{9D8B030D-6E8A-4147-A177-3AD203B41FA5}">
                      <a16:colId xmlns:a16="http://schemas.microsoft.com/office/drawing/2014/main" val="2702733097"/>
                    </a:ext>
                  </a:extLst>
                </a:gridCol>
                <a:gridCol w="360000">
                  <a:extLst>
                    <a:ext uri="{9D8B030D-6E8A-4147-A177-3AD203B41FA5}">
                      <a16:colId xmlns:a16="http://schemas.microsoft.com/office/drawing/2014/main" val="464981187"/>
                    </a:ext>
                  </a:extLst>
                </a:gridCol>
                <a:gridCol w="360000">
                  <a:extLst>
                    <a:ext uri="{9D8B030D-6E8A-4147-A177-3AD203B41FA5}">
                      <a16:colId xmlns:a16="http://schemas.microsoft.com/office/drawing/2014/main" val="1407012653"/>
                    </a:ext>
                  </a:extLst>
                </a:gridCol>
                <a:gridCol w="360000">
                  <a:extLst>
                    <a:ext uri="{9D8B030D-6E8A-4147-A177-3AD203B41FA5}">
                      <a16:colId xmlns:a16="http://schemas.microsoft.com/office/drawing/2014/main" val="726232017"/>
                    </a:ext>
                  </a:extLst>
                </a:gridCol>
                <a:gridCol w="360000">
                  <a:extLst>
                    <a:ext uri="{9D8B030D-6E8A-4147-A177-3AD203B41FA5}">
                      <a16:colId xmlns:a16="http://schemas.microsoft.com/office/drawing/2014/main" val="50172737"/>
                    </a:ext>
                  </a:extLst>
                </a:gridCol>
                <a:gridCol w="360000">
                  <a:extLst>
                    <a:ext uri="{9D8B030D-6E8A-4147-A177-3AD203B41FA5}">
                      <a16:colId xmlns:a16="http://schemas.microsoft.com/office/drawing/2014/main" val="4045014815"/>
                    </a:ext>
                  </a:extLst>
                </a:gridCol>
                <a:gridCol w="360000">
                  <a:extLst>
                    <a:ext uri="{9D8B030D-6E8A-4147-A177-3AD203B41FA5}">
                      <a16:colId xmlns:a16="http://schemas.microsoft.com/office/drawing/2014/main" val="412833156"/>
                    </a:ext>
                  </a:extLst>
                </a:gridCol>
              </a:tblGrid>
              <a:tr h="360000">
                <a:tc>
                  <a:txBody>
                    <a:bodyPr/>
                    <a:lstStyle/>
                    <a:p>
                      <a:endParaRPr lang="en-GB" sz="7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994807500"/>
                  </a:ext>
                </a:extLst>
              </a:tr>
              <a:tr h="360000">
                <a:tc>
                  <a:txBody>
                    <a:bodyPr/>
                    <a:lstStyle/>
                    <a:p>
                      <a:endParaRPr lang="en-GB" sz="7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527475605"/>
                  </a:ext>
                </a:extLst>
              </a:tr>
              <a:tr h="360000">
                <a:tc>
                  <a:txBody>
                    <a:bodyPr/>
                    <a:lstStyle/>
                    <a:p>
                      <a:endParaRPr lang="en-GB" sz="7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865365269"/>
                  </a:ext>
                </a:extLst>
              </a:tr>
              <a:tr h="360000">
                <a:tc>
                  <a:txBody>
                    <a:bodyPr/>
                    <a:lstStyle/>
                    <a:p>
                      <a:endParaRPr lang="en-GB" sz="70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187085123"/>
                  </a:ext>
                </a:extLst>
              </a:tr>
            </a:tbl>
          </a:graphicData>
        </a:graphic>
      </p:graphicFrame>
      <p:pic>
        <p:nvPicPr>
          <p:cNvPr id="6" name="Picture 5">
            <a:extLst>
              <a:ext uri="{FF2B5EF4-FFF2-40B4-BE49-F238E27FC236}">
                <a16:creationId xmlns:a16="http://schemas.microsoft.com/office/drawing/2014/main" id="{0A849DA8-925B-4311-B3E8-8E6498F343B8}"/>
              </a:ext>
            </a:extLst>
          </p:cNvPr>
          <p:cNvPicPr>
            <a:picLocks noChangeAspect="1"/>
          </p:cNvPicPr>
          <p:nvPr/>
        </p:nvPicPr>
        <p:blipFill>
          <a:blip r:embed="rId4"/>
          <a:stretch>
            <a:fillRect/>
          </a:stretch>
        </p:blipFill>
        <p:spPr>
          <a:xfrm>
            <a:off x="326464" y="1100208"/>
            <a:ext cx="1329043" cy="4962574"/>
          </a:xfrm>
          <a:prstGeom prst="rect">
            <a:avLst/>
          </a:prstGeom>
        </p:spPr>
      </p:pic>
    </p:spTree>
    <p:extLst>
      <p:ext uri="{BB962C8B-B14F-4D97-AF65-F5344CB8AC3E}">
        <p14:creationId xmlns:p14="http://schemas.microsoft.com/office/powerpoint/2010/main" val="3691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3" y="277072"/>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Find the perimeter of this shape.</a:t>
            </a: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Measure each side with a ruler.</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19918726-634F-4CB3-BF20-2B3A9CA69346}"/>
              </a:ext>
            </a:extLst>
          </p:cNvPr>
          <p:cNvGraphicFramePr>
            <a:graphicFrameLocks noGrp="1"/>
          </p:cNvGraphicFramePr>
          <p:nvPr>
            <p:extLst>
              <p:ext uri="{D42A27DB-BD31-4B8C-83A1-F6EECF244321}">
                <p14:modId xmlns:p14="http://schemas.microsoft.com/office/powerpoint/2010/main" val="1948301434"/>
              </p:ext>
            </p:extLst>
          </p:nvPr>
        </p:nvGraphicFramePr>
        <p:xfrm>
          <a:off x="3009900" y="1869887"/>
          <a:ext cx="2880000" cy="144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1032515873"/>
                    </a:ext>
                  </a:extLst>
                </a:gridCol>
                <a:gridCol w="360000">
                  <a:extLst>
                    <a:ext uri="{9D8B030D-6E8A-4147-A177-3AD203B41FA5}">
                      <a16:colId xmlns:a16="http://schemas.microsoft.com/office/drawing/2014/main" val="2702733097"/>
                    </a:ext>
                  </a:extLst>
                </a:gridCol>
                <a:gridCol w="360000">
                  <a:extLst>
                    <a:ext uri="{9D8B030D-6E8A-4147-A177-3AD203B41FA5}">
                      <a16:colId xmlns:a16="http://schemas.microsoft.com/office/drawing/2014/main" val="464981187"/>
                    </a:ext>
                  </a:extLst>
                </a:gridCol>
                <a:gridCol w="360000">
                  <a:extLst>
                    <a:ext uri="{9D8B030D-6E8A-4147-A177-3AD203B41FA5}">
                      <a16:colId xmlns:a16="http://schemas.microsoft.com/office/drawing/2014/main" val="1407012653"/>
                    </a:ext>
                  </a:extLst>
                </a:gridCol>
                <a:gridCol w="360000">
                  <a:extLst>
                    <a:ext uri="{9D8B030D-6E8A-4147-A177-3AD203B41FA5}">
                      <a16:colId xmlns:a16="http://schemas.microsoft.com/office/drawing/2014/main" val="726232017"/>
                    </a:ext>
                  </a:extLst>
                </a:gridCol>
                <a:gridCol w="360000">
                  <a:extLst>
                    <a:ext uri="{9D8B030D-6E8A-4147-A177-3AD203B41FA5}">
                      <a16:colId xmlns:a16="http://schemas.microsoft.com/office/drawing/2014/main" val="50172737"/>
                    </a:ext>
                  </a:extLst>
                </a:gridCol>
                <a:gridCol w="360000">
                  <a:extLst>
                    <a:ext uri="{9D8B030D-6E8A-4147-A177-3AD203B41FA5}">
                      <a16:colId xmlns:a16="http://schemas.microsoft.com/office/drawing/2014/main" val="4045014815"/>
                    </a:ext>
                  </a:extLst>
                </a:gridCol>
                <a:gridCol w="360000">
                  <a:extLst>
                    <a:ext uri="{9D8B030D-6E8A-4147-A177-3AD203B41FA5}">
                      <a16:colId xmlns:a16="http://schemas.microsoft.com/office/drawing/2014/main" val="412833156"/>
                    </a:ext>
                  </a:extLst>
                </a:gridCol>
              </a:tblGrid>
              <a:tr h="360000">
                <a:tc>
                  <a:txBody>
                    <a:bodyPr/>
                    <a:lstStyle/>
                    <a:p>
                      <a:endParaRPr lang="en-GB" sz="7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994807500"/>
                  </a:ext>
                </a:extLst>
              </a:tr>
              <a:tr h="360000">
                <a:tc>
                  <a:txBody>
                    <a:bodyPr/>
                    <a:lstStyle/>
                    <a:p>
                      <a:endParaRPr lang="en-GB" sz="7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527475605"/>
                  </a:ext>
                </a:extLst>
              </a:tr>
              <a:tr h="360000">
                <a:tc>
                  <a:txBody>
                    <a:bodyPr/>
                    <a:lstStyle/>
                    <a:p>
                      <a:endParaRPr lang="en-GB" sz="7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865365269"/>
                  </a:ext>
                </a:extLst>
              </a:tr>
              <a:tr h="360000">
                <a:tc>
                  <a:txBody>
                    <a:bodyPr/>
                    <a:lstStyle/>
                    <a:p>
                      <a:endParaRPr lang="en-GB" sz="70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187085123"/>
                  </a:ext>
                </a:extLst>
              </a:tr>
            </a:tbl>
          </a:graphicData>
        </a:graphic>
      </p:graphicFrame>
      <p:pic>
        <p:nvPicPr>
          <p:cNvPr id="6" name="Picture 5">
            <a:extLst>
              <a:ext uri="{FF2B5EF4-FFF2-40B4-BE49-F238E27FC236}">
                <a16:creationId xmlns:a16="http://schemas.microsoft.com/office/drawing/2014/main" id="{0A849DA8-925B-4311-B3E8-8E6498F343B8}"/>
              </a:ext>
            </a:extLst>
          </p:cNvPr>
          <p:cNvPicPr>
            <a:picLocks noChangeAspect="1"/>
          </p:cNvPicPr>
          <p:nvPr/>
        </p:nvPicPr>
        <p:blipFill>
          <a:blip r:embed="rId4"/>
          <a:stretch>
            <a:fillRect/>
          </a:stretch>
        </p:blipFill>
        <p:spPr>
          <a:xfrm rot="16200000">
            <a:off x="4558497" y="1477472"/>
            <a:ext cx="1329043" cy="4962574"/>
          </a:xfrm>
          <a:prstGeom prst="rect">
            <a:avLst/>
          </a:prstGeom>
        </p:spPr>
      </p:pic>
    </p:spTree>
    <p:extLst>
      <p:ext uri="{BB962C8B-B14F-4D97-AF65-F5344CB8AC3E}">
        <p14:creationId xmlns:p14="http://schemas.microsoft.com/office/powerpoint/2010/main" val="369147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3" y="277072"/>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Find the perimeter of this shape.</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The side measured was 8cm. </a:t>
            </a:r>
          </a:p>
          <a:p>
            <a:pPr algn="ctr"/>
            <a:r>
              <a:rPr lang="en-GB" sz="2000" b="1" dirty="0">
                <a:solidFill>
                  <a:schemeClr val="tx1"/>
                </a:solidFill>
                <a:latin typeface="Century Gothic" panose="020B0502020202020204" pitchFamily="34" charset="0"/>
              </a:rPr>
              <a:t>Now measure any other sides needed </a:t>
            </a:r>
          </a:p>
          <a:p>
            <a:pPr algn="ctr"/>
            <a:r>
              <a:rPr lang="en-GB" sz="2000" b="1" dirty="0">
                <a:solidFill>
                  <a:schemeClr val="tx1"/>
                </a:solidFill>
                <a:latin typeface="Century Gothic" panose="020B0502020202020204" pitchFamily="34" charset="0"/>
              </a:rPr>
              <a:t>using the same method.</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2" name="Table 1">
            <a:extLst>
              <a:ext uri="{FF2B5EF4-FFF2-40B4-BE49-F238E27FC236}">
                <a16:creationId xmlns:a16="http://schemas.microsoft.com/office/drawing/2014/main" id="{19918726-634F-4CB3-BF20-2B3A9CA69346}"/>
              </a:ext>
            </a:extLst>
          </p:cNvPr>
          <p:cNvGraphicFramePr>
            <a:graphicFrameLocks noGrp="1"/>
          </p:cNvGraphicFramePr>
          <p:nvPr>
            <p:extLst>
              <p:ext uri="{D42A27DB-BD31-4B8C-83A1-F6EECF244321}">
                <p14:modId xmlns:p14="http://schemas.microsoft.com/office/powerpoint/2010/main" val="2720111569"/>
              </p:ext>
            </p:extLst>
          </p:nvPr>
        </p:nvGraphicFramePr>
        <p:xfrm>
          <a:off x="3009900" y="1869887"/>
          <a:ext cx="2880000" cy="144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1032515873"/>
                    </a:ext>
                  </a:extLst>
                </a:gridCol>
                <a:gridCol w="360000">
                  <a:extLst>
                    <a:ext uri="{9D8B030D-6E8A-4147-A177-3AD203B41FA5}">
                      <a16:colId xmlns:a16="http://schemas.microsoft.com/office/drawing/2014/main" val="2702733097"/>
                    </a:ext>
                  </a:extLst>
                </a:gridCol>
                <a:gridCol w="360000">
                  <a:extLst>
                    <a:ext uri="{9D8B030D-6E8A-4147-A177-3AD203B41FA5}">
                      <a16:colId xmlns:a16="http://schemas.microsoft.com/office/drawing/2014/main" val="464981187"/>
                    </a:ext>
                  </a:extLst>
                </a:gridCol>
                <a:gridCol w="360000">
                  <a:extLst>
                    <a:ext uri="{9D8B030D-6E8A-4147-A177-3AD203B41FA5}">
                      <a16:colId xmlns:a16="http://schemas.microsoft.com/office/drawing/2014/main" val="1407012653"/>
                    </a:ext>
                  </a:extLst>
                </a:gridCol>
                <a:gridCol w="360000">
                  <a:extLst>
                    <a:ext uri="{9D8B030D-6E8A-4147-A177-3AD203B41FA5}">
                      <a16:colId xmlns:a16="http://schemas.microsoft.com/office/drawing/2014/main" val="726232017"/>
                    </a:ext>
                  </a:extLst>
                </a:gridCol>
                <a:gridCol w="360000">
                  <a:extLst>
                    <a:ext uri="{9D8B030D-6E8A-4147-A177-3AD203B41FA5}">
                      <a16:colId xmlns:a16="http://schemas.microsoft.com/office/drawing/2014/main" val="50172737"/>
                    </a:ext>
                  </a:extLst>
                </a:gridCol>
                <a:gridCol w="360000">
                  <a:extLst>
                    <a:ext uri="{9D8B030D-6E8A-4147-A177-3AD203B41FA5}">
                      <a16:colId xmlns:a16="http://schemas.microsoft.com/office/drawing/2014/main" val="4045014815"/>
                    </a:ext>
                  </a:extLst>
                </a:gridCol>
                <a:gridCol w="360000">
                  <a:extLst>
                    <a:ext uri="{9D8B030D-6E8A-4147-A177-3AD203B41FA5}">
                      <a16:colId xmlns:a16="http://schemas.microsoft.com/office/drawing/2014/main" val="412833156"/>
                    </a:ext>
                  </a:extLst>
                </a:gridCol>
              </a:tblGrid>
              <a:tr h="360000">
                <a:tc>
                  <a:txBody>
                    <a:bodyPr/>
                    <a:lstStyle/>
                    <a:p>
                      <a:endParaRPr lang="en-GB" sz="7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994807500"/>
                  </a:ext>
                </a:extLst>
              </a:tr>
              <a:tr h="360000">
                <a:tc>
                  <a:txBody>
                    <a:bodyPr/>
                    <a:lstStyle/>
                    <a:p>
                      <a:endParaRPr lang="en-GB" sz="7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527475605"/>
                  </a:ext>
                </a:extLst>
              </a:tr>
              <a:tr h="360000">
                <a:tc>
                  <a:txBody>
                    <a:bodyPr/>
                    <a:lstStyle/>
                    <a:p>
                      <a:endParaRPr lang="en-GB" sz="7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865365269"/>
                  </a:ext>
                </a:extLst>
              </a:tr>
              <a:tr h="360000">
                <a:tc>
                  <a:txBody>
                    <a:bodyPr/>
                    <a:lstStyle/>
                    <a:p>
                      <a:endParaRPr lang="en-GB" sz="70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187085123"/>
                  </a:ext>
                </a:extLst>
              </a:tr>
            </a:tbl>
          </a:graphicData>
        </a:graphic>
      </p:graphicFrame>
      <p:pic>
        <p:nvPicPr>
          <p:cNvPr id="6" name="Picture 5">
            <a:extLst>
              <a:ext uri="{FF2B5EF4-FFF2-40B4-BE49-F238E27FC236}">
                <a16:creationId xmlns:a16="http://schemas.microsoft.com/office/drawing/2014/main" id="{0A849DA8-925B-4311-B3E8-8E6498F343B8}"/>
              </a:ext>
            </a:extLst>
          </p:cNvPr>
          <p:cNvPicPr>
            <a:picLocks noChangeAspect="1"/>
          </p:cNvPicPr>
          <p:nvPr/>
        </p:nvPicPr>
        <p:blipFill>
          <a:blip r:embed="rId4"/>
          <a:stretch>
            <a:fillRect/>
          </a:stretch>
        </p:blipFill>
        <p:spPr>
          <a:xfrm>
            <a:off x="326464" y="1100208"/>
            <a:ext cx="1329043" cy="4962574"/>
          </a:xfrm>
          <a:prstGeom prst="rect">
            <a:avLst/>
          </a:prstGeom>
        </p:spPr>
      </p:pic>
      <p:sp>
        <p:nvSpPr>
          <p:cNvPr id="9" name="TextBox 8">
            <a:extLst>
              <a:ext uri="{FF2B5EF4-FFF2-40B4-BE49-F238E27FC236}">
                <a16:creationId xmlns:a16="http://schemas.microsoft.com/office/drawing/2014/main" id="{F3F09236-D00B-4336-AA2F-28242F0C47C2}"/>
              </a:ext>
            </a:extLst>
          </p:cNvPr>
          <p:cNvSpPr txBox="1"/>
          <p:nvPr/>
        </p:nvSpPr>
        <p:spPr>
          <a:xfrm>
            <a:off x="4083454" y="3243288"/>
            <a:ext cx="732893"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8cm</a:t>
            </a:r>
          </a:p>
        </p:txBody>
      </p:sp>
    </p:spTree>
    <p:extLst>
      <p:ext uri="{BB962C8B-B14F-4D97-AF65-F5344CB8AC3E}">
        <p14:creationId xmlns:p14="http://schemas.microsoft.com/office/powerpoint/2010/main" val="1859983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
        <p:nvSpPr>
          <p:cNvPr id="14" name="Rectangle 13">
            <a:extLst>
              <a:ext uri="{FF2B5EF4-FFF2-40B4-BE49-F238E27FC236}">
                <a16:creationId xmlns:a16="http://schemas.microsoft.com/office/drawing/2014/main" id="{3C6D698F-D62B-443A-AFFA-A2D0BE24C1B5}"/>
              </a:ext>
            </a:extLst>
          </p:cNvPr>
          <p:cNvSpPr/>
          <p:nvPr/>
        </p:nvSpPr>
        <p:spPr>
          <a:xfrm>
            <a:off x="275303" y="277072"/>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Find the perimeter of this shape.</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rgbClr val="FF0000"/>
                </a:solidFill>
                <a:latin typeface="Century Gothic" panose="020B0502020202020204" pitchFamily="34" charset="0"/>
              </a:rPr>
              <a:t>8cm + 4cm + 8cm + 4cm = 24cm</a:t>
            </a: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lvl="0" algn="ctr"/>
            <a:endParaRPr lang="en-GB" sz="2400" b="1" u="sng" dirty="0">
              <a:solidFill>
                <a:schemeClr val="tx1"/>
              </a:solidFill>
              <a:latin typeface="Century Gothic" panose="020B0502020202020204" pitchFamily="34" charset="0"/>
            </a:endParaRPr>
          </a:p>
        </p:txBody>
      </p:sp>
      <p:graphicFrame>
        <p:nvGraphicFramePr>
          <p:cNvPr id="2" name="Table 1">
            <a:extLst>
              <a:ext uri="{FF2B5EF4-FFF2-40B4-BE49-F238E27FC236}">
                <a16:creationId xmlns:a16="http://schemas.microsoft.com/office/drawing/2014/main" id="{19918726-634F-4CB3-BF20-2B3A9CA69346}"/>
              </a:ext>
            </a:extLst>
          </p:cNvPr>
          <p:cNvGraphicFramePr>
            <a:graphicFrameLocks noGrp="1"/>
          </p:cNvGraphicFramePr>
          <p:nvPr>
            <p:extLst>
              <p:ext uri="{D42A27DB-BD31-4B8C-83A1-F6EECF244321}">
                <p14:modId xmlns:p14="http://schemas.microsoft.com/office/powerpoint/2010/main" val="2882280909"/>
              </p:ext>
            </p:extLst>
          </p:nvPr>
        </p:nvGraphicFramePr>
        <p:xfrm>
          <a:off x="3009900" y="1869887"/>
          <a:ext cx="2880000" cy="144000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1032515873"/>
                    </a:ext>
                  </a:extLst>
                </a:gridCol>
                <a:gridCol w="360000">
                  <a:extLst>
                    <a:ext uri="{9D8B030D-6E8A-4147-A177-3AD203B41FA5}">
                      <a16:colId xmlns:a16="http://schemas.microsoft.com/office/drawing/2014/main" val="2702733097"/>
                    </a:ext>
                  </a:extLst>
                </a:gridCol>
                <a:gridCol w="360000">
                  <a:extLst>
                    <a:ext uri="{9D8B030D-6E8A-4147-A177-3AD203B41FA5}">
                      <a16:colId xmlns:a16="http://schemas.microsoft.com/office/drawing/2014/main" val="464981187"/>
                    </a:ext>
                  </a:extLst>
                </a:gridCol>
                <a:gridCol w="360000">
                  <a:extLst>
                    <a:ext uri="{9D8B030D-6E8A-4147-A177-3AD203B41FA5}">
                      <a16:colId xmlns:a16="http://schemas.microsoft.com/office/drawing/2014/main" val="1407012653"/>
                    </a:ext>
                  </a:extLst>
                </a:gridCol>
                <a:gridCol w="360000">
                  <a:extLst>
                    <a:ext uri="{9D8B030D-6E8A-4147-A177-3AD203B41FA5}">
                      <a16:colId xmlns:a16="http://schemas.microsoft.com/office/drawing/2014/main" val="726232017"/>
                    </a:ext>
                  </a:extLst>
                </a:gridCol>
                <a:gridCol w="360000">
                  <a:extLst>
                    <a:ext uri="{9D8B030D-6E8A-4147-A177-3AD203B41FA5}">
                      <a16:colId xmlns:a16="http://schemas.microsoft.com/office/drawing/2014/main" val="50172737"/>
                    </a:ext>
                  </a:extLst>
                </a:gridCol>
                <a:gridCol w="360000">
                  <a:extLst>
                    <a:ext uri="{9D8B030D-6E8A-4147-A177-3AD203B41FA5}">
                      <a16:colId xmlns:a16="http://schemas.microsoft.com/office/drawing/2014/main" val="4045014815"/>
                    </a:ext>
                  </a:extLst>
                </a:gridCol>
                <a:gridCol w="360000">
                  <a:extLst>
                    <a:ext uri="{9D8B030D-6E8A-4147-A177-3AD203B41FA5}">
                      <a16:colId xmlns:a16="http://schemas.microsoft.com/office/drawing/2014/main" val="412833156"/>
                    </a:ext>
                  </a:extLst>
                </a:gridCol>
              </a:tblGrid>
              <a:tr h="360000">
                <a:tc>
                  <a:txBody>
                    <a:bodyPr/>
                    <a:lstStyle/>
                    <a:p>
                      <a:endParaRPr lang="en-GB" sz="700"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994807500"/>
                  </a:ext>
                </a:extLst>
              </a:tr>
              <a:tr h="360000">
                <a:tc>
                  <a:txBody>
                    <a:bodyPr/>
                    <a:lstStyle/>
                    <a:p>
                      <a:endParaRPr lang="en-GB" sz="7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527475605"/>
                  </a:ext>
                </a:extLst>
              </a:tr>
              <a:tr h="360000">
                <a:tc>
                  <a:txBody>
                    <a:bodyPr/>
                    <a:lstStyle/>
                    <a:p>
                      <a:endParaRPr lang="en-GB" sz="700"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FC000"/>
                    </a:solidFill>
                  </a:tcPr>
                </a:tc>
                <a:tc>
                  <a:txBody>
                    <a:bodyPr/>
                    <a:lstStyle/>
                    <a:p>
                      <a:endParaRPr lang="en-GB" sz="70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865365269"/>
                  </a:ext>
                </a:extLst>
              </a:tr>
              <a:tr h="360000">
                <a:tc>
                  <a:txBody>
                    <a:bodyPr/>
                    <a:lstStyle/>
                    <a:p>
                      <a:endParaRPr lang="en-GB" sz="70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700"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187085123"/>
                  </a:ext>
                </a:extLst>
              </a:tr>
            </a:tbl>
          </a:graphicData>
        </a:graphic>
      </p:graphicFrame>
      <p:sp>
        <p:nvSpPr>
          <p:cNvPr id="9" name="TextBox 8">
            <a:extLst>
              <a:ext uri="{FF2B5EF4-FFF2-40B4-BE49-F238E27FC236}">
                <a16:creationId xmlns:a16="http://schemas.microsoft.com/office/drawing/2014/main" id="{41EA2DEF-A7C0-4F26-A942-72A106B7CA6C}"/>
              </a:ext>
            </a:extLst>
          </p:cNvPr>
          <p:cNvSpPr txBox="1"/>
          <p:nvPr/>
        </p:nvSpPr>
        <p:spPr>
          <a:xfrm>
            <a:off x="4083453" y="1519397"/>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8cm</a:t>
            </a:r>
          </a:p>
        </p:txBody>
      </p:sp>
      <p:sp>
        <p:nvSpPr>
          <p:cNvPr id="10" name="TextBox 9">
            <a:extLst>
              <a:ext uri="{FF2B5EF4-FFF2-40B4-BE49-F238E27FC236}">
                <a16:creationId xmlns:a16="http://schemas.microsoft.com/office/drawing/2014/main" id="{90117282-DED2-4A4B-B54A-8517F23AE7A7}"/>
              </a:ext>
            </a:extLst>
          </p:cNvPr>
          <p:cNvSpPr txBox="1"/>
          <p:nvPr/>
        </p:nvSpPr>
        <p:spPr>
          <a:xfrm>
            <a:off x="4083454" y="3243288"/>
            <a:ext cx="732893"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8cm</a:t>
            </a:r>
          </a:p>
        </p:txBody>
      </p:sp>
      <p:sp>
        <p:nvSpPr>
          <p:cNvPr id="11" name="TextBox 10">
            <a:extLst>
              <a:ext uri="{FF2B5EF4-FFF2-40B4-BE49-F238E27FC236}">
                <a16:creationId xmlns:a16="http://schemas.microsoft.com/office/drawing/2014/main" id="{47ACA5E9-9412-4B22-966C-61848C8A50F2}"/>
              </a:ext>
            </a:extLst>
          </p:cNvPr>
          <p:cNvSpPr txBox="1"/>
          <p:nvPr/>
        </p:nvSpPr>
        <p:spPr>
          <a:xfrm>
            <a:off x="2334156" y="2389832"/>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4cm</a:t>
            </a:r>
          </a:p>
        </p:txBody>
      </p:sp>
      <p:sp>
        <p:nvSpPr>
          <p:cNvPr id="12" name="TextBox 11">
            <a:extLst>
              <a:ext uri="{FF2B5EF4-FFF2-40B4-BE49-F238E27FC236}">
                <a16:creationId xmlns:a16="http://schemas.microsoft.com/office/drawing/2014/main" id="{786F5D35-BBA7-4ED3-B4FD-A64B474C7828}"/>
              </a:ext>
            </a:extLst>
          </p:cNvPr>
          <p:cNvSpPr txBox="1"/>
          <p:nvPr/>
        </p:nvSpPr>
        <p:spPr>
          <a:xfrm>
            <a:off x="5832750" y="2446716"/>
            <a:ext cx="732894" cy="400110"/>
          </a:xfrm>
          <a:prstGeom prst="rect">
            <a:avLst/>
          </a:prstGeom>
          <a:noFill/>
        </p:spPr>
        <p:txBody>
          <a:bodyPr wrap="none" rtlCol="0">
            <a:spAutoFit/>
          </a:bodyPr>
          <a:lstStyle/>
          <a:p>
            <a:pPr algn="ctr"/>
            <a:r>
              <a:rPr lang="en-US" sz="2000" b="1" dirty="0">
                <a:solidFill>
                  <a:srgbClr val="FF0000"/>
                </a:solidFill>
                <a:latin typeface="Century Gothic" panose="020B0502020202020204" pitchFamily="34" charset="0"/>
              </a:rPr>
              <a:t>4cm</a:t>
            </a:r>
          </a:p>
        </p:txBody>
      </p:sp>
      <p:pic>
        <p:nvPicPr>
          <p:cNvPr id="13" name="Picture 12">
            <a:extLst>
              <a:ext uri="{FF2B5EF4-FFF2-40B4-BE49-F238E27FC236}">
                <a16:creationId xmlns:a16="http://schemas.microsoft.com/office/drawing/2014/main" id="{0EB5D408-9E08-4542-B453-B47C030F5A5D}"/>
              </a:ext>
            </a:extLst>
          </p:cNvPr>
          <p:cNvPicPr>
            <a:picLocks noChangeAspect="1"/>
          </p:cNvPicPr>
          <p:nvPr/>
        </p:nvPicPr>
        <p:blipFill>
          <a:blip r:embed="rId4">
            <a:alphaModFix amt="50000"/>
          </a:blip>
          <a:stretch>
            <a:fillRect/>
          </a:stretch>
        </p:blipFill>
        <p:spPr>
          <a:xfrm>
            <a:off x="326464" y="1100208"/>
            <a:ext cx="1329043" cy="4962574"/>
          </a:xfrm>
          <a:prstGeom prst="rect">
            <a:avLst/>
          </a:prstGeom>
        </p:spPr>
      </p:pic>
    </p:spTree>
    <p:extLst>
      <p:ext uri="{BB962C8B-B14F-4D97-AF65-F5344CB8AC3E}">
        <p14:creationId xmlns:p14="http://schemas.microsoft.com/office/powerpoint/2010/main" val="7278111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066ddb0580c6cb957c158bf950613a88">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b6edf0ecd0c2312d28fd762618f18263"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EF8F11D-A449-4684-B8E0-461263A2E192}">
  <ds:schemaRefs>
    <ds:schemaRef ds:uri="http://schemas.microsoft.com/sharepoint/v3"/>
    <ds:schemaRef ds:uri="http://purl.org/dc/elements/1.1/"/>
    <ds:schemaRef ds:uri="http://schemas.openxmlformats.org/package/2006/metadata/core-properties"/>
    <ds:schemaRef ds:uri="http://purl.org/dc/terms/"/>
    <ds:schemaRef ds:uri="http://purl.org/dc/dcmitype/"/>
    <ds:schemaRef ds:uri="http://schemas.microsoft.com/office/infopath/2007/PartnerControls"/>
    <ds:schemaRef ds:uri="86144f90-c7b6-48d0-aae5-f5e9e48cc3df"/>
    <ds:schemaRef ds:uri="http://schemas.microsoft.com/office/2006/metadata/properties"/>
    <ds:schemaRef ds:uri="http://schemas.microsoft.com/office/2006/documentManagement/types"/>
    <ds:schemaRef ds:uri="0f0ae0ff-29c4-4766-b250-c1a9bee8d430"/>
    <ds:schemaRef ds:uri="http://www.w3.org/XML/1998/namespace"/>
  </ds:schemaRefs>
</ds:datastoreItem>
</file>

<file path=customXml/itemProps2.xml><?xml version="1.0" encoding="utf-8"?>
<ds:datastoreItem xmlns:ds="http://schemas.openxmlformats.org/officeDocument/2006/customXml" ds:itemID="{8BE7001C-4FE1-4FF1-8D32-419BDEA7C0F6}">
  <ds:schemaRefs>
    <ds:schemaRef ds:uri="http://schemas.microsoft.com/sharepoint/v3/contenttype/forms"/>
  </ds:schemaRefs>
</ds:datastoreItem>
</file>

<file path=customXml/itemProps3.xml><?xml version="1.0" encoding="utf-8"?>
<ds:datastoreItem xmlns:ds="http://schemas.openxmlformats.org/officeDocument/2006/customXml" ds:itemID="{DB12FB49-A20D-45BC-9DC8-92FE81A1C8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144f90-c7b6-48d0-aae5-f5e9e48cc3df"/>
    <ds:schemaRef ds:uri="5c7a0828-c5e4-45f8-a074-18a8fdc88e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2653</TotalTime>
  <Words>1417</Words>
  <Application>Microsoft Office PowerPoint</Application>
  <PresentationFormat>On-screen Show (4:3)</PresentationFormat>
  <Paragraphs>872</Paragraphs>
  <Slides>35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Year 5 Measure Perimeter Teaching PPT</dc:title>
  <dc:creator>Ashleigh Sobol</dc:creator>
  <cp:lastModifiedBy>Kyle Tidswell-Brown</cp:lastModifiedBy>
  <cp:revision>64</cp:revision>
  <dcterms:created xsi:type="dcterms:W3CDTF">2018-03-17T10:08:43Z</dcterms:created>
  <dcterms:modified xsi:type="dcterms:W3CDTF">2020-01-17T13:22:48Z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ies>
</file>