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62" r:id="rId22"/>
    <p:sldId id="263" r:id="rId23"/>
    <p:sldId id="267" r:id="rId24"/>
    <p:sldId id="269" r:id="rId25"/>
    <p:sldId id="268" r:id="rId26"/>
    <p:sldId id="270" r:id="rId27"/>
    <p:sldId id="264" r:id="rId28"/>
    <p:sldId id="272" r:id="rId29"/>
    <p:sldId id="271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BAD2-40BA-43CB-B89D-26C987961CCF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4CC81-4BF0-484F-9D9C-2762F4FF7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85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0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7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7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2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5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1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4ED6-E1B3-4732-A5F5-6E183B3E22C9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55AC-F91B-47A1-8FF2-492F0049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5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ward.croydon.sch.u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Welcome to Year 2!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Expectations for the coming year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961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Suffixes and their meanings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Suffixes are added to the end of a </a:t>
            </a:r>
            <a:r>
              <a:rPr lang="en-GB" b="1" dirty="0" smtClean="0"/>
              <a:t>root word.</a:t>
            </a:r>
          </a:p>
          <a:p>
            <a:r>
              <a:rPr lang="en-GB" dirty="0" smtClean="0"/>
              <a:t>-</a:t>
            </a:r>
            <a:r>
              <a:rPr lang="en-GB" dirty="0" err="1" smtClean="0"/>
              <a:t>ly</a:t>
            </a:r>
            <a:r>
              <a:rPr lang="en-GB" dirty="0" smtClean="0"/>
              <a:t> suffixes- ‘in what manner’ e.g. lovingly </a:t>
            </a:r>
          </a:p>
          <a:p>
            <a:r>
              <a:rPr lang="en-GB" dirty="0" smtClean="0"/>
              <a:t>-</a:t>
            </a:r>
            <a:r>
              <a:rPr lang="en-GB" dirty="0" err="1" smtClean="0"/>
              <a:t>ment</a:t>
            </a:r>
            <a:r>
              <a:rPr lang="en-GB" dirty="0" smtClean="0"/>
              <a:t> suffixes- ‘action or result’ e.g. engagement </a:t>
            </a:r>
          </a:p>
          <a:p>
            <a:r>
              <a:rPr lang="en-GB" dirty="0" smtClean="0"/>
              <a:t>-ness suffixes- ‘ state of the original adjective’ e.g. hungriness </a:t>
            </a:r>
          </a:p>
          <a:p>
            <a:r>
              <a:rPr lang="en-GB" dirty="0" smtClean="0"/>
              <a:t>-</a:t>
            </a:r>
            <a:r>
              <a:rPr lang="en-GB" dirty="0" err="1" smtClean="0"/>
              <a:t>ful</a:t>
            </a:r>
            <a:r>
              <a:rPr lang="en-GB" dirty="0" smtClean="0"/>
              <a:t> suffixes- ‘full of’ e.g. careful  ‘able to’ e.g. harmful  ‘as much as will fill’ e.g. spoonful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7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Word level </a:t>
            </a:r>
            <a:br>
              <a:rPr lang="en-GB" dirty="0" smtClean="0"/>
            </a:br>
            <a:r>
              <a:rPr lang="en-GB" dirty="0"/>
              <a:t>Adding suffixes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/>
              <a:t>Have a look at the words below- what suffixes can you add to the root word?</a:t>
            </a:r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-</a:t>
            </a:r>
            <a:r>
              <a:rPr lang="en-GB" sz="3000" b="1" dirty="0" err="1" smtClean="0">
                <a:solidFill>
                  <a:srgbClr val="FF0000"/>
                </a:solidFill>
              </a:rPr>
              <a:t>ly</a:t>
            </a:r>
            <a:r>
              <a:rPr lang="en-GB" sz="3000" b="1" dirty="0" smtClean="0">
                <a:solidFill>
                  <a:srgbClr val="FF0000"/>
                </a:solidFill>
              </a:rPr>
              <a:t>   -</a:t>
            </a:r>
            <a:r>
              <a:rPr lang="en-GB" sz="3000" b="1" dirty="0" err="1" smtClean="0">
                <a:solidFill>
                  <a:srgbClr val="FF0000"/>
                </a:solidFill>
              </a:rPr>
              <a:t>ment</a:t>
            </a:r>
            <a:r>
              <a:rPr lang="en-GB" sz="3000" b="1" dirty="0" smtClean="0">
                <a:solidFill>
                  <a:srgbClr val="FF0000"/>
                </a:solidFill>
              </a:rPr>
              <a:t>   -</a:t>
            </a:r>
            <a:r>
              <a:rPr lang="en-GB" sz="3000" b="1" dirty="0" err="1" smtClean="0">
                <a:solidFill>
                  <a:srgbClr val="FF0000"/>
                </a:solidFill>
              </a:rPr>
              <a:t>ful</a:t>
            </a:r>
            <a:r>
              <a:rPr lang="en-GB" sz="3000" b="1" dirty="0" smtClean="0">
                <a:solidFill>
                  <a:srgbClr val="FF0000"/>
                </a:solidFill>
              </a:rPr>
              <a:t>   -ness  -</a:t>
            </a:r>
            <a:r>
              <a:rPr lang="en-GB" sz="3000" b="1" dirty="0" err="1" smtClean="0">
                <a:solidFill>
                  <a:srgbClr val="FF0000"/>
                </a:solidFill>
              </a:rPr>
              <a:t>ing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dirty="0" smtClean="0"/>
              <a:t>Tip: There might be more than one!!</a:t>
            </a:r>
          </a:p>
          <a:p>
            <a:pPr algn="ctr"/>
            <a:r>
              <a:rPr lang="en-GB" dirty="0" smtClean="0"/>
              <a:t>What kind of word have you made?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b="1" dirty="0" smtClean="0"/>
              <a:t>Kind          soft          fear       harm        delight      taste     run</a:t>
            </a:r>
          </a:p>
          <a:p>
            <a:pPr marL="0" indent="0">
              <a:buNone/>
            </a:pPr>
            <a:r>
              <a:rPr lang="en-GB" sz="2800" b="1" dirty="0"/>
              <a:t> </a:t>
            </a:r>
            <a:r>
              <a:rPr lang="en-GB" sz="2800" b="1" dirty="0" smtClean="0"/>
              <a:t>     amuse       calm        bright        </a:t>
            </a:r>
            <a:r>
              <a:rPr lang="en-GB" sz="2800" b="1" dirty="0" smtClean="0"/>
              <a:t>speak        </a:t>
            </a:r>
            <a:r>
              <a:rPr lang="en-GB" sz="2800" b="1" dirty="0" smtClean="0"/>
              <a:t>rude       enjoy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978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 level</a:t>
            </a:r>
            <a:br>
              <a:rPr lang="en-GB" dirty="0" smtClean="0"/>
            </a:br>
            <a:r>
              <a:rPr lang="en-GB" dirty="0" smtClean="0"/>
              <a:t>conjunctions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 conjunction is a word that joins two clauses </a:t>
            </a:r>
          </a:p>
          <a:p>
            <a:pPr algn="ctr"/>
            <a:r>
              <a:rPr lang="en-GB" dirty="0" smtClean="0"/>
              <a:t>Example: I didn’t want to go to the shops </a:t>
            </a:r>
            <a:r>
              <a:rPr lang="en-GB" b="1" dirty="0" smtClean="0">
                <a:solidFill>
                  <a:srgbClr val="FF0000"/>
                </a:solidFill>
              </a:rPr>
              <a:t>because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it was raining.</a:t>
            </a:r>
          </a:p>
          <a:p>
            <a:r>
              <a:rPr lang="en-GB" dirty="0" smtClean="0"/>
              <a:t>There are two types your children need to be using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Coordinating-</a:t>
            </a:r>
            <a:r>
              <a:rPr lang="en-GB" dirty="0"/>
              <a:t>a conjunction placed between words, phrases, clauses, or sentences of equal rank, e.g.</a:t>
            </a:r>
            <a:r>
              <a:rPr lang="en-GB" b="1" dirty="0">
                <a:solidFill>
                  <a:srgbClr val="FF0000"/>
                </a:solidFill>
              </a:rPr>
              <a:t> </a:t>
            </a:r>
            <a:r>
              <a:rPr lang="en-GB" b="1" i="1" dirty="0">
                <a:solidFill>
                  <a:srgbClr val="FF0000"/>
                </a:solidFill>
              </a:rPr>
              <a:t>and</a:t>
            </a:r>
            <a:r>
              <a:rPr lang="en-GB" b="1" dirty="0">
                <a:solidFill>
                  <a:srgbClr val="FF0000"/>
                </a:solidFill>
              </a:rPr>
              <a:t>, </a:t>
            </a:r>
            <a:r>
              <a:rPr lang="en-GB" b="1" i="1" dirty="0">
                <a:solidFill>
                  <a:srgbClr val="FF0000"/>
                </a:solidFill>
              </a:rPr>
              <a:t>but</a:t>
            </a:r>
            <a:r>
              <a:rPr lang="en-GB" b="1" dirty="0">
                <a:solidFill>
                  <a:srgbClr val="FF0000"/>
                </a:solidFill>
              </a:rPr>
              <a:t>, </a:t>
            </a:r>
            <a:r>
              <a:rPr lang="en-GB" b="1" i="1" dirty="0">
                <a:solidFill>
                  <a:srgbClr val="FF0000"/>
                </a:solidFill>
              </a:rPr>
              <a:t>or</a:t>
            </a: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Subordinating-</a:t>
            </a:r>
            <a:r>
              <a:rPr lang="en-GB" dirty="0"/>
              <a:t>a conjunction that introduces a subordinating clause, e.g. </a:t>
            </a:r>
            <a:r>
              <a:rPr lang="en-GB" b="1" i="1" dirty="0">
                <a:solidFill>
                  <a:srgbClr val="FF0000"/>
                </a:solidFill>
              </a:rPr>
              <a:t>although</a:t>
            </a:r>
            <a:r>
              <a:rPr lang="en-GB" b="1" dirty="0">
                <a:solidFill>
                  <a:srgbClr val="FF0000"/>
                </a:solidFill>
              </a:rPr>
              <a:t>, </a:t>
            </a:r>
            <a:r>
              <a:rPr lang="en-GB" b="1" i="1" dirty="0" smtClean="0">
                <a:solidFill>
                  <a:srgbClr val="FF0000"/>
                </a:solidFill>
              </a:rPr>
              <a:t>because, when, if, that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adding conjunctions to these clauses…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I like to paint ______ draw in art class.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I will go to the party____ my friend goes.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I want to go sledging ______ it snows.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Mum wanted to bake a cake ____ she didn’t have </a:t>
            </a:r>
            <a:r>
              <a:rPr lang="en-GB" sz="2800" dirty="0">
                <a:solidFill>
                  <a:schemeClr val="accent2"/>
                </a:solidFill>
              </a:rPr>
              <a:t>e</a:t>
            </a:r>
            <a:r>
              <a:rPr lang="en-GB" sz="2800" dirty="0" smtClean="0">
                <a:solidFill>
                  <a:schemeClr val="accent2"/>
                </a:solidFill>
              </a:rPr>
              <a:t>ggs.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I don’t mind going swimming_____ to the park. 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89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Noun phrases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Adding detail to a noun in a clause is considered a noun phrase.</a:t>
            </a:r>
          </a:p>
          <a:p>
            <a:r>
              <a:rPr lang="en-GB" dirty="0" smtClean="0"/>
              <a:t>Examples: adding adjectives or prepositions</a:t>
            </a:r>
          </a:p>
          <a:p>
            <a:pPr marL="0" indent="0" algn="ctr">
              <a:buNone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chemeClr val="accent2"/>
                </a:solidFill>
              </a:rPr>
              <a:t>tall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/>
              <a:t>man walked to the </a:t>
            </a:r>
            <a:r>
              <a:rPr lang="en-GB" b="1" dirty="0" smtClean="0">
                <a:solidFill>
                  <a:schemeClr val="accent2"/>
                </a:solidFill>
              </a:rPr>
              <a:t>toy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/>
              <a:t>shop.</a:t>
            </a:r>
          </a:p>
          <a:p>
            <a:r>
              <a:rPr lang="en-GB" dirty="0" smtClean="0"/>
              <a:t>Have a look at the word mat to see all the various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4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making these simple sentences more interesting by adding adjectives…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solidFill>
                  <a:schemeClr val="accent2"/>
                </a:solidFill>
              </a:rPr>
              <a:t>The cat sat on the mat.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accent2"/>
                </a:solidFill>
              </a:rPr>
              <a:t>Mum ran to the water.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accent2"/>
                </a:solidFill>
              </a:rPr>
              <a:t>A butterfly fluttered near the flower.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Your children are required to use 4 different sentence types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smtClean="0"/>
              <a:t>Statement- </a:t>
            </a:r>
            <a:r>
              <a:rPr lang="en-GB" b="1"/>
              <a:t>J</a:t>
            </a:r>
            <a:r>
              <a:rPr lang="en-GB" sz="2800" b="1" smtClean="0"/>
              <a:t>ohn </a:t>
            </a:r>
            <a:r>
              <a:rPr lang="en-GB" sz="2800" b="1" dirty="0" smtClean="0"/>
              <a:t>had fish and chips for dinner.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dirty="0" smtClean="0"/>
              <a:t>Question- where are the dogs running to?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dirty="0" smtClean="0"/>
              <a:t>Command- put the bag over there.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b="1" dirty="0" smtClean="0"/>
              <a:t>Exclamation- what a beautiful hat that is!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1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Punctuation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Obviously all the different sentence types must end in the correct punctuation.</a:t>
            </a:r>
          </a:p>
          <a:p>
            <a:r>
              <a:rPr lang="en-GB" dirty="0" smtClean="0"/>
              <a:t>We also teach commas in a list and apostrophes for contraction and singular possession. </a:t>
            </a:r>
          </a:p>
          <a:p>
            <a:r>
              <a:rPr lang="en-GB" dirty="0" smtClean="0"/>
              <a:t>Examples: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Can’t, won’t, she’d, they’ve, you’ve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Keira’s, bike’s, Yorkshire's- can you put these words into a sentence?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7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pelling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There are key common exception word spellings for year 2- these words are expected to spelled correctly most of the time. </a:t>
            </a:r>
          </a:p>
          <a:p>
            <a:r>
              <a:rPr lang="en-GB" dirty="0" smtClean="0"/>
              <a:t>Research suggests that spelling tests </a:t>
            </a:r>
            <a:r>
              <a:rPr lang="en-GB" b="1" dirty="0" smtClean="0"/>
              <a:t>do not </a:t>
            </a:r>
            <a:r>
              <a:rPr lang="en-GB" dirty="0" smtClean="0"/>
              <a:t>work.</a:t>
            </a:r>
          </a:p>
          <a:p>
            <a:r>
              <a:rPr lang="en-GB" dirty="0" smtClean="0"/>
              <a:t>On going games, activities and perseverance when modelling writing will encourage children to spell correctly.</a:t>
            </a:r>
          </a:p>
          <a:p>
            <a:r>
              <a:rPr lang="en-GB" dirty="0" smtClean="0"/>
              <a:t>They are encouraged to use word mats, working walls, dictionaries, thesauruses and ask each other. This is still considered to be spelling independently.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games and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Play hangman</a:t>
            </a:r>
          </a:p>
          <a:p>
            <a:r>
              <a:rPr lang="en-GB" dirty="0" smtClean="0"/>
              <a:t>Go on a treasure hunt for words on post-it notes</a:t>
            </a:r>
          </a:p>
          <a:p>
            <a:r>
              <a:rPr lang="en-GB" dirty="0" smtClean="0"/>
              <a:t>Play matching games or bingo </a:t>
            </a:r>
          </a:p>
          <a:p>
            <a:r>
              <a:rPr lang="en-GB" dirty="0" smtClean="0"/>
              <a:t>Spelling challenges</a:t>
            </a:r>
          </a:p>
          <a:p>
            <a:r>
              <a:rPr lang="en-GB" dirty="0" smtClean="0"/>
              <a:t>Focus on particular spelling patterns e.g. </a:t>
            </a:r>
            <a:r>
              <a:rPr lang="en-GB" dirty="0" err="1" smtClean="0"/>
              <a:t>ai</a:t>
            </a:r>
            <a:r>
              <a:rPr lang="en-GB" dirty="0" smtClean="0"/>
              <a:t>, ay, </a:t>
            </a:r>
            <a:r>
              <a:rPr lang="en-GB" dirty="0" err="1" smtClean="0"/>
              <a:t>eigh</a:t>
            </a:r>
            <a:r>
              <a:rPr lang="en-GB" dirty="0" smtClean="0"/>
              <a:t>, a-e</a:t>
            </a:r>
          </a:p>
          <a:p>
            <a:r>
              <a:rPr lang="en-GB" dirty="0" smtClean="0"/>
              <a:t>Spot similarities and differences</a:t>
            </a:r>
          </a:p>
          <a:p>
            <a:r>
              <a:rPr lang="en-GB" dirty="0" smtClean="0"/>
              <a:t>Spelling scribbles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1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Outline of this morning’s session	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 </a:t>
            </a:r>
            <a:r>
              <a:rPr lang="en-GB" dirty="0" smtClean="0"/>
              <a:t>Assessment </a:t>
            </a:r>
            <a:r>
              <a:rPr lang="en-GB" smtClean="0"/>
              <a:t>Framework (AFs</a:t>
            </a:r>
            <a:r>
              <a:rPr lang="en-GB" dirty="0" smtClean="0"/>
              <a:t>)</a:t>
            </a:r>
          </a:p>
          <a:p>
            <a:r>
              <a:rPr lang="en-GB" dirty="0" smtClean="0"/>
              <a:t>KS1 SATs</a:t>
            </a:r>
          </a:p>
          <a:p>
            <a:r>
              <a:rPr lang="en-GB" dirty="0" smtClean="0"/>
              <a:t>Key vocabulary – Spelling Punctuation and Grammar (</a:t>
            </a:r>
            <a:r>
              <a:rPr lang="en-GB" dirty="0" err="1" smtClean="0"/>
              <a:t>SPaG</a:t>
            </a:r>
            <a:r>
              <a:rPr lang="en-GB" dirty="0" smtClean="0"/>
              <a:t>)</a:t>
            </a:r>
          </a:p>
          <a:p>
            <a:r>
              <a:rPr lang="en-GB" dirty="0" smtClean="0"/>
              <a:t>Spellings </a:t>
            </a:r>
          </a:p>
          <a:p>
            <a:r>
              <a:rPr lang="en-GB" dirty="0" smtClean="0"/>
              <a:t>Maths mastery approach </a:t>
            </a:r>
          </a:p>
          <a:p>
            <a:r>
              <a:rPr lang="en-GB" dirty="0" smtClean="0"/>
              <a:t>Examples of expected and greater depth work (maths and writing)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2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Vocabulary, language &amp; terminology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It is important that you use the correct terminology when referring to different aspects of your child’s writing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The more your child reads the more language they will acquire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Use dictionaries and thesauruses a lot!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Discuss the meanings of words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Discuss how a simple word has many synonyms that are more interesting and varied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Maths </a:t>
            </a:r>
            <a:endParaRPr lang="en-GB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645" t="18821" r="29485" b="35983"/>
          <a:stretch/>
        </p:blipFill>
        <p:spPr>
          <a:xfrm>
            <a:off x="2895165" y="747131"/>
            <a:ext cx="8458635" cy="54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Maths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54" t="21719" r="29729" b="38225"/>
          <a:stretch/>
        </p:blipFill>
        <p:spPr>
          <a:xfrm>
            <a:off x="2698595" y="669074"/>
            <a:ext cx="8994921" cy="50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Maths mastery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new approach where problem solving and reasoning is integral to the learning in EVERY LESSON.</a:t>
            </a:r>
          </a:p>
          <a:p>
            <a:r>
              <a:rPr lang="en-GB" dirty="0" smtClean="0"/>
              <a:t>Lots of concrete resources </a:t>
            </a:r>
            <a:r>
              <a:rPr lang="en-GB" dirty="0" err="1" smtClean="0"/>
              <a:t>e.g</a:t>
            </a:r>
            <a:r>
              <a:rPr lang="en-GB" dirty="0" smtClean="0"/>
              <a:t> dienes, </a:t>
            </a:r>
            <a:r>
              <a:rPr lang="en-GB" dirty="0" err="1" smtClean="0"/>
              <a:t>numicon</a:t>
            </a:r>
            <a:r>
              <a:rPr lang="en-GB" dirty="0" smtClean="0"/>
              <a:t>, bead strings, tens frames, abacus, place value charts, place value counters, fractions magnets, clocks, dice, dominoes etc. </a:t>
            </a:r>
          </a:p>
          <a:p>
            <a:r>
              <a:rPr lang="en-GB" dirty="0" smtClean="0"/>
              <a:t>Lots of pictorial representations to embed the learning and enable the children to articulate their ideas. </a:t>
            </a:r>
          </a:p>
          <a:p>
            <a:r>
              <a:rPr lang="en-GB" dirty="0" smtClean="0"/>
              <a:t>These need to be consolidated before the children move onto abstract ideas </a:t>
            </a:r>
            <a:r>
              <a:rPr lang="en-GB" dirty="0" err="1" smtClean="0"/>
              <a:t>e.g</a:t>
            </a:r>
            <a:r>
              <a:rPr lang="en-GB" dirty="0" smtClean="0"/>
              <a:t> partitioning using symbols or diagrams.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Concrete representations for partitioning- see the resources on your tables </a:t>
            </a:r>
            <a:endParaRPr lang="en-GB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6533" r="4170"/>
          <a:stretch/>
        </p:blipFill>
        <p:spPr bwMode="auto">
          <a:xfrm>
            <a:off x="534389" y="1711638"/>
            <a:ext cx="6400800" cy="49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7" t="45569" r="1781" b="389"/>
          <a:stretch/>
        </p:blipFill>
        <p:spPr>
          <a:xfrm>
            <a:off x="7730836" y="1158534"/>
            <a:ext cx="3526972" cy="3294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t="65050" r="56241"/>
          <a:stretch/>
        </p:blipFill>
        <p:spPr>
          <a:xfrm>
            <a:off x="8205850" y="4567133"/>
            <a:ext cx="2576945" cy="21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Pictorial models for partitioning 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89" t="32549" r="22937" b="37311"/>
          <a:stretch/>
        </p:blipFill>
        <p:spPr>
          <a:xfrm>
            <a:off x="3550721" y="1330036"/>
            <a:ext cx="4512625" cy="51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Abstract model for partitioning</a:t>
            </a:r>
            <a:endParaRPr lang="en-GB" b="1" u="sn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555" t="23835" r="6603" b="50936"/>
          <a:stretch/>
        </p:blipFill>
        <p:spPr bwMode="auto">
          <a:xfrm>
            <a:off x="446726" y="1940070"/>
            <a:ext cx="6394450" cy="1654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6575" t="38013" r="37434" b="41601"/>
          <a:stretch/>
        </p:blipFill>
        <p:spPr bwMode="auto">
          <a:xfrm>
            <a:off x="7445830" y="1690688"/>
            <a:ext cx="3681349" cy="2481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8156" y="4310743"/>
            <a:ext cx="1866217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50 + 9 = 59</a:t>
            </a:r>
          </a:p>
          <a:p>
            <a:r>
              <a:rPr lang="en-GB" sz="2800" dirty="0" smtClean="0"/>
              <a:t>59 = 50 + 9 </a:t>
            </a:r>
          </a:p>
          <a:p>
            <a:endParaRPr lang="en-GB" sz="2800" dirty="0"/>
          </a:p>
          <a:p>
            <a:r>
              <a:rPr lang="en-GB" sz="2800" dirty="0" smtClean="0"/>
              <a:t>40 + 5 = 45</a:t>
            </a:r>
          </a:p>
          <a:p>
            <a:r>
              <a:rPr lang="en-GB" sz="2800" dirty="0" smtClean="0"/>
              <a:t>45 = 40 + 5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01984" y="4429496"/>
            <a:ext cx="198318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37 = 30 + 7</a:t>
            </a:r>
          </a:p>
          <a:p>
            <a:r>
              <a:rPr lang="en-GB" sz="2800" dirty="0" smtClean="0"/>
              <a:t>37 = 20 + 17</a:t>
            </a:r>
          </a:p>
          <a:p>
            <a:r>
              <a:rPr lang="en-GB" sz="2800" dirty="0" smtClean="0"/>
              <a:t>37 = 10 + 27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74477" y="4641272"/>
            <a:ext cx="25433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Numbers can be partitioned in different ways. 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10795" y="5189517"/>
            <a:ext cx="12350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KS1 Statutory Assessment Tests (</a:t>
            </a:r>
            <a:r>
              <a:rPr lang="en-GB" b="1" u="sng" dirty="0"/>
              <a:t>S</a:t>
            </a:r>
            <a:r>
              <a:rPr lang="en-GB" b="1" u="sng" dirty="0" smtClean="0"/>
              <a:t>ATS)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6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Take place for two weeks during May (Summer term).</a:t>
            </a:r>
          </a:p>
          <a:p>
            <a:pPr marL="0" indent="0">
              <a:buNone/>
            </a:pPr>
            <a:r>
              <a:rPr lang="en-GB" dirty="0" smtClean="0"/>
              <a:t>Last year the children had to complete: </a:t>
            </a:r>
          </a:p>
          <a:p>
            <a:r>
              <a:rPr lang="en-GB" dirty="0" smtClean="0"/>
              <a:t>A short reading paper</a:t>
            </a:r>
          </a:p>
          <a:p>
            <a:r>
              <a:rPr lang="en-GB" dirty="0" smtClean="0"/>
              <a:t>A longer reading paper</a:t>
            </a:r>
          </a:p>
          <a:p>
            <a:r>
              <a:rPr lang="en-GB" dirty="0" smtClean="0"/>
              <a:t>An arithmetic test</a:t>
            </a:r>
          </a:p>
          <a:p>
            <a:r>
              <a:rPr lang="en-GB" dirty="0" smtClean="0"/>
              <a:t>A maths reasoning test</a:t>
            </a:r>
          </a:p>
          <a:p>
            <a:r>
              <a:rPr lang="en-GB" dirty="0" smtClean="0"/>
              <a:t>They also completed the non-compulsory </a:t>
            </a:r>
            <a:r>
              <a:rPr lang="en-GB" dirty="0" err="1" smtClean="0"/>
              <a:t>SPaG</a:t>
            </a:r>
            <a:r>
              <a:rPr lang="en-GB" dirty="0" smtClean="0"/>
              <a:t> test. </a:t>
            </a:r>
          </a:p>
          <a:p>
            <a:endParaRPr lang="en-GB" dirty="0"/>
          </a:p>
          <a:p>
            <a:r>
              <a:rPr lang="en-GB" dirty="0" smtClean="0"/>
              <a:t>Although important, your child’s end of year assessment is </a:t>
            </a:r>
            <a:r>
              <a:rPr lang="en-GB" b="1" dirty="0" smtClean="0"/>
              <a:t>not</a:t>
            </a:r>
            <a:r>
              <a:rPr lang="en-GB" dirty="0" smtClean="0"/>
              <a:t> based solely on these result. We see what they can do all year round and our teacher assessment forms the basis of their end of key stage assessments.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6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Class blogs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Every week we update our class blog.</a:t>
            </a:r>
          </a:p>
          <a:p>
            <a:r>
              <a:rPr lang="en-GB" dirty="0" smtClean="0"/>
              <a:t>The blog includes information about current learning taking place in school and the learning objectives for the week ahead.</a:t>
            </a:r>
          </a:p>
          <a:p>
            <a:r>
              <a:rPr lang="en-GB" dirty="0" smtClean="0"/>
              <a:t>We also use the blog to keep you up to date with other key information </a:t>
            </a:r>
            <a:r>
              <a:rPr lang="en-GB" dirty="0" err="1" smtClean="0"/>
              <a:t>e.g</a:t>
            </a:r>
            <a:r>
              <a:rPr lang="en-GB" dirty="0" smtClean="0"/>
              <a:t> trip dates and photos. </a:t>
            </a:r>
          </a:p>
          <a:p>
            <a:r>
              <a:rPr lang="en-GB" dirty="0" smtClean="0"/>
              <a:t>We try to update the blog every Wednesday but it will </a:t>
            </a:r>
            <a:r>
              <a:rPr lang="en-GB" b="1" dirty="0" smtClean="0"/>
              <a:t>always </a:t>
            </a:r>
            <a:r>
              <a:rPr lang="en-GB" dirty="0" smtClean="0"/>
              <a:t>be updated by Sunday at 6:00pm.</a:t>
            </a:r>
          </a:p>
          <a:p>
            <a:r>
              <a:rPr lang="en-GB" dirty="0" smtClean="0"/>
              <a:t>To access the blog please visit the </a:t>
            </a:r>
            <a:r>
              <a:rPr lang="en-GB" dirty="0"/>
              <a:t>school website </a:t>
            </a:r>
            <a:r>
              <a:rPr lang="en-GB" dirty="0">
                <a:hlinkClick r:id="rId2"/>
              </a:rPr>
              <a:t>http://www.howard.croydon.sch.uk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and click ‘classrooms’ where you will find a link to each class. </a:t>
            </a:r>
          </a:p>
        </p:txBody>
      </p:sp>
    </p:spTree>
    <p:extLst>
      <p:ext uri="{BB962C8B-B14F-4D97-AF65-F5344CB8AC3E}">
        <p14:creationId xmlns:p14="http://schemas.microsoft.com/office/powerpoint/2010/main" val="214643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Examples of work at the expected standard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see the photocopies in your pack. </a:t>
            </a:r>
          </a:p>
          <a:p>
            <a:endParaRPr lang="en-GB" dirty="0"/>
          </a:p>
          <a:p>
            <a:r>
              <a:rPr lang="en-GB" dirty="0" smtClean="0"/>
              <a:t>Thank you for your time. We appreciate your interest and support and hope today has been useful. </a:t>
            </a:r>
          </a:p>
          <a:p>
            <a:endParaRPr lang="en-GB" dirty="0"/>
          </a:p>
          <a:p>
            <a:r>
              <a:rPr lang="en-GB" dirty="0" smtClean="0"/>
              <a:t>Thanks Miss Brown and </a:t>
            </a:r>
            <a:r>
              <a:rPr lang="en-GB" smtClean="0"/>
              <a:t>Miss Stroud </a:t>
            </a:r>
            <a:r>
              <a:rPr lang="en-GB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6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Reading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751" t="14266" r="29160" b="48571"/>
          <a:stretch/>
        </p:blipFill>
        <p:spPr>
          <a:xfrm>
            <a:off x="838199" y="1494262"/>
            <a:ext cx="9352321" cy="48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Reading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343" t="39859" r="28518" b="41753"/>
          <a:stretch/>
        </p:blipFill>
        <p:spPr>
          <a:xfrm>
            <a:off x="724828" y="1604943"/>
            <a:ext cx="10693157" cy="26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Writing </a:t>
            </a:r>
            <a:endParaRPr lang="en-GB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53" t="24162" r="29746" b="32784"/>
          <a:stretch/>
        </p:blipFill>
        <p:spPr>
          <a:xfrm>
            <a:off x="1159726" y="1445361"/>
            <a:ext cx="8028879" cy="48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Writing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27553" t="67216" r="29746" b="5363"/>
          <a:stretch/>
        </p:blipFill>
        <p:spPr>
          <a:xfrm>
            <a:off x="747131" y="1690688"/>
            <a:ext cx="10624141" cy="40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How much do you already know?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Have a look at a year 2 </a:t>
            </a:r>
            <a:r>
              <a:rPr lang="en-GB" sz="2800" dirty="0" err="1" smtClean="0"/>
              <a:t>SPaG</a:t>
            </a:r>
            <a:r>
              <a:rPr lang="en-GB" sz="2800" dirty="0" smtClean="0"/>
              <a:t> </a:t>
            </a:r>
            <a:r>
              <a:rPr lang="en-GB" sz="2800" dirty="0" smtClean="0"/>
              <a:t>practice paper in your place.</a:t>
            </a:r>
          </a:p>
          <a:p>
            <a:pPr algn="ctr"/>
            <a:r>
              <a:rPr lang="en-GB" sz="2800" dirty="0" smtClean="0"/>
              <a:t>We will spend a few minutes trying to answer the questions.</a:t>
            </a:r>
          </a:p>
          <a:p>
            <a:pPr algn="ctr"/>
            <a:r>
              <a:rPr lang="en-GB" sz="2800" dirty="0" smtClean="0"/>
              <a:t>We will come back together to discuss the types of questions and any questions or concerns you may have.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17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Key vocabulary- how many of these words can you recognise/ define?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dirty="0" smtClean="0"/>
              <a:t>Prefix	</a:t>
            </a:r>
          </a:p>
          <a:p>
            <a:r>
              <a:rPr lang="en-GB" dirty="0" smtClean="0"/>
              <a:t>Suffix</a:t>
            </a:r>
          </a:p>
          <a:p>
            <a:r>
              <a:rPr lang="en-GB" dirty="0" smtClean="0"/>
              <a:t>Digraph</a:t>
            </a:r>
          </a:p>
          <a:p>
            <a:r>
              <a:rPr lang="en-GB" dirty="0" smtClean="0"/>
              <a:t>Conjunction</a:t>
            </a:r>
          </a:p>
          <a:p>
            <a:r>
              <a:rPr lang="en-GB" dirty="0" smtClean="0"/>
              <a:t>Time adverbial</a:t>
            </a:r>
          </a:p>
          <a:p>
            <a:r>
              <a:rPr lang="en-GB" dirty="0" smtClean="0"/>
              <a:t>Adjective</a:t>
            </a:r>
          </a:p>
          <a:p>
            <a:r>
              <a:rPr lang="en-GB" dirty="0" smtClean="0"/>
              <a:t>Noun phrase</a:t>
            </a:r>
          </a:p>
          <a:p>
            <a:r>
              <a:rPr lang="en-GB" dirty="0" smtClean="0"/>
              <a:t>Exclamatory sentence</a:t>
            </a:r>
          </a:p>
          <a:p>
            <a:r>
              <a:rPr lang="en-GB" dirty="0" smtClean="0"/>
              <a:t>Command</a:t>
            </a:r>
          </a:p>
          <a:p>
            <a:r>
              <a:rPr lang="en-GB" dirty="0" smtClean="0"/>
              <a:t>Noun</a:t>
            </a:r>
          </a:p>
          <a:p>
            <a:r>
              <a:rPr lang="en-GB" dirty="0" smtClean="0"/>
              <a:t>Verb</a:t>
            </a:r>
          </a:p>
          <a:p>
            <a:r>
              <a:rPr lang="en-GB" dirty="0" smtClean="0"/>
              <a:t>Adverb</a:t>
            </a:r>
          </a:p>
          <a:p>
            <a:r>
              <a:rPr lang="en-GB" dirty="0" smtClean="0"/>
              <a:t>Homophone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88086" y="4500749"/>
            <a:ext cx="306284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children will be taught these terms  and will be using them in school!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03925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SPaG</a:t>
            </a:r>
            <a:r>
              <a:rPr lang="en-GB" dirty="0" smtClean="0"/>
              <a:t> </a:t>
            </a:r>
            <a:r>
              <a:rPr lang="en-GB" dirty="0" smtClean="0"/>
              <a:t>in year 2 </a:t>
            </a:r>
            <a:br>
              <a:rPr lang="en-GB" dirty="0" smtClean="0"/>
            </a:br>
            <a:r>
              <a:rPr lang="en-GB" sz="2800" dirty="0" smtClean="0"/>
              <a:t>national curriculum statutory requirements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18846" t="40658" r="19736" b="14836"/>
          <a:stretch/>
        </p:blipFill>
        <p:spPr>
          <a:xfrm>
            <a:off x="355599" y="1968500"/>
            <a:ext cx="5936933" cy="34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254" t="15819" r="19782" b="35637"/>
          <a:stretch/>
        </p:blipFill>
        <p:spPr>
          <a:xfrm>
            <a:off x="6426202" y="2019300"/>
            <a:ext cx="5410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1131</Words>
  <Application>Microsoft Office PowerPoint</Application>
  <PresentationFormat>Widescreen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Welcome to Year 2! </vt:lpstr>
      <vt:lpstr>Outline of this morning’s session </vt:lpstr>
      <vt:lpstr>Reading</vt:lpstr>
      <vt:lpstr>Reading </vt:lpstr>
      <vt:lpstr>Writing </vt:lpstr>
      <vt:lpstr>Writing</vt:lpstr>
      <vt:lpstr>How much do you already know? </vt:lpstr>
      <vt:lpstr>Key vocabulary- how many of these words can you recognise/ define?</vt:lpstr>
      <vt:lpstr>SPaG in year 2  national curriculum statutory requirements</vt:lpstr>
      <vt:lpstr>Suffixes and their meanings </vt:lpstr>
      <vt:lpstr>Word level  Adding suffixes  </vt:lpstr>
      <vt:lpstr>Sentence level conjunctions</vt:lpstr>
      <vt:lpstr>Have a go at adding conjunctions to these clauses…</vt:lpstr>
      <vt:lpstr>Noun phrases </vt:lpstr>
      <vt:lpstr>Have a go at making these simple sentences more interesting by adding adjectives…</vt:lpstr>
      <vt:lpstr>Sentence types</vt:lpstr>
      <vt:lpstr>Punctuation </vt:lpstr>
      <vt:lpstr>Spelling</vt:lpstr>
      <vt:lpstr>Spelling games and activities </vt:lpstr>
      <vt:lpstr>Vocabulary, language &amp; terminology </vt:lpstr>
      <vt:lpstr>Maths </vt:lpstr>
      <vt:lpstr>Maths</vt:lpstr>
      <vt:lpstr>Maths mastery</vt:lpstr>
      <vt:lpstr>Concrete representations for partitioning- see the resources on your tables </vt:lpstr>
      <vt:lpstr>Pictorial models for partitioning </vt:lpstr>
      <vt:lpstr>Abstract model for partitioning</vt:lpstr>
      <vt:lpstr>KS1 Statutory Assessment Tests (SATS)</vt:lpstr>
      <vt:lpstr>Class blogs</vt:lpstr>
      <vt:lpstr>Examples of work at the expected standard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2!</dc:title>
  <dc:creator>Megan Stroud</dc:creator>
  <cp:lastModifiedBy>Megan Stroud</cp:lastModifiedBy>
  <cp:revision>12</cp:revision>
  <cp:lastPrinted>2017-09-20T16:17:36Z</cp:lastPrinted>
  <dcterms:created xsi:type="dcterms:W3CDTF">2017-09-19T15:01:09Z</dcterms:created>
  <dcterms:modified xsi:type="dcterms:W3CDTF">2018-09-26T09:28:47Z</dcterms:modified>
</cp:coreProperties>
</file>